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36"/>
  </p:notesMasterIdLst>
  <p:handoutMasterIdLst>
    <p:handoutMasterId r:id="rId37"/>
  </p:handoutMasterIdLst>
  <p:sldIdLst>
    <p:sldId id="361" r:id="rId2"/>
    <p:sldId id="353" r:id="rId3"/>
    <p:sldId id="349" r:id="rId4"/>
    <p:sldId id="324" r:id="rId5"/>
    <p:sldId id="362" r:id="rId6"/>
    <p:sldId id="363" r:id="rId7"/>
    <p:sldId id="364" r:id="rId8"/>
    <p:sldId id="365" r:id="rId9"/>
    <p:sldId id="366" r:id="rId10"/>
    <p:sldId id="367" r:id="rId11"/>
    <p:sldId id="368" r:id="rId12"/>
    <p:sldId id="369" r:id="rId13"/>
    <p:sldId id="370" r:id="rId14"/>
    <p:sldId id="371" r:id="rId15"/>
    <p:sldId id="372" r:id="rId16"/>
    <p:sldId id="373" r:id="rId17"/>
    <p:sldId id="374" r:id="rId18"/>
    <p:sldId id="375" r:id="rId19"/>
    <p:sldId id="376" r:id="rId20"/>
    <p:sldId id="377" r:id="rId21"/>
    <p:sldId id="378" r:id="rId22"/>
    <p:sldId id="379" r:id="rId23"/>
    <p:sldId id="380" r:id="rId24"/>
    <p:sldId id="381" r:id="rId25"/>
    <p:sldId id="382" r:id="rId26"/>
    <p:sldId id="383" r:id="rId27"/>
    <p:sldId id="384" r:id="rId28"/>
    <p:sldId id="385" r:id="rId29"/>
    <p:sldId id="386" r:id="rId30"/>
    <p:sldId id="387" r:id="rId31"/>
    <p:sldId id="388" r:id="rId32"/>
    <p:sldId id="336" r:id="rId33"/>
    <p:sldId id="343" r:id="rId34"/>
    <p:sldId id="360" r:id="rId35"/>
  </p:sldIdLst>
  <p:sldSz cx="9144000" cy="6858000" type="screen4x3"/>
  <p:notesSz cx="6735763" cy="9869488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charset="0"/>
        <a:ea typeface="HG丸ｺﾞｼｯｸM-PRO" pitchFamily="50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charset="0"/>
        <a:ea typeface="HG丸ｺﾞｼｯｸM-PRO" pitchFamily="50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charset="0"/>
        <a:ea typeface="HG丸ｺﾞｼｯｸM-PRO" pitchFamily="50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charset="0"/>
        <a:ea typeface="HG丸ｺﾞｼｯｸM-PRO" pitchFamily="50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charset="0"/>
        <a:ea typeface="HG丸ｺﾞｼｯｸM-PRO" pitchFamily="50" charset="-128"/>
        <a:cs typeface="+mn-cs"/>
      </a:defRPr>
    </a:lvl5pPr>
    <a:lvl6pPr marL="2286000" algn="l" defTabSz="914400" rtl="0" eaLnBrk="1" latinLnBrk="0" hangingPunct="1">
      <a:defRPr kumimoji="1" sz="2000" kern="1200">
        <a:solidFill>
          <a:schemeClr val="tx1"/>
        </a:solidFill>
        <a:latin typeface="Arial" charset="0"/>
        <a:ea typeface="HG丸ｺﾞｼｯｸM-PRO" pitchFamily="50" charset="-128"/>
        <a:cs typeface="+mn-cs"/>
      </a:defRPr>
    </a:lvl6pPr>
    <a:lvl7pPr marL="2743200" algn="l" defTabSz="914400" rtl="0" eaLnBrk="1" latinLnBrk="0" hangingPunct="1">
      <a:defRPr kumimoji="1" sz="2000" kern="1200">
        <a:solidFill>
          <a:schemeClr val="tx1"/>
        </a:solidFill>
        <a:latin typeface="Arial" charset="0"/>
        <a:ea typeface="HG丸ｺﾞｼｯｸM-PRO" pitchFamily="50" charset="-128"/>
        <a:cs typeface="+mn-cs"/>
      </a:defRPr>
    </a:lvl7pPr>
    <a:lvl8pPr marL="3200400" algn="l" defTabSz="914400" rtl="0" eaLnBrk="1" latinLnBrk="0" hangingPunct="1">
      <a:defRPr kumimoji="1" sz="2000" kern="1200">
        <a:solidFill>
          <a:schemeClr val="tx1"/>
        </a:solidFill>
        <a:latin typeface="Arial" charset="0"/>
        <a:ea typeface="HG丸ｺﾞｼｯｸM-PRO" pitchFamily="50" charset="-128"/>
        <a:cs typeface="+mn-cs"/>
      </a:defRPr>
    </a:lvl8pPr>
    <a:lvl9pPr marL="3657600" algn="l" defTabSz="914400" rtl="0" eaLnBrk="1" latinLnBrk="0" hangingPunct="1">
      <a:defRPr kumimoji="1" sz="2000" kern="1200">
        <a:solidFill>
          <a:schemeClr val="tx1"/>
        </a:solidFill>
        <a:latin typeface="Arial" charset="0"/>
        <a:ea typeface="HG丸ｺﾞｼｯｸM-PRO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tabe" initials="Y" lastIdx="2" clrIdx="0">
    <p:extLst>
      <p:ext uri="{19B8F6BF-5375-455C-9EA6-DF929625EA0E}">
        <p15:presenceInfo xmlns:p15="http://schemas.microsoft.com/office/powerpoint/2012/main" userId="yatab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669900"/>
    <a:srgbClr val="000076"/>
    <a:srgbClr val="FF0000"/>
    <a:srgbClr val="00004C"/>
    <a:srgbClr val="93CBD3"/>
    <a:srgbClr val="A79EC8"/>
    <a:srgbClr val="FF99CC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58" autoAdjust="0"/>
    <p:restoredTop sz="81238" autoAdjust="0"/>
  </p:normalViewPr>
  <p:slideViewPr>
    <p:cSldViewPr>
      <p:cViewPr varScale="1">
        <p:scale>
          <a:sx n="56" d="100"/>
          <a:sy n="56" d="100"/>
        </p:scale>
        <p:origin x="55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3" rIns="91424" bIns="45713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a typeface="ＭＳ Ｐゴシック" pitchFamily="50" charset="-128"/>
              </a:defRPr>
            </a:lvl1pPr>
          </a:lstStyle>
          <a:p>
            <a:endParaRPr lang="en-US" altLang="ja-JP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1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3" rIns="91424" bIns="4571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endParaRPr lang="en-US" altLang="ja-JP"/>
          </a:p>
        </p:txBody>
      </p:sp>
      <p:sp>
        <p:nvSpPr>
          <p:cNvPr id="131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374188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3" rIns="91424" bIns="45713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a typeface="ＭＳ Ｐゴシック" pitchFamily="50" charset="-128"/>
              </a:defRPr>
            </a:lvl1pPr>
          </a:lstStyle>
          <a:p>
            <a:endParaRPr lang="en-US" altLang="ja-JP"/>
          </a:p>
        </p:txBody>
      </p:sp>
      <p:sp>
        <p:nvSpPr>
          <p:cNvPr id="131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4188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3" rIns="91424" bIns="4571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fld id="{99AB54CF-9741-48CE-B856-18DA4ABA0E1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3" rIns="91424" bIns="45713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a typeface="ＭＳ Ｐゴシック" pitchFamily="50" charset="-128"/>
              </a:defRPr>
            </a:lvl1pPr>
          </a:lstStyle>
          <a:p>
            <a:endParaRPr lang="en-US" altLang="ja-JP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1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3" rIns="91424" bIns="4571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endParaRPr lang="en-US" altLang="ja-JP"/>
          </a:p>
        </p:txBody>
      </p:sp>
      <p:sp>
        <p:nvSpPr>
          <p:cNvPr id="972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0113" y="739775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72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2" y="4687889"/>
            <a:ext cx="5389563" cy="444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3" rIns="91424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972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374188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3" rIns="91424" bIns="45713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a typeface="ＭＳ Ｐゴシック" pitchFamily="50" charset="-128"/>
              </a:defRPr>
            </a:lvl1pPr>
          </a:lstStyle>
          <a:p>
            <a:endParaRPr lang="en-US" altLang="ja-JP"/>
          </a:p>
        </p:txBody>
      </p:sp>
      <p:sp>
        <p:nvSpPr>
          <p:cNvPr id="972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4188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3" rIns="91424" bIns="4571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fld id="{0793E134-552C-421F-B60F-2D85E89C615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08F1F3-F188-41F0-A803-0A987E36DBE4}" type="slidenum">
              <a:rPr lang="ja-JP" altLang="en-US" smtClean="0">
                <a:ea typeface="ＭＳ Ｐゴシック" charset="-128"/>
              </a:rPr>
              <a:pPr/>
              <a:t>1</a:t>
            </a:fld>
            <a:endParaRPr lang="en-US" altLang="ja-JP" dirty="0" smtClean="0">
              <a:ea typeface="ＭＳ Ｐゴシック" charset="-128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ja-JP" dirty="0" smtClean="0">
              <a:ea typeface="ＭＳ Ｐ明朝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36103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1954</a:t>
            </a:r>
            <a:r>
              <a:rPr kumimoji="1" lang="ja-JP" altLang="en-US" dirty="0" smtClean="0"/>
              <a:t>年創立。公立大学。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C1EFF-1350-4F48-91AE-C7E0C9D4B188}" type="slidenum">
              <a:rPr lang="en-US" altLang="ja-JP" smtClean="0"/>
              <a:pPr/>
              <a:t>12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562159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1954</a:t>
            </a:r>
            <a:r>
              <a:rPr kumimoji="1" lang="ja-JP" altLang="en-US" dirty="0" smtClean="0"/>
              <a:t>年創立。公立大学。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C1EFF-1350-4F48-91AE-C7E0C9D4B188}" type="slidenum">
              <a:rPr lang="en-US" altLang="ja-JP" smtClean="0"/>
              <a:pPr/>
              <a:t>13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437423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1954</a:t>
            </a:r>
            <a:r>
              <a:rPr kumimoji="1" lang="ja-JP" altLang="en-US" dirty="0" smtClean="0"/>
              <a:t>年創立。公立大学。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C1EFF-1350-4F48-91AE-C7E0C9D4B188}" type="slidenum">
              <a:rPr lang="en-US" altLang="ja-JP" smtClean="0"/>
              <a:pPr/>
              <a:t>14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442438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C1EFF-1350-4F48-91AE-C7E0C9D4B188}" type="slidenum">
              <a:rPr lang="en-US" altLang="ja-JP" smtClean="0"/>
              <a:pPr/>
              <a:t>15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357727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ウェスタンミシガン大学は、”</a:t>
            </a:r>
            <a:r>
              <a:rPr lang="en-US" altLang="ja-JP" dirty="0" smtClean="0"/>
              <a:t>U.S. News &amp; World Report’s" </a:t>
            </a:r>
            <a:r>
              <a:rPr lang="ja-JP" altLang="en-US" dirty="0" smtClean="0"/>
              <a:t>誌の年間ランキングにより、</a:t>
            </a:r>
            <a:r>
              <a:rPr lang="en-US" altLang="ja-JP" dirty="0" smtClean="0"/>
              <a:t>2</a:t>
            </a:r>
            <a:r>
              <a:rPr lang="ja-JP" altLang="en-US" dirty="0" smtClean="0"/>
              <a:t>年連続で全米公立大学 </a:t>
            </a:r>
            <a:r>
              <a:rPr lang="en-US" altLang="ja-JP" dirty="0" smtClean="0"/>
              <a:t>Top 100</a:t>
            </a:r>
            <a:r>
              <a:rPr lang="ja-JP" altLang="en-US" dirty="0" smtClean="0"/>
              <a:t>校に選ばれました。また、カーネギーファウンデーションがウェスタンミシガン大学を、優れた“研究機関”</a:t>
            </a:r>
            <a:r>
              <a:rPr lang="en-US" altLang="ja-JP" dirty="0" smtClean="0"/>
              <a:t>(</a:t>
            </a:r>
            <a:r>
              <a:rPr lang="ja-JP" altLang="en-US" dirty="0" smtClean="0"/>
              <a:t>大学院レベル</a:t>
            </a:r>
            <a:r>
              <a:rPr lang="en-US" altLang="ja-JP" dirty="0" smtClean="0"/>
              <a:t>)</a:t>
            </a:r>
            <a:r>
              <a:rPr lang="ja-JP" altLang="en-US" dirty="0" smtClean="0"/>
              <a:t>として指定した全米</a:t>
            </a:r>
            <a:r>
              <a:rPr lang="en-US" altLang="ja-JP" dirty="0" smtClean="0"/>
              <a:t>102</a:t>
            </a:r>
            <a:r>
              <a:rPr lang="ja-JP" altLang="en-US" dirty="0" smtClean="0"/>
              <a:t>校の</a:t>
            </a:r>
            <a:r>
              <a:rPr lang="en-US" altLang="ja-JP" dirty="0" smtClean="0"/>
              <a:t>1</a:t>
            </a:r>
            <a:r>
              <a:rPr lang="ja-JP" altLang="en-US" dirty="0" smtClean="0"/>
              <a:t>校に選んだ事からも、全米で最も優れた大学の</a:t>
            </a:r>
            <a:r>
              <a:rPr lang="en-US" altLang="ja-JP" dirty="0" smtClean="0"/>
              <a:t>1</a:t>
            </a:r>
            <a:r>
              <a:rPr lang="ja-JP" altLang="en-US" dirty="0" err="1" smtClean="0"/>
              <a:t>つで</a:t>
            </a:r>
            <a:r>
              <a:rPr lang="ja-JP" altLang="en-US" dirty="0" smtClean="0"/>
              <a:t>あることが証明されています。これと同時に学生や教授陣の質は、さらに年々高くなっています。</a:t>
            </a:r>
            <a:br>
              <a:rPr lang="ja-JP" altLang="en-US" dirty="0" smtClean="0"/>
            </a:b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ja-JP" altLang="en-US" dirty="0" smtClean="0"/>
              <a:t>ウェスタンミシガン大学では</a:t>
            </a:r>
            <a:r>
              <a:rPr lang="en-US" altLang="ja-JP" dirty="0" smtClean="0"/>
              <a:t>7</a:t>
            </a:r>
            <a:r>
              <a:rPr lang="ja-JP" altLang="en-US" dirty="0" err="1" smtClean="0"/>
              <a:t>つの</a:t>
            </a:r>
            <a:r>
              <a:rPr lang="ja-JP" altLang="en-US" dirty="0" smtClean="0"/>
              <a:t>学部において</a:t>
            </a:r>
            <a:r>
              <a:rPr lang="en-US" altLang="ja-JP" dirty="0" smtClean="0"/>
              <a:t>252</a:t>
            </a:r>
            <a:r>
              <a:rPr lang="ja-JP" altLang="en-US" dirty="0" smtClean="0"/>
              <a:t>以上の専攻を、学部課程・修士課程・博士課程において学ぶことができます。ウォルドー図書館はその建設費に約</a:t>
            </a:r>
            <a:r>
              <a:rPr lang="en-US" altLang="ja-JP" dirty="0" smtClean="0"/>
              <a:t>36</a:t>
            </a:r>
            <a:r>
              <a:rPr lang="ja-JP" altLang="en-US" dirty="0" smtClean="0"/>
              <a:t>億円が費やされ、</a:t>
            </a:r>
            <a:r>
              <a:rPr lang="en-US" altLang="ja-JP" dirty="0" smtClean="0"/>
              <a:t>250</a:t>
            </a:r>
            <a:r>
              <a:rPr lang="ja-JP" altLang="en-US" dirty="0" smtClean="0"/>
              <a:t>万冊の蔵書を誇り、またコンピューターアクセスのための施設として、</a:t>
            </a:r>
            <a:r>
              <a:rPr lang="en-US" altLang="ja-JP" dirty="0" smtClean="0"/>
              <a:t>1900</a:t>
            </a:r>
            <a:r>
              <a:rPr lang="ja-JP" altLang="en-US" dirty="0" smtClean="0"/>
              <a:t>席をもつ規模です。</a:t>
            </a:r>
            <a:br>
              <a:rPr lang="ja-JP" altLang="en-US" dirty="0" smtClean="0"/>
            </a:b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ja-JP" altLang="en-US" dirty="0" smtClean="0"/>
              <a:t>さらにウェスタンミシガン大学の数多くの専攻の中でも、心理学、会計学、ビジネス、航空学、言語障害矯正学、音声学、製紙学などの専攻が良く知られています。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C1EFF-1350-4F48-91AE-C7E0C9D4B188}" type="slidenum">
              <a:rPr lang="en-US" altLang="ja-JP" smtClean="0"/>
              <a:pPr/>
              <a:t>16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063080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C1EFF-1350-4F48-91AE-C7E0C9D4B188}" type="slidenum">
              <a:rPr lang="en-US" altLang="ja-JP" smtClean="0"/>
              <a:pPr/>
              <a:t>17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630387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C1EFF-1350-4F48-91AE-C7E0C9D4B188}" type="slidenum">
              <a:rPr lang="en-US" altLang="ja-JP" smtClean="0"/>
              <a:pPr/>
              <a:t>18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231510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C1EFF-1350-4F48-91AE-C7E0C9D4B188}" type="slidenum">
              <a:rPr lang="en-US" altLang="ja-JP" smtClean="0"/>
              <a:pPr/>
              <a:t>19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48600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C1EFF-1350-4F48-91AE-C7E0C9D4B188}" type="slidenum">
              <a:rPr lang="en-US" altLang="ja-JP" smtClean="0"/>
              <a:pPr/>
              <a:t>20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8027472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C1EFF-1350-4F48-91AE-C7E0C9D4B188}" type="slidenum">
              <a:rPr lang="en-US" altLang="ja-JP" smtClean="0"/>
              <a:pPr/>
              <a:t>21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149155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ahoma" panose="020B0604030504040204" pitchFamily="34" charset="0"/>
                <a:ea typeface="ＭＳ Ｐ明朝" panose="02020600040205080304" pitchFamily="18" charset="-128"/>
              </a:defRPr>
            </a:lvl1pPr>
            <a:lvl2pPr marL="749105" indent="-28811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ahoma" panose="020B0604030504040204" pitchFamily="34" charset="0"/>
                <a:ea typeface="ＭＳ Ｐ明朝" panose="02020600040205080304" pitchFamily="18" charset="-128"/>
              </a:defRPr>
            </a:lvl2pPr>
            <a:lvl3pPr marL="1152469" indent="-23049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ahoma" panose="020B0604030504040204" pitchFamily="34" charset="0"/>
                <a:ea typeface="ＭＳ Ｐ明朝" panose="02020600040205080304" pitchFamily="18" charset="-128"/>
              </a:defRPr>
            </a:lvl3pPr>
            <a:lvl4pPr marL="1613458" indent="-23049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ahoma" panose="020B0604030504040204" pitchFamily="34" charset="0"/>
                <a:ea typeface="ＭＳ Ｐ明朝" panose="02020600040205080304" pitchFamily="18" charset="-128"/>
              </a:defRPr>
            </a:lvl4pPr>
            <a:lvl5pPr marL="2074445" indent="-23049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ahoma" panose="020B0604030504040204" pitchFamily="34" charset="0"/>
                <a:ea typeface="ＭＳ Ｐ明朝" panose="02020600040205080304" pitchFamily="18" charset="-128"/>
              </a:defRPr>
            </a:lvl5pPr>
            <a:lvl6pPr marL="2535434" indent="-23049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ahoma" panose="020B0604030504040204" pitchFamily="34" charset="0"/>
                <a:ea typeface="ＭＳ Ｐ明朝" panose="02020600040205080304" pitchFamily="18" charset="-128"/>
              </a:defRPr>
            </a:lvl6pPr>
            <a:lvl7pPr marL="2996420" indent="-23049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ahoma" panose="020B0604030504040204" pitchFamily="34" charset="0"/>
                <a:ea typeface="ＭＳ Ｐ明朝" panose="02020600040205080304" pitchFamily="18" charset="-128"/>
              </a:defRPr>
            </a:lvl7pPr>
            <a:lvl8pPr marL="3457409" indent="-23049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ahoma" panose="020B0604030504040204" pitchFamily="34" charset="0"/>
                <a:ea typeface="ＭＳ Ｐ明朝" panose="02020600040205080304" pitchFamily="18" charset="-128"/>
              </a:defRPr>
            </a:lvl8pPr>
            <a:lvl9pPr marL="3918396" indent="-23049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ahoma" panose="020B060403050404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E62E2239-266A-4B1A-BB70-3192A70F7ABC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70672092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C1EFF-1350-4F48-91AE-C7E0C9D4B188}" type="slidenum">
              <a:rPr lang="en-US" altLang="ja-JP" smtClean="0"/>
              <a:pPr/>
              <a:t>22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8507135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1200" kern="1200" dirty="0" smtClean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University of Central Lancashire </a:t>
            </a:r>
            <a:r>
              <a:rPr kumimoji="1" lang="ja-JP" altLang="en-US" sz="1200" kern="1200" dirty="0" smtClean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は、</a:t>
            </a:r>
            <a:r>
              <a:rPr kumimoji="1" lang="en-US" altLang="ja-JP" sz="1200" kern="1200" dirty="0" smtClean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2002</a:t>
            </a:r>
            <a:r>
              <a:rPr kumimoji="1" lang="ja-JP" altLang="en-US" sz="1200" kern="1200" dirty="0" smtClean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年にイギリスの</a:t>
            </a:r>
            <a:r>
              <a:rPr kumimoji="1" lang="en-US" altLang="ja-JP" sz="1200" kern="1200" dirty="0" smtClean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50</a:t>
            </a:r>
            <a:r>
              <a:rPr kumimoji="1" lang="ja-JP" altLang="en-US" sz="1200" kern="1200" dirty="0" smtClean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番目の市として認定された</a:t>
            </a:r>
            <a:r>
              <a:rPr kumimoji="1" lang="en-US" altLang="ja-JP" sz="1200" kern="1200" dirty="0" smtClean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Preston</a:t>
            </a:r>
            <a:r>
              <a:rPr kumimoji="1" lang="ja-JP" altLang="en-US" sz="1200" kern="1200" dirty="0" smtClean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市にあります。</a:t>
            </a:r>
            <a:r>
              <a:rPr kumimoji="1" lang="en-US" altLang="ja-JP" sz="1200" kern="1200" dirty="0" smtClean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Preston</a:t>
            </a:r>
            <a:r>
              <a:rPr kumimoji="1" lang="ja-JP" altLang="en-US" sz="1200" kern="1200" dirty="0" smtClean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は人口約</a:t>
            </a:r>
            <a:r>
              <a:rPr kumimoji="1" lang="en-US" altLang="ja-JP" sz="1200" kern="1200" dirty="0" smtClean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13</a:t>
            </a:r>
            <a:r>
              <a:rPr kumimoji="1" lang="ja-JP" altLang="en-US" sz="1200" kern="1200" dirty="0" smtClean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万人で、イギリス西北部に位置し、とても環境がよく、また数多くのお店や飲食店があります。市内での移動は、徒歩、自転車、そして公共機関での移動が主です。また、</a:t>
            </a:r>
            <a:r>
              <a:rPr kumimoji="1" lang="en-US" altLang="ja-JP" sz="1200" kern="1200" dirty="0" smtClean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Manchester</a:t>
            </a:r>
            <a:r>
              <a:rPr kumimoji="1" lang="ja-JP" altLang="en-US" sz="1200" kern="1200" dirty="0" smtClean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までは電車や車で約</a:t>
            </a:r>
            <a:r>
              <a:rPr kumimoji="1" lang="en-US" altLang="ja-JP" sz="1200" kern="1200" dirty="0" smtClean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40</a:t>
            </a:r>
            <a:r>
              <a:rPr kumimoji="1" lang="ja-JP" altLang="en-US" sz="1200" kern="1200" dirty="0" smtClean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分、</a:t>
            </a:r>
            <a:r>
              <a:rPr kumimoji="1" lang="en-US" altLang="ja-JP" sz="1200" kern="1200" dirty="0" smtClean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Liverpool</a:t>
            </a:r>
            <a:r>
              <a:rPr kumimoji="1" lang="ja-JP" altLang="en-US" sz="1200" kern="1200" dirty="0" smtClean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までは</a:t>
            </a:r>
            <a:r>
              <a:rPr kumimoji="1" lang="en-US" altLang="ja-JP" sz="1200" kern="1200" dirty="0" smtClean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1</a:t>
            </a:r>
            <a:r>
              <a:rPr kumimoji="1" lang="ja-JP" altLang="en-US" sz="1200" kern="1200" dirty="0" smtClean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時間ほどの距離です。</a:t>
            </a:r>
            <a:br>
              <a:rPr kumimoji="1" lang="ja-JP" altLang="en-US" sz="1200" kern="1200" dirty="0" smtClean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</a:br>
            <a:r>
              <a:rPr kumimoji="1" lang="ja-JP" altLang="en-US" sz="1200" kern="1200" dirty="0" smtClean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現在の総学生はおよそ</a:t>
            </a:r>
            <a:r>
              <a:rPr kumimoji="1" lang="en-US" altLang="ja-JP" sz="1200" kern="1200" dirty="0" smtClean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3</a:t>
            </a:r>
            <a:r>
              <a:rPr kumimoji="1" lang="ja-JP" altLang="en-US" sz="1200" kern="1200" dirty="0" smtClean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万</a:t>
            </a:r>
            <a:r>
              <a:rPr kumimoji="1" lang="en-US" altLang="ja-JP" sz="1200" kern="1200" dirty="0" smtClean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2</a:t>
            </a:r>
            <a:r>
              <a:rPr kumimoji="1" lang="ja-JP" altLang="en-US" sz="1200" kern="1200" dirty="0" smtClean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千名、職員数は</a:t>
            </a:r>
            <a:r>
              <a:rPr kumimoji="1" lang="en-US" altLang="ja-JP" sz="1200" kern="1200" dirty="0" smtClean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2</a:t>
            </a:r>
            <a:r>
              <a:rPr kumimoji="1" lang="ja-JP" altLang="en-US" sz="1200" kern="1200" dirty="0" smtClean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千百名のイギリスで</a:t>
            </a:r>
            <a:r>
              <a:rPr kumimoji="1" lang="en-US" altLang="ja-JP" sz="1200" kern="1200" dirty="0" smtClean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6</a:t>
            </a:r>
            <a:r>
              <a:rPr kumimoji="1" lang="ja-JP" altLang="en-US" sz="1200" kern="1200" dirty="0" smtClean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番目に大きな大学です。また、ヨーロッパ、アメリカ、オーストラリア、南米、アジアなどおよそ</a:t>
            </a:r>
            <a:r>
              <a:rPr kumimoji="1" lang="en-US" altLang="ja-JP" sz="1200" kern="1200" dirty="0" smtClean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130</a:t>
            </a:r>
            <a:r>
              <a:rPr kumimoji="1" lang="ja-JP" altLang="en-US" sz="1200" kern="1200" dirty="0" smtClean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カ国の留学生が学んでいます。</a:t>
            </a:r>
            <a:br>
              <a:rPr kumimoji="1" lang="ja-JP" altLang="en-US" sz="1200" kern="1200" dirty="0" smtClean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</a:br>
            <a:r>
              <a:rPr kumimoji="1" lang="ja-JP" altLang="en-US" sz="1200" kern="1200" dirty="0" smtClean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創設は、</a:t>
            </a:r>
            <a:r>
              <a:rPr kumimoji="1" lang="en-US" altLang="ja-JP" sz="1200" kern="1200" dirty="0" smtClean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1992</a:t>
            </a:r>
            <a:r>
              <a:rPr kumimoji="1" lang="ja-JP" altLang="en-US" sz="1200" kern="1200" dirty="0" smtClean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年ですが、起源は、</a:t>
            </a:r>
            <a:r>
              <a:rPr kumimoji="1" lang="en-US" altLang="ja-JP" sz="1200" kern="1200" dirty="0" smtClean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1828</a:t>
            </a:r>
            <a:r>
              <a:rPr kumimoji="1" lang="ja-JP" altLang="en-US" sz="1200" kern="1200" dirty="0" smtClean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年の</a:t>
            </a:r>
            <a:r>
              <a:rPr kumimoji="1" lang="en-US" altLang="ja-JP" sz="1200" kern="1200" dirty="0" smtClean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"Institution for the Diffusion of Knowledge"</a:t>
            </a:r>
            <a:r>
              <a:rPr kumimoji="1" lang="ja-JP" altLang="en-US" sz="1200" kern="1200" dirty="0" smtClean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に遡り、現在では国内、そして海外からも評価されている大学のひとつです。</a:t>
            </a:r>
            <a:r>
              <a:rPr kumimoji="1" lang="en-US" altLang="ja-JP" sz="1200" kern="1200" dirty="0" smtClean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35</a:t>
            </a:r>
            <a:r>
              <a:rPr kumimoji="1" lang="ja-JP" altLang="en-US" sz="1200" kern="1200" dirty="0" smtClean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の学科があり、人文科学、外国語、法律、商学、理学、工学から医学に至るまで、広範囲に及ぶ</a:t>
            </a:r>
            <a:r>
              <a:rPr kumimoji="1" lang="en-US" altLang="ja-JP" sz="1200" kern="1200" dirty="0" smtClean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200</a:t>
            </a:r>
            <a:r>
              <a:rPr kumimoji="1" lang="ja-JP" altLang="en-US" sz="1200" kern="1200" dirty="0" smtClean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以上の科目を提供しています。</a:t>
            </a:r>
            <a:br>
              <a:rPr kumimoji="1" lang="ja-JP" altLang="en-US" sz="1200" kern="1200" dirty="0" smtClean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</a:br>
            <a:r>
              <a:rPr kumimoji="1" lang="en-US" altLang="ja-JP" sz="1200" kern="1200" dirty="0" smtClean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University of Central Lancashire </a:t>
            </a:r>
            <a:r>
              <a:rPr kumimoji="1" lang="ja-JP" altLang="en-US" sz="1200" kern="1200" dirty="0" smtClean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では、毎年多額の資金を投じ、施設の増設を行い、学生環境をよくする努力を続けています。学内やその周辺には、映画館、お店、カフェなどが立ち並びます。また、卒業生の</a:t>
            </a:r>
            <a:r>
              <a:rPr kumimoji="1" lang="en-US" altLang="ja-JP" sz="1200" kern="1200" dirty="0" smtClean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95</a:t>
            </a:r>
            <a:r>
              <a:rPr kumimoji="1" lang="ja-JP" altLang="en-US" sz="1200" kern="1200" dirty="0" smtClean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％以上は半年以内に、就職または進学という進路に進み、この数字は</a:t>
            </a:r>
            <a:r>
              <a:rPr kumimoji="1" lang="en-US" altLang="ja-JP" sz="1200" kern="1200" dirty="0" smtClean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UK</a:t>
            </a:r>
            <a:r>
              <a:rPr kumimoji="1" lang="ja-JP" altLang="en-US" sz="1200" kern="1200" dirty="0" smtClean="0">
                <a:solidFill>
                  <a:schemeClr val="tx1"/>
                </a:solidFill>
                <a:latin typeface="Arial" charset="0"/>
                <a:ea typeface="ＭＳ Ｐ明朝" pitchFamily="18" charset="-128"/>
                <a:cs typeface="+mn-cs"/>
              </a:rPr>
              <a:t>内でも非常に高い数字です。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C1EFF-1350-4F48-91AE-C7E0C9D4B188}" type="slidenum">
              <a:rPr lang="en-US" altLang="ja-JP" smtClean="0"/>
              <a:pPr/>
              <a:t>23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5975781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C1EFF-1350-4F48-91AE-C7E0C9D4B188}" type="slidenum">
              <a:rPr lang="en-US" altLang="ja-JP" smtClean="0"/>
              <a:pPr/>
              <a:t>24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5848181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C1EFF-1350-4F48-91AE-C7E0C9D4B188}" type="slidenum">
              <a:rPr lang="en-US" altLang="ja-JP" smtClean="0"/>
              <a:pPr/>
              <a:t>25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0355858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1925</a:t>
            </a:r>
            <a:r>
              <a:rPr lang="ja-JP" altLang="en-US" dirty="0" smtClean="0"/>
              <a:t>年設立。首都ヘルシンキに次ぐフィンランド第</a:t>
            </a:r>
            <a:r>
              <a:rPr lang="en-US" altLang="ja-JP" dirty="0" smtClean="0"/>
              <a:t>2</a:t>
            </a:r>
            <a:r>
              <a:rPr lang="ja-JP" altLang="en-US" dirty="0" smtClean="0"/>
              <a:t>の都市タンペレにある総合大学</a:t>
            </a:r>
          </a:p>
          <a:p>
            <a:r>
              <a:rPr lang="en-US" altLang="ja-JP" dirty="0" smtClean="0"/>
              <a:t>College of Civics</a:t>
            </a:r>
            <a:r>
              <a:rPr lang="ja-JP" altLang="en-US" dirty="0" smtClean="0"/>
              <a:t>をその前身とし、元は公務員養成が主の公的機関</a:t>
            </a:r>
          </a:p>
          <a:p>
            <a:r>
              <a:rPr lang="ja-JP" altLang="en-US" dirty="0" smtClean="0"/>
              <a:t>英語で行われる授業も理系・文系を問わず多い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C1EFF-1350-4F48-91AE-C7E0C9D4B188}" type="slidenum">
              <a:rPr lang="en-US" altLang="ja-JP" smtClean="0"/>
              <a:pPr/>
              <a:t>26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4616384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1925</a:t>
            </a:r>
            <a:r>
              <a:rPr lang="ja-JP" altLang="en-US" dirty="0" smtClean="0"/>
              <a:t>年設立。首都ヘルシンキに次ぐフィンランド第</a:t>
            </a:r>
            <a:r>
              <a:rPr lang="en-US" altLang="ja-JP" dirty="0" smtClean="0"/>
              <a:t>2</a:t>
            </a:r>
            <a:r>
              <a:rPr lang="ja-JP" altLang="en-US" dirty="0" smtClean="0"/>
              <a:t>の都市タンペレにある総合大学</a:t>
            </a:r>
          </a:p>
          <a:p>
            <a:r>
              <a:rPr lang="en-US" altLang="ja-JP" dirty="0" smtClean="0"/>
              <a:t>College of Civics</a:t>
            </a:r>
            <a:r>
              <a:rPr lang="ja-JP" altLang="en-US" dirty="0" smtClean="0"/>
              <a:t>をその前身とし、元は公務員養成が主の公的機関</a:t>
            </a:r>
          </a:p>
          <a:p>
            <a:r>
              <a:rPr lang="ja-JP" altLang="en-US" dirty="0" smtClean="0"/>
              <a:t>英語で行われる授業も理系・文系を問わず多い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C1EFF-1350-4F48-91AE-C7E0C9D4B188}" type="slidenum">
              <a:rPr lang="en-US" altLang="ja-JP" smtClean="0"/>
              <a:pPr/>
              <a:t>27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4801924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1925</a:t>
            </a:r>
            <a:r>
              <a:rPr lang="ja-JP" altLang="en-US" dirty="0" smtClean="0"/>
              <a:t>年設立。首都ヘルシンキに次ぐフィンランド第</a:t>
            </a:r>
            <a:r>
              <a:rPr lang="en-US" altLang="ja-JP" dirty="0" smtClean="0"/>
              <a:t>2</a:t>
            </a:r>
            <a:r>
              <a:rPr lang="ja-JP" altLang="en-US" dirty="0" smtClean="0"/>
              <a:t>の都市タンペレにある総合大学</a:t>
            </a:r>
          </a:p>
          <a:p>
            <a:r>
              <a:rPr lang="en-US" altLang="ja-JP" dirty="0" smtClean="0"/>
              <a:t>College of Civics</a:t>
            </a:r>
            <a:r>
              <a:rPr lang="ja-JP" altLang="en-US" dirty="0" smtClean="0"/>
              <a:t>をその前身とし、元は公務員養成が主の公的機関</a:t>
            </a:r>
          </a:p>
          <a:p>
            <a:r>
              <a:rPr lang="ja-JP" altLang="en-US" dirty="0" smtClean="0"/>
              <a:t>英語で行われる授業も理系・文系を問わず多い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C1EFF-1350-4F48-91AE-C7E0C9D4B188}" type="slidenum">
              <a:rPr lang="en-US" altLang="ja-JP" smtClean="0"/>
              <a:pPr/>
              <a:t>28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6316544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C1EFF-1350-4F48-91AE-C7E0C9D4B188}" type="slidenum">
              <a:rPr lang="en-US" altLang="ja-JP" smtClean="0"/>
              <a:pPr/>
              <a:t>29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84205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C1EFF-1350-4F48-91AE-C7E0C9D4B188}" type="slidenum">
              <a:rPr lang="en-US" altLang="ja-JP" smtClean="0"/>
              <a:pPr/>
              <a:t>30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0974411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C1EFF-1350-4F48-91AE-C7E0C9D4B188}" type="slidenum">
              <a:rPr lang="en-US" altLang="ja-JP" smtClean="0"/>
              <a:pPr/>
              <a:t>31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651606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ahoma" panose="020B060403050404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ahoma" panose="020B060403050404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ahoma" panose="020B060403050404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ahoma" panose="020B060403050404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ahoma" panose="020B060403050404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ahoma" panose="020B060403050404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ahoma" panose="020B060403050404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ahoma" panose="020B060403050404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ahoma" panose="020B060403050404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134D3C-4727-48A6-A91D-16E965F07DDD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24789386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E08C33-F037-43D5-B460-BACB1E0D50D1}" type="slidenum">
              <a:rPr lang="ja-JP" altLang="en-US" smtClean="0"/>
              <a:pPr/>
              <a:t>32</a:t>
            </a:fld>
            <a:endParaRPr lang="en-US" altLang="ja-JP" smtClean="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dirty="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ahoma" panose="020B060403050404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ahoma" panose="020B060403050404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ahoma" panose="020B060403050404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ahoma" panose="020B060403050404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ahoma" panose="020B060403050404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ahoma" panose="020B060403050404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ahoma" panose="020B060403050404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ahoma" panose="020B060403050404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ahoma" panose="020B060403050404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B330313B-A4BA-4C62-85F7-61B47A7CCA1B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33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288965555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ahoma" panose="020B0604030504040204" pitchFamily="34" charset="0"/>
                <a:ea typeface="ＭＳ Ｐ明朝" panose="02020600040205080304" pitchFamily="18" charset="-128"/>
              </a:defRPr>
            </a:lvl1pPr>
            <a:lvl2pPr marL="749105" indent="-28811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ahoma" panose="020B0604030504040204" pitchFamily="34" charset="0"/>
                <a:ea typeface="ＭＳ Ｐ明朝" panose="02020600040205080304" pitchFamily="18" charset="-128"/>
              </a:defRPr>
            </a:lvl2pPr>
            <a:lvl3pPr marL="1152469" indent="-23049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ahoma" panose="020B0604030504040204" pitchFamily="34" charset="0"/>
                <a:ea typeface="ＭＳ Ｐ明朝" panose="02020600040205080304" pitchFamily="18" charset="-128"/>
              </a:defRPr>
            </a:lvl3pPr>
            <a:lvl4pPr marL="1613458" indent="-23049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ahoma" panose="020B0604030504040204" pitchFamily="34" charset="0"/>
                <a:ea typeface="ＭＳ Ｐ明朝" panose="02020600040205080304" pitchFamily="18" charset="-128"/>
              </a:defRPr>
            </a:lvl4pPr>
            <a:lvl5pPr marL="2074445" indent="-23049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ahoma" panose="020B0604030504040204" pitchFamily="34" charset="0"/>
                <a:ea typeface="ＭＳ Ｐ明朝" panose="02020600040205080304" pitchFamily="18" charset="-128"/>
              </a:defRPr>
            </a:lvl5pPr>
            <a:lvl6pPr marL="2535434" indent="-23049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ahoma" panose="020B0604030504040204" pitchFamily="34" charset="0"/>
                <a:ea typeface="ＭＳ Ｐ明朝" panose="02020600040205080304" pitchFamily="18" charset="-128"/>
              </a:defRPr>
            </a:lvl6pPr>
            <a:lvl7pPr marL="2996420" indent="-23049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ahoma" panose="020B0604030504040204" pitchFamily="34" charset="0"/>
                <a:ea typeface="ＭＳ Ｐ明朝" panose="02020600040205080304" pitchFamily="18" charset="-128"/>
              </a:defRPr>
            </a:lvl7pPr>
            <a:lvl8pPr marL="3457409" indent="-23049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ahoma" panose="020B0604030504040204" pitchFamily="34" charset="0"/>
                <a:ea typeface="ＭＳ Ｐ明朝" panose="02020600040205080304" pitchFamily="18" charset="-128"/>
              </a:defRPr>
            </a:lvl8pPr>
            <a:lvl9pPr marL="3918396" indent="-23049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ahoma" panose="020B060403050404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E111156D-9658-47CA-A844-B834A72AE319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34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23432015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E7775C-85A0-41F5-B590-A1DD3771502C}" type="slidenum">
              <a:rPr lang="en-US" altLang="ja-JP"/>
              <a:pPr/>
              <a:t>4</a:t>
            </a:fld>
            <a:endParaRPr lang="en-US" altLang="ja-JP"/>
          </a:p>
        </p:txBody>
      </p:sp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7EDDF4-1A67-462B-B672-40E637FE67E6}" type="slidenum">
              <a:rPr lang="en-US" altLang="ja-JP"/>
              <a:pPr/>
              <a:t>5</a:t>
            </a:fld>
            <a:endParaRPr lang="en-US" altLang="ja-JP"/>
          </a:p>
        </p:txBody>
      </p:sp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436335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D3A218-3BBB-4B89-BFDA-28B3EAC63B35}" type="slidenum">
              <a:rPr lang="en-US" altLang="ja-JP"/>
              <a:pPr/>
              <a:t>6</a:t>
            </a:fld>
            <a:endParaRPr lang="en-US" altLang="ja-JP"/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41363"/>
            <a:ext cx="4930775" cy="3698875"/>
          </a:xfrm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0040" y="4687889"/>
            <a:ext cx="6211887" cy="4440237"/>
          </a:xfrm>
        </p:spPr>
        <p:txBody>
          <a:bodyPr/>
          <a:lstStyle/>
          <a:p>
            <a:pPr algn="just"/>
            <a:endParaRPr lang="ja-JP" altLang="ja-JP" dirty="0">
              <a:latin typeface="Century" pitchFamily="18" charset="0"/>
              <a:ea typeface="ＭＳ 明朝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03213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創立</a:t>
            </a:r>
            <a:r>
              <a:rPr kumimoji="1" lang="en-US" altLang="ja-JP" dirty="0" smtClean="0"/>
              <a:t>1971</a:t>
            </a:r>
            <a:r>
              <a:rPr kumimoji="1" lang="ja-JP" altLang="en-US" dirty="0" smtClean="0"/>
              <a:t>年。公立大学。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クイーンズランド州でもっとも大きい大学。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ブリスベンとゴールドコーストに５つのキャンパスがある。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大東が一番最初に協定を結んだ大学（</a:t>
            </a:r>
            <a:r>
              <a:rPr kumimoji="1" lang="en-US" altLang="ja-JP" dirty="0" smtClean="0"/>
              <a:t>1975</a:t>
            </a:r>
            <a:r>
              <a:rPr kumimoji="1" lang="ja-JP" altLang="en-US" dirty="0" smtClean="0"/>
              <a:t>年）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C1EFF-1350-4F48-91AE-C7E0C9D4B188}" type="slidenum">
              <a:rPr lang="en-US" altLang="ja-JP" smtClean="0"/>
              <a:pPr/>
              <a:t>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023183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C1EFF-1350-4F48-91AE-C7E0C9D4B188}" type="slidenum">
              <a:rPr lang="en-US" altLang="ja-JP" smtClean="0"/>
              <a:pPr/>
              <a:t>10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644911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C1EFF-1350-4F48-91AE-C7E0C9D4B188}" type="slidenum">
              <a:rPr lang="en-US" altLang="ja-JP" smtClean="0"/>
              <a:pPr/>
              <a:t>11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94108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111531-86F3-41B2-B9B0-77F6BE71D36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5872E3-B8B5-4EB2-A2AA-0EDDD9475E5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C78532-CE8C-43B0-99A0-393D2949AA5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タイトルと 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3B099FB-C746-430E-9F15-B524C19DEEF9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9900D7-3EA2-4EFB-A410-7F6ADBA72ED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31D723-816C-48DA-9F5B-0452B57B9E6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A241E7-FEA4-468C-AD30-D86697D08A2E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87FD8E-6BCD-4267-A304-E63B8BC78CE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A7A0C8-A52A-44AF-83A3-5D9F7C4B7CD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714AC8-E665-45F7-BC1C-D26C93C43B0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12321-499F-45B4-A9AD-3CBC763CC0B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2E544A-BE89-4747-8A32-B55263720B9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a typeface="+mn-ea"/>
              </a:defRPr>
            </a:lvl1pPr>
          </a:lstStyle>
          <a:p>
            <a:endParaRPr lang="en-US" altLang="ja-JP"/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</a:defRPr>
            </a:lvl1pPr>
          </a:lstStyle>
          <a:p>
            <a:endParaRPr lang="en-US" altLang="ja-JP"/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+mn-ea"/>
              </a:defRPr>
            </a:lvl1pPr>
          </a:lstStyle>
          <a:p>
            <a:fld id="{FF9F3D3A-6008-4B7A-AF08-446FEDC278E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emf"/><Relationship Id="rId4" Type="http://schemas.openxmlformats.org/officeDocument/2006/relationships/image" Target="http://www.daito.ac.jp/english/e_img/logo_d.gif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http://www.daito.ac.jp/english/e_img/logo_d.gif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http://www.daito.ac.jp/english/e_img/logo_d.gif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http://www.daito.ac.jp/english/e_img/logo_d.gi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http://www.daito.ac.jp/english/e_img/logo_d.gif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image" Target="http://www.daito.ac.jp/english/e_img/logo_d.gif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image" Target="../media/image5.png"/><Relationship Id="rId4" Type="http://schemas.openxmlformats.org/officeDocument/2006/relationships/image" Target="http://www.daito.ac.jp/english/e_img/logo_d.gif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4" Type="http://schemas.openxmlformats.org/officeDocument/2006/relationships/image" Target="http://www.daito.ac.jp/english/e_img/logo_d.gif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4" Type="http://schemas.openxmlformats.org/officeDocument/2006/relationships/image" Target="http://www.daito.ac.jp/english/e_img/logo_d.gif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4" Type="http://schemas.openxmlformats.org/officeDocument/2006/relationships/image" Target="http://www.daito.ac.jp/english/e_img/logo_d.gif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Relationship Id="rId4" Type="http://schemas.openxmlformats.org/officeDocument/2006/relationships/image" Target="http://www.daito.ac.jp/english/e_img/logo_d.gi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http://www.daito.ac.jp/english/e_img/logo_d.gif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Relationship Id="rId4" Type="http://schemas.openxmlformats.org/officeDocument/2006/relationships/image" Target="http://www.daito.ac.jp/english/e_img/logo_d.gif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Relationship Id="rId4" Type="http://schemas.openxmlformats.org/officeDocument/2006/relationships/image" Target="http://www.daito.ac.jp/english/e_img/logo_d.gif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image" Target="../media/image6.png"/><Relationship Id="rId4" Type="http://schemas.openxmlformats.org/officeDocument/2006/relationships/image" Target="http://www.daito.ac.jp/english/e_img/logo_d.gif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Relationship Id="rId4" Type="http://schemas.openxmlformats.org/officeDocument/2006/relationships/image" Target="http://www.daito.ac.jp/english/e_img/logo_d.gif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Relationship Id="rId4" Type="http://schemas.openxmlformats.org/officeDocument/2006/relationships/image" Target="http://www.daito.ac.jp/english/e_img/logo_d.gif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Relationship Id="rId4" Type="http://schemas.openxmlformats.org/officeDocument/2006/relationships/image" Target="http://www.daito.ac.jp/english/e_img/logo_d.gif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Relationship Id="rId4" Type="http://schemas.openxmlformats.org/officeDocument/2006/relationships/image" Target="http://www.daito.ac.jp/english/e_img/logo_d.gif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Relationship Id="rId4" Type="http://schemas.openxmlformats.org/officeDocument/2006/relationships/image" Target="http://www.daito.ac.jp/english/e_img/logo_d.gif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Relationship Id="rId4" Type="http://schemas.openxmlformats.org/officeDocument/2006/relationships/image" Target="http://www.daito.ac.jp/english/e_img/logo_d.gif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Relationship Id="rId4" Type="http://schemas.openxmlformats.org/officeDocument/2006/relationships/image" Target="http://www.daito.ac.jp/english/e_img/logo_d.gi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Relationship Id="rId4" Type="http://schemas.openxmlformats.org/officeDocument/2006/relationships/image" Target="http://www.daito.ac.jp/english/e_img/logo_d.gif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Relationship Id="rId4" Type="http://schemas.openxmlformats.org/officeDocument/2006/relationships/image" Target="http://www.daito.ac.jp/english/e_img/logo_d.gif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http://www.daito.ac.jp/english/e_img/logo_d.gif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http://www.daito.ac.jp/english/e_img/logo_d.gi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http://www.daito.ac.jp/english/e_img/logo_d.gi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http://www.daito.ac.jp/english/e_img/logo_d.gi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http://www.daito.ac.jp/english/e_img/logo_d.gi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http://www.daito.ac.jp/english/e_img/logo_d.gi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5" Type="http://schemas.openxmlformats.org/officeDocument/2006/relationships/image" Target="http://www.daito.ac.jp/english/e_img/logo_d.gif" TargetMode="Externa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http://www.daito.ac.jp/english/e_img/logo_d.gi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Line 3"/>
          <p:cNvSpPr>
            <a:spLocks noChangeShapeType="1"/>
          </p:cNvSpPr>
          <p:nvPr/>
        </p:nvSpPr>
        <p:spPr bwMode="auto">
          <a:xfrm>
            <a:off x="0" y="4508500"/>
            <a:ext cx="9144000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ja-JP" altLang="en-US" dirty="0"/>
          </a:p>
        </p:txBody>
      </p:sp>
      <p:sp>
        <p:nvSpPr>
          <p:cNvPr id="2052" name="Rectangle 5"/>
          <p:cNvSpPr>
            <a:spLocks noGrp="1" noRot="1" noChangeArrowheads="1"/>
          </p:cNvSpPr>
          <p:nvPr>
            <p:ph type="title"/>
          </p:nvPr>
        </p:nvSpPr>
        <p:spPr>
          <a:xfrm>
            <a:off x="395288" y="1341438"/>
            <a:ext cx="8066087" cy="2087562"/>
          </a:xfrm>
          <a:noFill/>
        </p:spPr>
        <p:txBody>
          <a:bodyPr/>
          <a:lstStyle/>
          <a:p>
            <a:pPr eaLnBrk="1" hangingPunct="1"/>
            <a:r>
              <a:rPr lang="ja-JP" altLang="en-US" sz="6600" b="1" dirty="0" smtClean="0">
                <a:solidFill>
                  <a:srgbClr val="669900"/>
                </a:solidFill>
                <a:ea typeface="HG丸ｺﾞｼｯｸM-PRO" pitchFamily="50" charset="-128"/>
              </a:rPr>
              <a:t>英語圏協定校留学</a:t>
            </a:r>
            <a:r>
              <a:rPr lang="en-US" altLang="ja-JP" sz="6600" b="1" dirty="0" smtClean="0">
                <a:solidFill>
                  <a:srgbClr val="669900"/>
                </a:solidFill>
                <a:ea typeface="HG丸ｺﾞｼｯｸM-PRO" pitchFamily="50" charset="-128"/>
              </a:rPr>
              <a:t/>
            </a:r>
            <a:br>
              <a:rPr lang="en-US" altLang="ja-JP" sz="6600" b="1" dirty="0" smtClean="0">
                <a:solidFill>
                  <a:srgbClr val="669900"/>
                </a:solidFill>
                <a:ea typeface="HG丸ｺﾞｼｯｸM-PRO" pitchFamily="50" charset="-128"/>
              </a:rPr>
            </a:br>
            <a:r>
              <a:rPr lang="ja-JP" altLang="en-US" sz="6600" b="1" dirty="0" smtClean="0">
                <a:solidFill>
                  <a:srgbClr val="669900"/>
                </a:solidFill>
                <a:ea typeface="HG丸ｺﾞｼｯｸM-PRO" pitchFamily="50" charset="-128"/>
              </a:rPr>
              <a:t>について</a:t>
            </a:r>
            <a:endParaRPr lang="en-US" altLang="ja-JP" sz="6600" b="1" dirty="0" smtClean="0">
              <a:solidFill>
                <a:srgbClr val="669900"/>
              </a:solidFill>
              <a:ea typeface="HG丸ｺﾞｼｯｸM-PRO" pitchFamily="50" charset="-128"/>
            </a:endParaRPr>
          </a:p>
        </p:txBody>
      </p:sp>
      <p:pic>
        <p:nvPicPr>
          <p:cNvPr id="2053" name="Picture 6" descr="http://www.daito.ac.jp/english/e_img/logo_d.gif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250825" y="188913"/>
            <a:ext cx="3397250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56550" y="5732463"/>
            <a:ext cx="781050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23850" y="3429000"/>
            <a:ext cx="8424863" cy="288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100000"/>
              </a:lnSpc>
              <a:buFontTx/>
              <a:buNone/>
            </a:pPr>
            <a:endParaRPr lang="en-US" altLang="ja-JP" sz="3000" kern="0" dirty="0" smtClean="0">
              <a:solidFill>
                <a:srgbClr val="009900"/>
              </a:solidFill>
              <a:ea typeface="HG丸ｺﾞｼｯｸM-PRO" pitchFamily="50" charset="-128"/>
            </a:endParaRPr>
          </a:p>
          <a:p>
            <a:pPr>
              <a:lnSpc>
                <a:spcPct val="100000"/>
              </a:lnSpc>
              <a:buFontTx/>
              <a:buNone/>
            </a:pPr>
            <a:endParaRPr lang="ja-JP" altLang="en-US" sz="3000" kern="0" dirty="0" smtClean="0">
              <a:solidFill>
                <a:srgbClr val="009900"/>
              </a:solidFill>
              <a:ea typeface="HG丸ｺﾞｼｯｸM-PRO" pitchFamily="50" charset="-128"/>
            </a:endParaRPr>
          </a:p>
          <a:p>
            <a:pPr>
              <a:lnSpc>
                <a:spcPct val="100000"/>
              </a:lnSpc>
              <a:buFontTx/>
              <a:buNone/>
            </a:pPr>
            <a:endParaRPr lang="ja-JP" altLang="en-US" sz="3000" kern="0" dirty="0" smtClean="0">
              <a:solidFill>
                <a:srgbClr val="009900"/>
              </a:solidFill>
              <a:ea typeface="HG丸ｺﾞｼｯｸM-PRO" pitchFamily="50" charset="-128"/>
            </a:endParaRPr>
          </a:p>
          <a:p>
            <a:pPr algn="ctr">
              <a:lnSpc>
                <a:spcPct val="100000"/>
              </a:lnSpc>
              <a:buFontTx/>
              <a:buNone/>
            </a:pPr>
            <a:r>
              <a:rPr lang="ja-JP" altLang="en-US" sz="3600" kern="0" dirty="0" smtClean="0">
                <a:solidFill>
                  <a:srgbClr val="009900"/>
                </a:solidFill>
                <a:ea typeface="HG丸ｺﾞｼｯｸM-PRO" pitchFamily="50" charset="-128"/>
              </a:rPr>
              <a:t>　</a:t>
            </a:r>
            <a:r>
              <a:rPr lang="en-US" altLang="ja-JP" sz="3600" kern="0" dirty="0" smtClean="0">
                <a:solidFill>
                  <a:srgbClr val="669900"/>
                </a:solidFill>
                <a:ea typeface="HG丸ｺﾞｼｯｸM-PRO" pitchFamily="50" charset="-128"/>
              </a:rPr>
              <a:t>2021</a:t>
            </a:r>
            <a:r>
              <a:rPr lang="ja-JP" altLang="en-US" sz="3600" kern="0" dirty="0" smtClean="0">
                <a:solidFill>
                  <a:srgbClr val="669900"/>
                </a:solidFill>
                <a:ea typeface="HG丸ｺﾞｼｯｸM-PRO" pitchFamily="50" charset="-128"/>
              </a:rPr>
              <a:t>年</a:t>
            </a:r>
            <a:r>
              <a:rPr lang="en-US" altLang="ja-JP" sz="3600" kern="0" dirty="0" smtClean="0">
                <a:solidFill>
                  <a:srgbClr val="669900"/>
                </a:solidFill>
                <a:ea typeface="HG丸ｺﾞｼｯｸM-PRO" pitchFamily="50" charset="-128"/>
              </a:rPr>
              <a:t>7</a:t>
            </a:r>
            <a:r>
              <a:rPr lang="ja-JP" altLang="en-US" sz="3600" kern="0" dirty="0" smtClean="0">
                <a:solidFill>
                  <a:srgbClr val="669900"/>
                </a:solidFill>
                <a:ea typeface="HG丸ｺﾞｼｯｸM-PRO" pitchFamily="50" charset="-128"/>
              </a:rPr>
              <a:t>月</a:t>
            </a:r>
            <a:r>
              <a:rPr lang="en-US" altLang="ja-JP" sz="3600" kern="0" dirty="0" smtClean="0">
                <a:solidFill>
                  <a:srgbClr val="669900"/>
                </a:solidFill>
                <a:ea typeface="HG丸ｺﾞｼｯｸM-PRO" pitchFamily="50" charset="-128"/>
              </a:rPr>
              <a:t>1</a:t>
            </a:r>
            <a:r>
              <a:rPr lang="ja-JP" altLang="en-US" sz="3600" kern="0" dirty="0" smtClean="0">
                <a:solidFill>
                  <a:srgbClr val="669900"/>
                </a:solidFill>
                <a:ea typeface="HG丸ｺﾞｼｯｸM-PRO" pitchFamily="50" charset="-128"/>
              </a:rPr>
              <a:t>日（木）</a:t>
            </a:r>
          </a:p>
          <a:p>
            <a:pPr algn="ctr">
              <a:lnSpc>
                <a:spcPct val="100000"/>
              </a:lnSpc>
              <a:buFontTx/>
              <a:buNone/>
            </a:pPr>
            <a:r>
              <a:rPr lang="ja-JP" altLang="en-US" sz="3600" kern="0" dirty="0" smtClean="0">
                <a:solidFill>
                  <a:srgbClr val="669900"/>
                </a:solidFill>
                <a:ea typeface="HG丸ｺﾞｼｯｸM-PRO" pitchFamily="50" charset="-128"/>
              </a:rPr>
              <a:t>国際交流センター</a:t>
            </a:r>
          </a:p>
          <a:p>
            <a:pPr>
              <a:lnSpc>
                <a:spcPct val="100000"/>
              </a:lnSpc>
              <a:buFontTx/>
              <a:buNone/>
            </a:pPr>
            <a:endParaRPr lang="ja-JP" altLang="en-US" sz="2400" kern="0" dirty="0" smtClean="0">
              <a:solidFill>
                <a:srgbClr val="669900"/>
              </a:solidFill>
              <a:ea typeface="HG丸ｺﾞｼｯｸM-PRO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109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4704"/>
            <a:ext cx="9144000" cy="1008063"/>
          </a:xfrm>
        </p:spPr>
        <p:txBody>
          <a:bodyPr/>
          <a:lstStyle/>
          <a:p>
            <a:r>
              <a:rPr lang="ja-JP" altLang="en-US" sz="3600" dirty="0" smtClean="0">
                <a:solidFill>
                  <a:srgbClr val="FF0000"/>
                </a:solidFill>
                <a:ea typeface="HGP創英角ﾎﾟｯﾌﾟ体" pitchFamily="50" charset="-128"/>
              </a:rPr>
              <a:t>グリフィス大学</a:t>
            </a:r>
            <a:endParaRPr lang="ja-JP" altLang="en-US" sz="3600" dirty="0">
              <a:solidFill>
                <a:srgbClr val="FF0000"/>
              </a:solidFill>
              <a:ea typeface="HGP創英角ﾎﾟｯﾌﾟ体" pitchFamily="50" charset="-128"/>
            </a:endParaRPr>
          </a:p>
        </p:txBody>
      </p:sp>
      <p:pic>
        <p:nvPicPr>
          <p:cNvPr id="143370" name="Picture 10" descr="http://www.daito.ac.jp/english/e_img/logo_d.gif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250825" y="188913"/>
            <a:ext cx="3397250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71" name="Line 11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" name="コンテンツ プレースホルダ 2"/>
          <p:cNvSpPr>
            <a:spLocks noGrp="1"/>
          </p:cNvSpPr>
          <p:nvPr>
            <p:ph idx="1"/>
          </p:nvPr>
        </p:nvSpPr>
        <p:spPr>
          <a:xfrm>
            <a:off x="161924" y="1688379"/>
            <a:ext cx="8820150" cy="5169621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ja-JP" altLang="en-US" sz="2200" b="1" dirty="0" smtClean="0">
                <a:solidFill>
                  <a:srgbClr val="669900"/>
                </a:solidFill>
              </a:rPr>
              <a:t>学部コースへ入るためには・・・</a:t>
            </a:r>
            <a:endParaRPr lang="en-US" altLang="ja-JP" sz="2200" b="1" dirty="0" smtClean="0">
              <a:solidFill>
                <a:srgbClr val="669900"/>
              </a:solidFill>
            </a:endParaRPr>
          </a:p>
          <a:p>
            <a:pPr>
              <a:buFont typeface="Arial" pitchFamily="34" charset="0"/>
              <a:buNone/>
            </a:pPr>
            <a:endParaRPr lang="en-US" altLang="ja-JP" sz="1000" dirty="0" smtClean="0"/>
          </a:p>
          <a:p>
            <a:pPr>
              <a:buFont typeface="Arial" pitchFamily="34" charset="0"/>
              <a:buNone/>
            </a:pPr>
            <a:r>
              <a:rPr lang="en-US" altLang="ja-JP" sz="1600" dirty="0" smtClean="0"/>
              <a:t>IELTS </a:t>
            </a:r>
            <a:r>
              <a:rPr lang="en-US" altLang="ja-JP" sz="1600" dirty="0"/>
              <a:t>6.0 </a:t>
            </a:r>
            <a:r>
              <a:rPr lang="ja-JP" altLang="en-US" sz="1600" dirty="0"/>
              <a:t>（サブスコア</a:t>
            </a:r>
            <a:r>
              <a:rPr lang="en-US" altLang="ja-JP" sz="1600" dirty="0"/>
              <a:t>5.5</a:t>
            </a:r>
            <a:r>
              <a:rPr lang="ja-JP" altLang="en-US" sz="1600" dirty="0"/>
              <a:t>以上）  </a:t>
            </a:r>
            <a:r>
              <a:rPr lang="en-US" altLang="ja-JP" sz="1600" dirty="0"/>
              <a:t>or   </a:t>
            </a:r>
            <a:endParaRPr lang="en-US" altLang="ja-JP" sz="1600" dirty="0" smtClean="0"/>
          </a:p>
          <a:p>
            <a:pPr>
              <a:buFont typeface="Arial" pitchFamily="34" charset="0"/>
              <a:buNone/>
            </a:pPr>
            <a:r>
              <a:rPr lang="en-US" altLang="ja-JP" sz="1600" dirty="0" smtClean="0"/>
              <a:t>TOEFL </a:t>
            </a:r>
            <a:r>
              <a:rPr lang="en-US" altLang="ja-JP" sz="1600" dirty="0" err="1"/>
              <a:t>iBT</a:t>
            </a:r>
            <a:r>
              <a:rPr lang="en-US" altLang="ja-JP" sz="1600" dirty="0"/>
              <a:t> 71</a:t>
            </a:r>
            <a:r>
              <a:rPr lang="ja-JP" altLang="en-US" sz="1600" dirty="0"/>
              <a:t>　（サブスコア：ライティング</a:t>
            </a:r>
            <a:r>
              <a:rPr lang="en-US" altLang="ja-JP" sz="1600" dirty="0"/>
              <a:t>19</a:t>
            </a:r>
            <a:r>
              <a:rPr lang="ja-JP" altLang="en-US" sz="1600" dirty="0"/>
              <a:t>以上、その他</a:t>
            </a:r>
            <a:r>
              <a:rPr lang="en-US" altLang="ja-JP" sz="1600" dirty="0"/>
              <a:t>17</a:t>
            </a:r>
            <a:r>
              <a:rPr lang="ja-JP" altLang="en-US" sz="1600" dirty="0"/>
              <a:t>以上）が必要</a:t>
            </a:r>
            <a:r>
              <a:rPr lang="ja-JP" altLang="en-US" sz="1600" dirty="0" smtClean="0"/>
              <a:t>。</a:t>
            </a:r>
            <a:endParaRPr lang="en-US" altLang="ja-JP" sz="1600" dirty="0" smtClean="0"/>
          </a:p>
          <a:p>
            <a:pPr>
              <a:buNone/>
            </a:pPr>
            <a:r>
              <a:rPr lang="ja-JP" altLang="en-US" sz="1600" dirty="0" smtClean="0"/>
              <a:t> </a:t>
            </a:r>
            <a:r>
              <a:rPr lang="ja-JP" altLang="en-US" sz="1600" b="1" u="sng" dirty="0">
                <a:solidFill>
                  <a:srgbClr val="FF0000"/>
                </a:solidFill>
              </a:rPr>
              <a:t>（</a:t>
            </a:r>
            <a:r>
              <a:rPr lang="en-US" altLang="ja-JP" sz="1600" b="1" u="sng" dirty="0">
                <a:solidFill>
                  <a:srgbClr val="FF0000"/>
                </a:solidFill>
              </a:rPr>
              <a:t>IELTS</a:t>
            </a:r>
            <a:r>
              <a:rPr lang="ja-JP" altLang="en-US" sz="1600" b="1" u="sng" dirty="0">
                <a:solidFill>
                  <a:srgbClr val="FF0000"/>
                </a:solidFill>
              </a:rPr>
              <a:t>のスコア</a:t>
            </a:r>
            <a:r>
              <a:rPr lang="ja-JP" altLang="en-US" sz="1600" b="1" u="sng" dirty="0" smtClean="0">
                <a:solidFill>
                  <a:srgbClr val="FF0000"/>
                </a:solidFill>
              </a:rPr>
              <a:t>は</a:t>
            </a:r>
            <a:r>
              <a:rPr lang="en-US" altLang="ja-JP" sz="1600" b="1" u="sng" dirty="0" smtClean="0">
                <a:solidFill>
                  <a:srgbClr val="FF0000"/>
                </a:solidFill>
              </a:rPr>
              <a:t>2021</a:t>
            </a:r>
            <a:r>
              <a:rPr lang="ja-JP" altLang="en-US" sz="1600" b="1" u="sng" dirty="0" smtClean="0">
                <a:solidFill>
                  <a:srgbClr val="FF0000"/>
                </a:solidFill>
              </a:rPr>
              <a:t>年</a:t>
            </a:r>
            <a:r>
              <a:rPr lang="en-US" altLang="ja-JP" sz="1600" b="1" u="sng" dirty="0" smtClean="0">
                <a:solidFill>
                  <a:srgbClr val="FF0000"/>
                </a:solidFill>
              </a:rPr>
              <a:t>12</a:t>
            </a:r>
            <a:r>
              <a:rPr lang="ja-JP" altLang="en-US" sz="1600" b="1" u="sng" dirty="0">
                <a:solidFill>
                  <a:srgbClr val="FF0000"/>
                </a:solidFill>
              </a:rPr>
              <a:t>月末までに必要！）</a:t>
            </a:r>
            <a:endParaRPr lang="en-US" altLang="ja-JP" sz="1600" b="1" u="sng" dirty="0">
              <a:solidFill>
                <a:srgbClr val="FF0000"/>
              </a:solidFill>
            </a:endParaRPr>
          </a:p>
          <a:p>
            <a:pPr>
              <a:buFont typeface="Arial" pitchFamily="34" charset="0"/>
              <a:buNone/>
            </a:pPr>
            <a:endParaRPr lang="en-US" altLang="ja-JP" sz="800" dirty="0" smtClean="0"/>
          </a:p>
          <a:p>
            <a:pPr>
              <a:buFont typeface="Arial" pitchFamily="34" charset="0"/>
              <a:buNone/>
            </a:pPr>
            <a:r>
              <a:rPr lang="ja-JP" altLang="en-US" sz="1600" dirty="0" smtClean="0"/>
              <a:t>留学前</a:t>
            </a:r>
            <a:r>
              <a:rPr lang="ja-JP" altLang="en-US" sz="1600" dirty="0"/>
              <a:t>に基準に満たない学生は、まず語学学校</a:t>
            </a:r>
            <a:r>
              <a:rPr lang="en-US" altLang="ja-JP" sz="1600" dirty="0"/>
              <a:t>(GELI)</a:t>
            </a:r>
            <a:r>
              <a:rPr lang="ja-JP" altLang="en-US" sz="1600" dirty="0"/>
              <a:t>へ</a:t>
            </a:r>
            <a:r>
              <a:rPr lang="ja-JP" altLang="en-US" sz="1600" dirty="0" smtClean="0"/>
              <a:t>入り、一番上のクラス</a:t>
            </a:r>
            <a:r>
              <a:rPr lang="en-US" altLang="ja-JP" sz="1600" dirty="0" smtClean="0"/>
              <a:t>DEP7 </a:t>
            </a:r>
            <a:r>
              <a:rPr lang="en-US" altLang="ja-JP" sz="1600" dirty="0"/>
              <a:t>(Direct Entry </a:t>
            </a:r>
            <a:endParaRPr lang="en-US" altLang="ja-JP" sz="1600" dirty="0" smtClean="0"/>
          </a:p>
          <a:p>
            <a:pPr>
              <a:buFont typeface="Arial" pitchFamily="34" charset="0"/>
              <a:buNone/>
            </a:pPr>
            <a:r>
              <a:rPr lang="en-US" altLang="ja-JP" sz="1600" dirty="0" smtClean="0"/>
              <a:t>Program</a:t>
            </a:r>
            <a:r>
              <a:rPr lang="en-US" altLang="ja-JP" sz="1600" dirty="0"/>
              <a:t>)</a:t>
            </a:r>
            <a:r>
              <a:rPr lang="ja-JP" altLang="en-US" sz="1600" dirty="0" err="1"/>
              <a:t>を</a:t>
            </a:r>
            <a:r>
              <a:rPr lang="ja-JP" altLang="en-US" sz="1600" dirty="0" err="1" smtClean="0"/>
              <a:t>修</a:t>
            </a:r>
            <a:r>
              <a:rPr lang="ja-JP" altLang="en-US" sz="1600" dirty="0" smtClean="0"/>
              <a:t>了する</a:t>
            </a:r>
            <a:r>
              <a:rPr lang="ja-JP" altLang="en-US" sz="1600" dirty="0"/>
              <a:t>、もしくは語学学校在籍中に上記英語力スコアを</a:t>
            </a:r>
            <a:r>
              <a:rPr lang="ja-JP" altLang="en-US" sz="1600" dirty="0" smtClean="0"/>
              <a:t>クリアする</a:t>
            </a:r>
            <a:r>
              <a:rPr lang="ja-JP" altLang="en-US" sz="1600" dirty="0"/>
              <a:t>。</a:t>
            </a:r>
          </a:p>
          <a:p>
            <a:pPr>
              <a:buFont typeface="Arial" pitchFamily="34" charset="0"/>
              <a:buNone/>
            </a:pPr>
            <a:endParaRPr lang="en-US" altLang="ja-JP" sz="1000" dirty="0" smtClean="0"/>
          </a:p>
          <a:p>
            <a:pPr>
              <a:buFont typeface="Arial" pitchFamily="34" charset="0"/>
              <a:buNone/>
            </a:pPr>
            <a:r>
              <a:rPr lang="en-US" altLang="ja-JP" sz="1600" dirty="0" smtClean="0"/>
              <a:t>※</a:t>
            </a:r>
            <a:r>
              <a:rPr lang="ja-JP" altLang="en-US" sz="1600" dirty="0" smtClean="0"/>
              <a:t>　</a:t>
            </a:r>
            <a:r>
              <a:rPr lang="en-US" altLang="ja-JP" sz="1600" dirty="0" smtClean="0"/>
              <a:t>DEP7</a:t>
            </a:r>
            <a:r>
              <a:rPr lang="ja-JP" altLang="en-US" sz="1600" dirty="0"/>
              <a:t>の開講時期は</a:t>
            </a:r>
            <a:r>
              <a:rPr lang="en-US" altLang="ja-JP" sz="1600" dirty="0"/>
              <a:t>3</a:t>
            </a:r>
            <a:r>
              <a:rPr lang="ja-JP" altLang="en-US" sz="1600" dirty="0"/>
              <a:t>月、</a:t>
            </a:r>
            <a:r>
              <a:rPr lang="en-US" altLang="ja-JP" sz="1600" dirty="0"/>
              <a:t>4</a:t>
            </a:r>
            <a:r>
              <a:rPr lang="ja-JP" altLang="en-US" sz="1600" dirty="0"/>
              <a:t>月、</a:t>
            </a:r>
            <a:r>
              <a:rPr lang="en-US" altLang="ja-JP" sz="1600" dirty="0"/>
              <a:t>8</a:t>
            </a:r>
            <a:r>
              <a:rPr lang="ja-JP" altLang="en-US" sz="1600" dirty="0"/>
              <a:t>月、</a:t>
            </a:r>
            <a:r>
              <a:rPr lang="en-US" altLang="ja-JP" sz="1600" dirty="0"/>
              <a:t>10</a:t>
            </a:r>
            <a:r>
              <a:rPr lang="ja-JP" altLang="en-US" sz="1600" dirty="0"/>
              <a:t>月、</a:t>
            </a:r>
            <a:r>
              <a:rPr lang="en-US" altLang="ja-JP" sz="1600" dirty="0"/>
              <a:t>11</a:t>
            </a:r>
            <a:r>
              <a:rPr lang="ja-JP" altLang="en-US" sz="1600" dirty="0"/>
              <a:t>月の年</a:t>
            </a:r>
            <a:r>
              <a:rPr lang="en-US" altLang="ja-JP" sz="1600" dirty="0"/>
              <a:t>5</a:t>
            </a:r>
            <a:r>
              <a:rPr lang="ja-JP" altLang="en-US" sz="1600" dirty="0"/>
              <a:t>回。</a:t>
            </a:r>
          </a:p>
          <a:p>
            <a:pPr>
              <a:buFont typeface="Arial" pitchFamily="34" charset="0"/>
              <a:buNone/>
            </a:pPr>
            <a:r>
              <a:rPr lang="en-US" altLang="ja-JP" sz="1600" dirty="0" smtClean="0"/>
              <a:t>※</a:t>
            </a:r>
            <a:r>
              <a:rPr lang="ja-JP" altLang="en-US" sz="1600" dirty="0" smtClean="0"/>
              <a:t>　</a:t>
            </a:r>
            <a:r>
              <a:rPr lang="en-US" altLang="ja-JP" sz="1600" dirty="0" smtClean="0"/>
              <a:t>2</a:t>
            </a:r>
            <a:r>
              <a:rPr lang="ja-JP" altLang="en-US" sz="1600" dirty="0"/>
              <a:t>学期から正規課程に入るためには、留学前に</a:t>
            </a:r>
            <a:r>
              <a:rPr lang="en-US" altLang="ja-JP" sz="1600" dirty="0"/>
              <a:t>IELTS5.5</a:t>
            </a:r>
            <a:r>
              <a:rPr lang="ja-JP" altLang="en-US" sz="1600" dirty="0"/>
              <a:t>を取得して、留学開始時（</a:t>
            </a:r>
            <a:r>
              <a:rPr lang="en-US" altLang="ja-JP" sz="1600" dirty="0"/>
              <a:t>2</a:t>
            </a:r>
            <a:r>
              <a:rPr lang="ja-JP" altLang="en-US" sz="1600" dirty="0"/>
              <a:t>月）に</a:t>
            </a:r>
            <a:r>
              <a:rPr lang="en-US" altLang="ja-JP" sz="1600" dirty="0"/>
              <a:t>DEP6</a:t>
            </a:r>
            <a:r>
              <a:rPr lang="ja-JP" altLang="en-US" sz="1600" dirty="0"/>
              <a:t>からスタートする。 </a:t>
            </a:r>
            <a:endParaRPr lang="en-US" altLang="ja-JP" sz="1600" dirty="0" smtClean="0"/>
          </a:p>
          <a:p>
            <a:pPr>
              <a:buFont typeface="Arial" pitchFamily="34" charset="0"/>
              <a:buNone/>
            </a:pPr>
            <a:r>
              <a:rPr lang="ja-JP" altLang="en-US" sz="1600" dirty="0"/>
              <a:t>　</a:t>
            </a:r>
            <a:r>
              <a:rPr lang="ja-JP" altLang="en-US" sz="1600" dirty="0" smtClean="0"/>
              <a:t>　 プラン例</a:t>
            </a:r>
            <a:r>
              <a:rPr lang="ja-JP" altLang="en-US" sz="1600" dirty="0"/>
              <a:t>）</a:t>
            </a:r>
            <a:r>
              <a:rPr lang="en-US" altLang="ja-JP" sz="1600" dirty="0"/>
              <a:t>DEP6</a:t>
            </a:r>
            <a:r>
              <a:rPr lang="ja-JP" altLang="en-US" sz="1600" dirty="0"/>
              <a:t>（</a:t>
            </a:r>
            <a:r>
              <a:rPr lang="en-US" altLang="ja-JP" sz="1600" dirty="0"/>
              <a:t>10</a:t>
            </a:r>
            <a:r>
              <a:rPr lang="ja-JP" altLang="en-US" sz="1600" dirty="0"/>
              <a:t>週間）</a:t>
            </a:r>
            <a:r>
              <a:rPr lang="en-US" altLang="ja-JP" sz="1600" dirty="0"/>
              <a:t>+</a:t>
            </a:r>
            <a:r>
              <a:rPr lang="ja-JP" altLang="en-US" sz="1600" dirty="0"/>
              <a:t>　</a:t>
            </a:r>
            <a:r>
              <a:rPr lang="en-US" altLang="ja-JP" sz="1600" dirty="0"/>
              <a:t>DEP7</a:t>
            </a:r>
            <a:r>
              <a:rPr lang="ja-JP" altLang="en-US" sz="1600" dirty="0"/>
              <a:t>（</a:t>
            </a:r>
            <a:r>
              <a:rPr lang="en-US" altLang="ja-JP" sz="1600" dirty="0"/>
              <a:t>10</a:t>
            </a:r>
            <a:r>
              <a:rPr lang="ja-JP" altLang="en-US" sz="1600" dirty="0"/>
              <a:t>週間）</a:t>
            </a:r>
          </a:p>
          <a:p>
            <a:pPr>
              <a:buFont typeface="Arial" pitchFamily="34" charset="0"/>
              <a:buNone/>
            </a:pPr>
            <a:r>
              <a:rPr lang="en-US" altLang="ja-JP" sz="1600" dirty="0" smtClean="0"/>
              <a:t>※</a:t>
            </a:r>
            <a:r>
              <a:rPr lang="ja-JP" altLang="en-US" sz="1600" dirty="0" smtClean="0"/>
              <a:t>　</a:t>
            </a:r>
            <a:r>
              <a:rPr lang="en-US" altLang="ja-JP" sz="1600" dirty="0" smtClean="0"/>
              <a:t>3</a:t>
            </a:r>
            <a:r>
              <a:rPr lang="ja-JP" altLang="en-US" sz="1600" dirty="0"/>
              <a:t>学期から正規課程に入るためには、留学前に</a:t>
            </a:r>
            <a:r>
              <a:rPr lang="en-US" altLang="ja-JP" sz="1600" dirty="0"/>
              <a:t>IELTS4.5</a:t>
            </a:r>
            <a:r>
              <a:rPr lang="ja-JP" altLang="en-US" sz="1600" dirty="0"/>
              <a:t>を取得して、留学開始時（</a:t>
            </a:r>
            <a:r>
              <a:rPr lang="en-US" altLang="ja-JP" sz="1600" dirty="0"/>
              <a:t>2</a:t>
            </a:r>
            <a:r>
              <a:rPr lang="ja-JP" altLang="en-US" sz="1600" dirty="0"/>
              <a:t>月）に</a:t>
            </a:r>
            <a:r>
              <a:rPr lang="en-US" altLang="ja-JP" sz="1600" dirty="0"/>
              <a:t>DEP4</a:t>
            </a:r>
            <a:r>
              <a:rPr lang="ja-JP" altLang="en-US" sz="1600" dirty="0"/>
              <a:t>からスタートする。 </a:t>
            </a:r>
          </a:p>
          <a:p>
            <a:pPr>
              <a:buFont typeface="Arial" pitchFamily="34" charset="0"/>
              <a:buNone/>
            </a:pPr>
            <a:r>
              <a:rPr lang="ja-JP" altLang="en-US" sz="1600" dirty="0" smtClean="0"/>
              <a:t>　　プラン例</a:t>
            </a:r>
            <a:r>
              <a:rPr lang="ja-JP" altLang="en-US" sz="1600" dirty="0"/>
              <a:t>）</a:t>
            </a:r>
            <a:r>
              <a:rPr lang="en-US" altLang="ja-JP" sz="1600" dirty="0"/>
              <a:t>DEP4</a:t>
            </a:r>
            <a:r>
              <a:rPr lang="ja-JP" altLang="en-US" sz="1600" dirty="0"/>
              <a:t>（</a:t>
            </a:r>
            <a:r>
              <a:rPr lang="en-US" altLang="ja-JP" sz="1600" dirty="0"/>
              <a:t>5</a:t>
            </a:r>
            <a:r>
              <a:rPr lang="ja-JP" altLang="en-US" sz="1600" dirty="0"/>
              <a:t>週間）</a:t>
            </a:r>
            <a:r>
              <a:rPr lang="en-US" altLang="ja-JP" sz="1600" dirty="0"/>
              <a:t>+ DEP5</a:t>
            </a:r>
            <a:r>
              <a:rPr lang="ja-JP" altLang="en-US" sz="1600" dirty="0"/>
              <a:t>（</a:t>
            </a:r>
            <a:r>
              <a:rPr lang="en-US" altLang="ja-JP" sz="1600" dirty="0"/>
              <a:t>10</a:t>
            </a:r>
            <a:r>
              <a:rPr lang="ja-JP" altLang="en-US" sz="1600" dirty="0"/>
              <a:t>週間</a:t>
            </a:r>
            <a:r>
              <a:rPr lang="ja-JP" altLang="en-US" sz="1600" dirty="0" smtClean="0"/>
              <a:t>）</a:t>
            </a:r>
            <a:r>
              <a:rPr lang="en-US" altLang="ja-JP" sz="1600" dirty="0" smtClean="0"/>
              <a:t>+ DEP6</a:t>
            </a:r>
            <a:r>
              <a:rPr lang="ja-JP" altLang="en-US" sz="1600" dirty="0"/>
              <a:t>（</a:t>
            </a:r>
            <a:r>
              <a:rPr lang="en-US" altLang="ja-JP" sz="1600" dirty="0"/>
              <a:t>10</a:t>
            </a:r>
            <a:r>
              <a:rPr lang="ja-JP" altLang="en-US" sz="1600" dirty="0"/>
              <a:t>週間）</a:t>
            </a:r>
            <a:r>
              <a:rPr lang="en-US" altLang="ja-JP" sz="1600" dirty="0"/>
              <a:t>+</a:t>
            </a:r>
            <a:r>
              <a:rPr lang="ja-JP" altLang="en-US" sz="1600" dirty="0"/>
              <a:t>　</a:t>
            </a:r>
            <a:r>
              <a:rPr lang="en-US" altLang="ja-JP" sz="1600" dirty="0"/>
              <a:t>DEP7</a:t>
            </a:r>
            <a:r>
              <a:rPr lang="ja-JP" altLang="en-US" sz="1600" dirty="0"/>
              <a:t>（</a:t>
            </a:r>
            <a:r>
              <a:rPr lang="en-US" altLang="ja-JP" sz="1600" dirty="0"/>
              <a:t>10</a:t>
            </a:r>
            <a:r>
              <a:rPr lang="ja-JP" altLang="en-US" sz="1600" dirty="0"/>
              <a:t>週間）</a:t>
            </a:r>
          </a:p>
          <a:p>
            <a:pPr>
              <a:buFont typeface="Arial" pitchFamily="34" charset="0"/>
              <a:buNone/>
            </a:pPr>
            <a:r>
              <a:rPr lang="ja-JP" altLang="en-US" sz="1600" dirty="0" smtClean="0"/>
              <a:t>　</a:t>
            </a:r>
            <a:endParaRPr lang="en-US" altLang="ja-JP" sz="1600" dirty="0" smtClean="0"/>
          </a:p>
          <a:p>
            <a:pPr>
              <a:buFont typeface="Arial" pitchFamily="34" charset="0"/>
              <a:buNone/>
            </a:pPr>
            <a:r>
              <a:rPr lang="ja-JP" altLang="en-US" sz="1600" dirty="0" smtClean="0"/>
              <a:t>語学</a:t>
            </a:r>
            <a:r>
              <a:rPr lang="ja-JP" altLang="en-US" sz="1600" dirty="0"/>
              <a:t>学校のクラス分けは出発前のオンラインテスト、もしく</a:t>
            </a:r>
            <a:r>
              <a:rPr lang="ja-JP" altLang="en-US" sz="1600" dirty="0" smtClean="0"/>
              <a:t>は</a:t>
            </a:r>
            <a:r>
              <a:rPr lang="en-US" altLang="ja-JP" sz="1600" dirty="0" smtClean="0"/>
              <a:t>IELTS</a:t>
            </a:r>
            <a:r>
              <a:rPr lang="ja-JP" altLang="en-US" sz="1600" dirty="0"/>
              <a:t>等の英語力スコアで決定される。</a:t>
            </a:r>
          </a:p>
          <a:p>
            <a:pPr>
              <a:buFont typeface="Arial" pitchFamily="34" charset="0"/>
              <a:buNone/>
            </a:pPr>
            <a:endParaRPr lang="en-US" altLang="ja-JP" sz="1600" dirty="0" smtClean="0"/>
          </a:p>
        </p:txBody>
      </p:sp>
    </p:spTree>
    <p:extLst>
      <p:ext uri="{BB962C8B-B14F-4D97-AF65-F5344CB8AC3E}">
        <p14:creationId xmlns:p14="http://schemas.microsoft.com/office/powerpoint/2010/main" val="301256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4704"/>
            <a:ext cx="9144000" cy="1008063"/>
          </a:xfrm>
        </p:spPr>
        <p:txBody>
          <a:bodyPr/>
          <a:lstStyle/>
          <a:p>
            <a:r>
              <a:rPr lang="ja-JP" altLang="en-US" sz="3600" dirty="0" smtClean="0">
                <a:solidFill>
                  <a:srgbClr val="FF0000"/>
                </a:solidFill>
                <a:ea typeface="HGP創英角ﾎﾟｯﾌﾟ体" pitchFamily="50" charset="-128"/>
              </a:rPr>
              <a:t>グリフィス大学</a:t>
            </a:r>
            <a:endParaRPr lang="ja-JP" altLang="en-US" sz="3600" dirty="0">
              <a:solidFill>
                <a:srgbClr val="FF0000"/>
              </a:solidFill>
              <a:ea typeface="HGP創英角ﾎﾟｯﾌﾟ体" pitchFamily="50" charset="-128"/>
            </a:endParaRPr>
          </a:p>
        </p:txBody>
      </p:sp>
      <p:pic>
        <p:nvPicPr>
          <p:cNvPr id="143370" name="Picture 10" descr="http://www.daito.ac.jp/english/e_img/logo_d.gif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250825" y="188913"/>
            <a:ext cx="3397250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71" name="Line 11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" name="コンテンツ プレースホルダ 2"/>
          <p:cNvSpPr>
            <a:spLocks noGrp="1"/>
          </p:cNvSpPr>
          <p:nvPr>
            <p:ph idx="1"/>
          </p:nvPr>
        </p:nvSpPr>
        <p:spPr>
          <a:xfrm>
            <a:off x="161924" y="1595391"/>
            <a:ext cx="8820150" cy="5262609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ja-JP" altLang="en-US" sz="2200" b="1" dirty="0" smtClean="0">
                <a:solidFill>
                  <a:srgbClr val="669900"/>
                </a:solidFill>
              </a:rPr>
              <a:t>留学費用   </a:t>
            </a:r>
            <a:r>
              <a:rPr lang="ja-JP" altLang="en-US" sz="2200" dirty="0" smtClean="0">
                <a:solidFill>
                  <a:srgbClr val="669900"/>
                </a:solidFill>
              </a:rPr>
              <a:t> </a:t>
            </a:r>
            <a:r>
              <a:rPr lang="en-US" altLang="ja-JP" sz="1600" dirty="0">
                <a:solidFill>
                  <a:srgbClr val="669900"/>
                </a:solidFill>
              </a:rPr>
              <a:t>※</a:t>
            </a:r>
            <a:r>
              <a:rPr lang="ja-JP" altLang="en-US" sz="1600" dirty="0">
                <a:solidFill>
                  <a:srgbClr val="669900"/>
                </a:solidFill>
              </a:rPr>
              <a:t>為替レートは</a:t>
            </a:r>
            <a:r>
              <a:rPr lang="en-US" altLang="ja-JP" sz="1600" dirty="0">
                <a:solidFill>
                  <a:srgbClr val="669900"/>
                </a:solidFill>
              </a:rPr>
              <a:t>1AU</a:t>
            </a:r>
            <a:r>
              <a:rPr lang="ja-JP" altLang="en-US" sz="1600" dirty="0">
                <a:solidFill>
                  <a:srgbClr val="669900"/>
                </a:solidFill>
              </a:rPr>
              <a:t>＄</a:t>
            </a:r>
            <a:r>
              <a:rPr lang="en-US" altLang="ja-JP" sz="1600" dirty="0">
                <a:solidFill>
                  <a:srgbClr val="669900"/>
                </a:solidFill>
              </a:rPr>
              <a:t>=</a:t>
            </a:r>
            <a:r>
              <a:rPr lang="en-US" altLang="ja-JP" sz="1600" dirty="0" smtClean="0">
                <a:solidFill>
                  <a:srgbClr val="669900"/>
                </a:solidFill>
              </a:rPr>
              <a:t>85</a:t>
            </a:r>
            <a:r>
              <a:rPr lang="ja-JP" altLang="en-US" sz="1600" dirty="0" smtClean="0">
                <a:solidFill>
                  <a:srgbClr val="669900"/>
                </a:solidFill>
              </a:rPr>
              <a:t>円</a:t>
            </a:r>
            <a:r>
              <a:rPr lang="ja-JP" altLang="en-US" sz="1600" dirty="0">
                <a:solidFill>
                  <a:srgbClr val="669900"/>
                </a:solidFill>
              </a:rPr>
              <a:t>で計算。</a:t>
            </a:r>
            <a:r>
              <a:rPr lang="ja-JP" altLang="en-US" sz="1600" u="sng" dirty="0">
                <a:solidFill>
                  <a:srgbClr val="FF0000"/>
                </a:solidFill>
              </a:rPr>
              <a:t>概算費用のため、あくまでも目安です。</a:t>
            </a:r>
            <a:endParaRPr lang="en-US" altLang="ja-JP" sz="1600" u="sng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None/>
            </a:pPr>
            <a:endParaRPr lang="en-US" altLang="ja-JP" sz="1000" dirty="0" smtClean="0"/>
          </a:p>
          <a:p>
            <a:pPr>
              <a:buFont typeface="Arial" pitchFamily="34" charset="0"/>
              <a:buNone/>
            </a:pPr>
            <a:r>
              <a:rPr lang="en-US" altLang="ja-JP" sz="1600" dirty="0"/>
              <a:t>【</a:t>
            </a:r>
            <a:r>
              <a:rPr lang="ja-JP" altLang="en-US" sz="1600" dirty="0"/>
              <a:t>ケース１</a:t>
            </a:r>
            <a:r>
              <a:rPr lang="en-US" altLang="ja-JP" sz="1600" dirty="0" smtClean="0"/>
              <a:t>】  </a:t>
            </a:r>
            <a:r>
              <a:rPr lang="ja-JP" altLang="en-US" sz="1600" dirty="0" smtClean="0"/>
              <a:t>語学</a:t>
            </a:r>
            <a:r>
              <a:rPr lang="ja-JP" altLang="en-US" sz="1600" dirty="0"/>
              <a:t>学校</a:t>
            </a:r>
            <a:r>
              <a:rPr lang="en-US" altLang="ja-JP" sz="1600" dirty="0"/>
              <a:t>20</a:t>
            </a:r>
            <a:r>
              <a:rPr lang="ja-JP" altLang="en-US" sz="1600" dirty="0"/>
              <a:t>週間 </a:t>
            </a:r>
            <a:r>
              <a:rPr lang="en-US" altLang="ja-JP" sz="1600" dirty="0"/>
              <a:t>+</a:t>
            </a:r>
            <a:r>
              <a:rPr lang="ja-JP" altLang="en-US" sz="1600" dirty="0"/>
              <a:t>　正規課程（学部）</a:t>
            </a:r>
            <a:r>
              <a:rPr lang="en-US" altLang="ja-JP" sz="1600" dirty="0"/>
              <a:t>2</a:t>
            </a:r>
            <a:r>
              <a:rPr lang="ja-JP" altLang="en-US" sz="1600" dirty="0"/>
              <a:t>学期 （</a:t>
            </a:r>
            <a:r>
              <a:rPr lang="en-US" altLang="ja-JP" sz="1600" dirty="0"/>
              <a:t>Trimester 2 &amp; 3 </a:t>
            </a:r>
            <a:r>
              <a:rPr lang="ja-JP" altLang="en-US" sz="1600" dirty="0"/>
              <a:t>）</a:t>
            </a:r>
          </a:p>
          <a:p>
            <a:pPr>
              <a:buFont typeface="Arial" pitchFamily="34" charset="0"/>
              <a:buNone/>
            </a:pPr>
            <a:r>
              <a:rPr lang="ja-JP" altLang="en-US" sz="1600" dirty="0"/>
              <a:t>          </a:t>
            </a:r>
            <a:r>
              <a:rPr lang="ja-JP" altLang="en-US" sz="1600" dirty="0" smtClean="0"/>
              <a:t>        （ </a:t>
            </a:r>
            <a:r>
              <a:rPr lang="ja-JP" altLang="en-US" sz="1600" dirty="0"/>
              <a:t>留学期間：</a:t>
            </a:r>
            <a:r>
              <a:rPr lang="en-US" altLang="ja-JP" sz="1600" dirty="0" smtClean="0"/>
              <a:t>2022</a:t>
            </a:r>
            <a:r>
              <a:rPr lang="ja-JP" altLang="en-US" sz="1600" dirty="0" smtClean="0"/>
              <a:t>年</a:t>
            </a:r>
            <a:r>
              <a:rPr lang="en-US" altLang="ja-JP" sz="1600" dirty="0"/>
              <a:t>2</a:t>
            </a:r>
            <a:r>
              <a:rPr lang="ja-JP" altLang="en-US" sz="1600" dirty="0"/>
              <a:t>月～</a:t>
            </a:r>
            <a:r>
              <a:rPr lang="en-US" altLang="ja-JP" sz="1600" dirty="0" smtClean="0"/>
              <a:t>2023</a:t>
            </a:r>
            <a:r>
              <a:rPr lang="ja-JP" altLang="en-US" sz="1600" dirty="0" smtClean="0"/>
              <a:t>年</a:t>
            </a:r>
            <a:r>
              <a:rPr lang="en-US" altLang="ja-JP" sz="1600" dirty="0"/>
              <a:t>2</a:t>
            </a:r>
            <a:r>
              <a:rPr lang="ja-JP" altLang="en-US" sz="1600" dirty="0"/>
              <a:t>月　</a:t>
            </a:r>
            <a:r>
              <a:rPr lang="en-US" altLang="ja-JP" sz="1600" dirty="0"/>
              <a:t>12</a:t>
            </a:r>
            <a:r>
              <a:rPr lang="ja-JP" altLang="en-US" sz="1600" dirty="0"/>
              <a:t>か月間）</a:t>
            </a:r>
          </a:p>
          <a:p>
            <a:pPr>
              <a:buFont typeface="Arial" pitchFamily="34" charset="0"/>
              <a:buNone/>
            </a:pPr>
            <a:r>
              <a:rPr lang="ja-JP" altLang="en-US" sz="1600" dirty="0" smtClean="0"/>
              <a:t>留学</a:t>
            </a:r>
            <a:r>
              <a:rPr lang="ja-JP" altLang="en-US" sz="1600" dirty="0"/>
              <a:t>費用 約</a:t>
            </a:r>
            <a:r>
              <a:rPr lang="en-US" altLang="ja-JP" sz="1600" dirty="0"/>
              <a:t>300</a:t>
            </a:r>
            <a:r>
              <a:rPr lang="ja-JP" altLang="en-US" sz="1600" dirty="0"/>
              <a:t>万円　－　奨学金</a:t>
            </a:r>
            <a:r>
              <a:rPr lang="en-US" altLang="ja-JP" sz="1600" dirty="0"/>
              <a:t>36</a:t>
            </a:r>
            <a:r>
              <a:rPr lang="ja-JP" altLang="en-US" sz="1600" dirty="0"/>
              <a:t>万円（</a:t>
            </a:r>
            <a:r>
              <a:rPr lang="en-US" altLang="ja-JP" sz="1600" dirty="0"/>
              <a:t>12</a:t>
            </a:r>
            <a:r>
              <a:rPr lang="ja-JP" altLang="en-US" sz="1600" dirty="0"/>
              <a:t>ヶ月分）＝</a:t>
            </a:r>
            <a:r>
              <a:rPr lang="ja-JP" altLang="en-US" sz="1600" b="1" u="sng" dirty="0">
                <a:solidFill>
                  <a:srgbClr val="FF0000"/>
                </a:solidFill>
              </a:rPr>
              <a:t>自己負担　約</a:t>
            </a:r>
            <a:r>
              <a:rPr lang="en-US" altLang="ja-JP" sz="1600" b="1" u="sng" dirty="0">
                <a:solidFill>
                  <a:srgbClr val="FF0000"/>
                </a:solidFill>
              </a:rPr>
              <a:t>260</a:t>
            </a:r>
            <a:r>
              <a:rPr lang="ja-JP" altLang="en-US" sz="1600" b="1" u="sng" dirty="0">
                <a:solidFill>
                  <a:srgbClr val="FF0000"/>
                </a:solidFill>
              </a:rPr>
              <a:t>万</a:t>
            </a:r>
            <a:r>
              <a:rPr lang="ja-JP" altLang="en-US" sz="1600" b="1" u="sng" dirty="0" smtClean="0">
                <a:solidFill>
                  <a:srgbClr val="FF0000"/>
                </a:solidFill>
              </a:rPr>
              <a:t>円  </a:t>
            </a:r>
            <a:endParaRPr lang="en-US" altLang="ja-JP" sz="1600" b="1" u="sng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None/>
            </a:pPr>
            <a:r>
              <a:rPr lang="en-US" altLang="ja-JP" sz="1600" dirty="0"/>
              <a:t> </a:t>
            </a:r>
            <a:r>
              <a:rPr lang="en-US" altLang="ja-JP" sz="1600" dirty="0" smtClean="0"/>
              <a:t>                                                                                                    </a:t>
            </a:r>
            <a:r>
              <a:rPr lang="ja-JP" altLang="en-US" sz="1600" dirty="0" smtClean="0"/>
              <a:t>（大東の授業料約</a:t>
            </a:r>
            <a:r>
              <a:rPr lang="en-US" altLang="ja-JP" sz="1600" dirty="0" smtClean="0"/>
              <a:t>90</a:t>
            </a:r>
            <a:r>
              <a:rPr lang="ja-JP" altLang="en-US" sz="1600" dirty="0" smtClean="0"/>
              <a:t>万円を含む）</a:t>
            </a:r>
            <a:endParaRPr lang="ja-JP" altLang="en-US" sz="1600" dirty="0"/>
          </a:p>
          <a:p>
            <a:pPr>
              <a:buFont typeface="Arial" pitchFamily="34" charset="0"/>
              <a:buNone/>
            </a:pPr>
            <a:endParaRPr lang="ja-JP" altLang="en-US" sz="1600" dirty="0"/>
          </a:p>
          <a:p>
            <a:pPr>
              <a:buFont typeface="Arial" pitchFamily="34" charset="0"/>
              <a:buNone/>
            </a:pPr>
            <a:r>
              <a:rPr lang="en-US" altLang="ja-JP" sz="1600" dirty="0"/>
              <a:t>【</a:t>
            </a:r>
            <a:r>
              <a:rPr lang="ja-JP" altLang="en-US" sz="1600" dirty="0"/>
              <a:t>ケース２</a:t>
            </a:r>
            <a:r>
              <a:rPr lang="en-US" altLang="ja-JP" sz="1600" dirty="0" smtClean="0"/>
              <a:t>】 </a:t>
            </a:r>
            <a:r>
              <a:rPr lang="ja-JP" altLang="en-US" sz="1600" dirty="0" smtClean="0"/>
              <a:t>語学</a:t>
            </a:r>
            <a:r>
              <a:rPr lang="ja-JP" altLang="en-US" sz="1600" dirty="0"/>
              <a:t>学校</a:t>
            </a:r>
            <a:r>
              <a:rPr lang="en-US" altLang="ja-JP" sz="1600" dirty="0"/>
              <a:t>35</a:t>
            </a:r>
            <a:r>
              <a:rPr lang="ja-JP" altLang="en-US" sz="1600" dirty="0"/>
              <a:t>週間 </a:t>
            </a:r>
            <a:r>
              <a:rPr lang="en-US" altLang="ja-JP" sz="1600" dirty="0"/>
              <a:t>+</a:t>
            </a:r>
            <a:r>
              <a:rPr lang="ja-JP" altLang="en-US" sz="1600" dirty="0"/>
              <a:t>　正規課程（学部）</a:t>
            </a:r>
            <a:r>
              <a:rPr lang="en-US" altLang="ja-JP" sz="1600" dirty="0"/>
              <a:t>1</a:t>
            </a:r>
            <a:r>
              <a:rPr lang="ja-JP" altLang="en-US" sz="1600" dirty="0"/>
              <a:t>学期　（</a:t>
            </a:r>
            <a:r>
              <a:rPr lang="en-US" altLang="ja-JP" sz="1600" dirty="0"/>
              <a:t>Trimester 3 </a:t>
            </a:r>
            <a:r>
              <a:rPr lang="ja-JP" altLang="en-US" sz="1600" dirty="0"/>
              <a:t>）</a:t>
            </a:r>
          </a:p>
          <a:p>
            <a:pPr>
              <a:buFont typeface="Arial" pitchFamily="34" charset="0"/>
              <a:buNone/>
            </a:pPr>
            <a:r>
              <a:rPr lang="ja-JP" altLang="en-US" sz="1600" dirty="0" smtClean="0"/>
              <a:t>                </a:t>
            </a:r>
            <a:r>
              <a:rPr lang="ja-JP" altLang="en-US" sz="1600" dirty="0"/>
              <a:t>（ 留学期間：</a:t>
            </a:r>
            <a:r>
              <a:rPr lang="en-US" altLang="ja-JP" sz="1600" dirty="0" smtClean="0"/>
              <a:t>2022</a:t>
            </a:r>
            <a:r>
              <a:rPr lang="ja-JP" altLang="en-US" sz="1600" dirty="0" smtClean="0"/>
              <a:t>年</a:t>
            </a:r>
            <a:r>
              <a:rPr lang="en-US" altLang="ja-JP" sz="1600" dirty="0"/>
              <a:t>2</a:t>
            </a:r>
            <a:r>
              <a:rPr lang="ja-JP" altLang="en-US" sz="1600" dirty="0"/>
              <a:t>月～</a:t>
            </a:r>
            <a:r>
              <a:rPr lang="en-US" altLang="ja-JP" sz="1600" dirty="0" smtClean="0"/>
              <a:t>2023</a:t>
            </a:r>
            <a:r>
              <a:rPr lang="ja-JP" altLang="en-US" sz="1600" dirty="0" smtClean="0"/>
              <a:t>年</a:t>
            </a:r>
            <a:r>
              <a:rPr lang="en-US" altLang="ja-JP" sz="1600" dirty="0"/>
              <a:t>2</a:t>
            </a:r>
            <a:r>
              <a:rPr lang="ja-JP" altLang="en-US" sz="1600" dirty="0"/>
              <a:t>月　</a:t>
            </a:r>
            <a:r>
              <a:rPr lang="en-US" altLang="ja-JP" sz="1600" dirty="0"/>
              <a:t>12</a:t>
            </a:r>
            <a:r>
              <a:rPr lang="ja-JP" altLang="en-US" sz="1600" dirty="0"/>
              <a:t>か月間</a:t>
            </a:r>
            <a:r>
              <a:rPr lang="ja-JP" altLang="en-US" sz="1600" dirty="0" smtClean="0"/>
              <a:t>）</a:t>
            </a:r>
            <a:endParaRPr lang="en-US" altLang="ja-JP" sz="1600" dirty="0" smtClean="0"/>
          </a:p>
          <a:p>
            <a:pPr>
              <a:buFont typeface="Arial" pitchFamily="34" charset="0"/>
              <a:buNone/>
            </a:pPr>
            <a:r>
              <a:rPr lang="ja-JP" altLang="en-US" sz="1600" dirty="0" smtClean="0"/>
              <a:t>留学</a:t>
            </a:r>
            <a:r>
              <a:rPr lang="ja-JP" altLang="en-US" sz="1600" dirty="0"/>
              <a:t>費用 約</a:t>
            </a:r>
            <a:r>
              <a:rPr lang="en-US" altLang="ja-JP" sz="1600" dirty="0"/>
              <a:t>350</a:t>
            </a:r>
            <a:r>
              <a:rPr lang="ja-JP" altLang="en-US" sz="1600" dirty="0"/>
              <a:t>万円　－　奨学金</a:t>
            </a:r>
            <a:r>
              <a:rPr lang="en-US" altLang="ja-JP" sz="1600" dirty="0"/>
              <a:t>36</a:t>
            </a:r>
            <a:r>
              <a:rPr lang="ja-JP" altLang="en-US" sz="1600" dirty="0"/>
              <a:t>万円（</a:t>
            </a:r>
            <a:r>
              <a:rPr lang="en-US" altLang="ja-JP" sz="1600" dirty="0"/>
              <a:t>12</a:t>
            </a:r>
            <a:r>
              <a:rPr lang="ja-JP" altLang="en-US" sz="1600" dirty="0"/>
              <a:t>ヶ月分）＝</a:t>
            </a:r>
            <a:r>
              <a:rPr lang="ja-JP" altLang="en-US" sz="1600" b="1" u="sng" dirty="0">
                <a:solidFill>
                  <a:srgbClr val="FF0000"/>
                </a:solidFill>
              </a:rPr>
              <a:t>自己負担　約</a:t>
            </a:r>
            <a:r>
              <a:rPr lang="en-US" altLang="ja-JP" sz="1600" b="1" u="sng" dirty="0">
                <a:solidFill>
                  <a:srgbClr val="FF0000"/>
                </a:solidFill>
              </a:rPr>
              <a:t>310</a:t>
            </a:r>
            <a:r>
              <a:rPr lang="ja-JP" altLang="en-US" sz="1600" b="1" u="sng" dirty="0">
                <a:solidFill>
                  <a:srgbClr val="FF0000"/>
                </a:solidFill>
              </a:rPr>
              <a:t>万円</a:t>
            </a:r>
          </a:p>
          <a:p>
            <a:pPr>
              <a:buFont typeface="Arial" pitchFamily="34" charset="0"/>
              <a:buNone/>
            </a:pPr>
            <a:r>
              <a:rPr lang="ja-JP" altLang="en-US" sz="1600" dirty="0" smtClean="0"/>
              <a:t>                                                                                                     （大東の授業料約</a:t>
            </a:r>
            <a:r>
              <a:rPr lang="en-US" altLang="ja-JP" sz="1600" dirty="0" smtClean="0"/>
              <a:t>90</a:t>
            </a:r>
            <a:r>
              <a:rPr lang="ja-JP" altLang="en-US" sz="1600" dirty="0" smtClean="0"/>
              <a:t>万円を含む）</a:t>
            </a:r>
            <a:endParaRPr lang="ja-JP" altLang="en-US" sz="1600" dirty="0"/>
          </a:p>
          <a:p>
            <a:pPr>
              <a:buFont typeface="Arial" pitchFamily="34" charset="0"/>
              <a:buNone/>
            </a:pPr>
            <a:endParaRPr lang="ja-JP" altLang="en-US" sz="1600" dirty="0"/>
          </a:p>
          <a:p>
            <a:pPr>
              <a:buFont typeface="Arial" pitchFamily="34" charset="0"/>
              <a:buNone/>
            </a:pPr>
            <a:r>
              <a:rPr lang="en-US" altLang="ja-JP" sz="1600" dirty="0"/>
              <a:t>【</a:t>
            </a:r>
            <a:r>
              <a:rPr lang="ja-JP" altLang="en-US" sz="1600" dirty="0"/>
              <a:t>ケース３</a:t>
            </a:r>
            <a:r>
              <a:rPr lang="en-US" altLang="ja-JP" sz="1600" dirty="0" smtClean="0"/>
              <a:t>】 </a:t>
            </a:r>
            <a:r>
              <a:rPr lang="ja-JP" altLang="en-US" sz="1600" dirty="0" smtClean="0"/>
              <a:t>語学</a:t>
            </a:r>
            <a:r>
              <a:rPr lang="ja-JP" altLang="en-US" sz="1600" dirty="0"/>
              <a:t>学校</a:t>
            </a:r>
            <a:r>
              <a:rPr lang="en-US" altLang="ja-JP" sz="1600" dirty="0"/>
              <a:t>40</a:t>
            </a:r>
            <a:r>
              <a:rPr lang="ja-JP" altLang="en-US" sz="1600" dirty="0"/>
              <a:t>週間</a:t>
            </a:r>
          </a:p>
          <a:p>
            <a:pPr>
              <a:buFont typeface="Arial" pitchFamily="34" charset="0"/>
              <a:buNone/>
            </a:pPr>
            <a:r>
              <a:rPr lang="ja-JP" altLang="en-US" sz="1600" dirty="0" smtClean="0"/>
              <a:t>               （ </a:t>
            </a:r>
            <a:r>
              <a:rPr lang="ja-JP" altLang="en-US" sz="1600" dirty="0"/>
              <a:t>留学期間：</a:t>
            </a:r>
            <a:r>
              <a:rPr lang="en-US" altLang="ja-JP" sz="1600" dirty="0" smtClean="0"/>
              <a:t>2022</a:t>
            </a:r>
            <a:r>
              <a:rPr lang="ja-JP" altLang="en-US" sz="1600" dirty="0" smtClean="0"/>
              <a:t>年</a:t>
            </a:r>
            <a:r>
              <a:rPr lang="en-US" altLang="ja-JP" sz="1600" dirty="0"/>
              <a:t>2</a:t>
            </a:r>
            <a:r>
              <a:rPr lang="ja-JP" altLang="en-US" sz="1600" dirty="0"/>
              <a:t>月～</a:t>
            </a:r>
            <a:r>
              <a:rPr lang="en-US" altLang="ja-JP" sz="1600" dirty="0" smtClean="0"/>
              <a:t>2022</a:t>
            </a:r>
            <a:r>
              <a:rPr lang="ja-JP" altLang="en-US" sz="1600" dirty="0" smtClean="0"/>
              <a:t>年</a:t>
            </a:r>
            <a:r>
              <a:rPr lang="en-US" altLang="ja-JP" sz="1600" dirty="0"/>
              <a:t>12</a:t>
            </a:r>
            <a:r>
              <a:rPr lang="ja-JP" altLang="en-US" sz="1600" dirty="0"/>
              <a:t>月　</a:t>
            </a:r>
            <a:r>
              <a:rPr lang="en-US" altLang="ja-JP" sz="1600" dirty="0"/>
              <a:t>11</a:t>
            </a:r>
            <a:r>
              <a:rPr lang="ja-JP" altLang="en-US" sz="1600" dirty="0"/>
              <a:t>か月間）</a:t>
            </a:r>
          </a:p>
          <a:p>
            <a:pPr>
              <a:buFont typeface="Arial" pitchFamily="34" charset="0"/>
              <a:buNone/>
            </a:pPr>
            <a:r>
              <a:rPr lang="ja-JP" altLang="en-US" sz="1600" dirty="0"/>
              <a:t>　留学費用 約</a:t>
            </a:r>
            <a:r>
              <a:rPr lang="en-US" altLang="ja-JP" sz="1600" dirty="0"/>
              <a:t>330</a:t>
            </a:r>
            <a:r>
              <a:rPr lang="ja-JP" altLang="en-US" sz="1600" dirty="0"/>
              <a:t>万円　－　奨学金</a:t>
            </a:r>
            <a:r>
              <a:rPr lang="en-US" altLang="ja-JP" sz="1600" dirty="0" smtClean="0"/>
              <a:t>33</a:t>
            </a:r>
            <a:r>
              <a:rPr lang="ja-JP" altLang="en-US" sz="1600" dirty="0" smtClean="0"/>
              <a:t>万</a:t>
            </a:r>
            <a:r>
              <a:rPr lang="ja-JP" altLang="en-US" sz="1600" dirty="0"/>
              <a:t>円（</a:t>
            </a:r>
            <a:r>
              <a:rPr lang="en-US" altLang="ja-JP" sz="1600" dirty="0" smtClean="0"/>
              <a:t>11</a:t>
            </a:r>
            <a:r>
              <a:rPr lang="ja-JP" altLang="en-US" sz="1600" dirty="0" smtClean="0"/>
              <a:t>ヶ</a:t>
            </a:r>
            <a:r>
              <a:rPr lang="ja-JP" altLang="en-US" sz="1600" dirty="0"/>
              <a:t>月分）＝</a:t>
            </a:r>
            <a:r>
              <a:rPr lang="ja-JP" altLang="en-US" sz="1600" b="1" u="sng" dirty="0">
                <a:solidFill>
                  <a:srgbClr val="FF0000"/>
                </a:solidFill>
              </a:rPr>
              <a:t>自己負担　約</a:t>
            </a:r>
            <a:r>
              <a:rPr lang="en-US" altLang="ja-JP" sz="1600" b="1" u="sng" dirty="0">
                <a:solidFill>
                  <a:srgbClr val="FF0000"/>
                </a:solidFill>
              </a:rPr>
              <a:t>300</a:t>
            </a:r>
            <a:r>
              <a:rPr lang="ja-JP" altLang="en-US" sz="1600" b="1" u="sng" dirty="0">
                <a:solidFill>
                  <a:srgbClr val="FF0000"/>
                </a:solidFill>
              </a:rPr>
              <a:t>万円</a:t>
            </a:r>
          </a:p>
          <a:p>
            <a:pPr>
              <a:buFont typeface="Arial" pitchFamily="34" charset="0"/>
              <a:buNone/>
            </a:pPr>
            <a:r>
              <a:rPr lang="ja-JP" altLang="en-US" sz="1600" dirty="0" smtClean="0"/>
              <a:t>                                                                                                     （大東の授業料約</a:t>
            </a:r>
            <a:r>
              <a:rPr lang="en-US" altLang="ja-JP" sz="1600" dirty="0" smtClean="0"/>
              <a:t>90</a:t>
            </a:r>
            <a:r>
              <a:rPr lang="ja-JP" altLang="en-US" sz="1600" dirty="0" smtClean="0"/>
              <a:t>万円を含む）</a:t>
            </a:r>
            <a:endParaRPr lang="ja-JP" altLang="en-US" sz="1600" dirty="0"/>
          </a:p>
          <a:p>
            <a:pPr>
              <a:buFont typeface="Arial" pitchFamily="34" charset="0"/>
              <a:buNone/>
            </a:pPr>
            <a:endParaRPr lang="en-US" altLang="ja-JP" sz="1200" dirty="0" smtClean="0"/>
          </a:p>
          <a:p>
            <a:pPr>
              <a:buFont typeface="Arial" pitchFamily="34" charset="0"/>
              <a:buNone/>
            </a:pPr>
            <a:endParaRPr lang="en-US" altLang="ja-JP" sz="1600" dirty="0" smtClean="0"/>
          </a:p>
        </p:txBody>
      </p:sp>
    </p:spTree>
    <p:extLst>
      <p:ext uri="{BB962C8B-B14F-4D97-AF65-F5344CB8AC3E}">
        <p14:creationId xmlns:p14="http://schemas.microsoft.com/office/powerpoint/2010/main" val="385080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4704"/>
            <a:ext cx="9144000" cy="1008063"/>
          </a:xfrm>
        </p:spPr>
        <p:txBody>
          <a:bodyPr/>
          <a:lstStyle/>
          <a:p>
            <a:r>
              <a:rPr lang="ja-JP" altLang="en-US" sz="3600" dirty="0" smtClean="0">
                <a:solidFill>
                  <a:srgbClr val="00B050"/>
                </a:solidFill>
                <a:ea typeface="HGP創英角ﾎﾟｯﾌﾟ体" pitchFamily="50" charset="-128"/>
              </a:rPr>
              <a:t>ニュー・イングランド大学</a:t>
            </a:r>
            <a:endParaRPr lang="ja-JP" altLang="en-US" sz="3600" dirty="0">
              <a:solidFill>
                <a:srgbClr val="00B050"/>
              </a:solidFill>
              <a:ea typeface="HGP創英角ﾎﾟｯﾌﾟ体" pitchFamily="50" charset="-128"/>
            </a:endParaRPr>
          </a:p>
        </p:txBody>
      </p:sp>
      <p:pic>
        <p:nvPicPr>
          <p:cNvPr id="143370" name="Picture 10" descr="http://www.daito.ac.jp/english/e_img/logo_d.gif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250825" y="188913"/>
            <a:ext cx="3397250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71" name="Line 11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>
          <a:xfrm>
            <a:off x="146426" y="1719375"/>
            <a:ext cx="8820150" cy="4949985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ja-JP" altLang="en-US" sz="3000" dirty="0" smtClean="0">
                <a:solidFill>
                  <a:srgbClr val="669900"/>
                </a:solidFill>
              </a:rPr>
              <a:t>・場所：アーミデール　</a:t>
            </a:r>
            <a:r>
              <a:rPr lang="en-US" altLang="ja-JP" sz="3000" dirty="0" smtClean="0">
                <a:solidFill>
                  <a:srgbClr val="669900"/>
                </a:solidFill>
              </a:rPr>
              <a:t>(1</a:t>
            </a:r>
            <a:r>
              <a:rPr lang="ja-JP" altLang="en-US" sz="3000" dirty="0" smtClean="0">
                <a:solidFill>
                  <a:srgbClr val="669900"/>
                </a:solidFill>
              </a:rPr>
              <a:t>キャンパス）</a:t>
            </a:r>
            <a:endParaRPr lang="en-US" altLang="ja-JP" sz="3000" dirty="0" smtClean="0">
              <a:solidFill>
                <a:srgbClr val="669900"/>
              </a:solidFill>
            </a:endParaRPr>
          </a:p>
          <a:p>
            <a:pPr>
              <a:buFont typeface="Arial" pitchFamily="34" charset="0"/>
              <a:buNone/>
            </a:pPr>
            <a:r>
              <a:rPr lang="ja-JP" altLang="en-US" sz="3000" dirty="0" smtClean="0">
                <a:solidFill>
                  <a:srgbClr val="669900"/>
                </a:solidFill>
              </a:rPr>
              <a:t>・学生数：約</a:t>
            </a:r>
            <a:r>
              <a:rPr lang="en-US" altLang="ja-JP" sz="3000" dirty="0" smtClean="0">
                <a:solidFill>
                  <a:srgbClr val="669900"/>
                </a:solidFill>
              </a:rPr>
              <a:t>15,000</a:t>
            </a:r>
            <a:r>
              <a:rPr lang="ja-JP" altLang="en-US" sz="3000" dirty="0" smtClean="0">
                <a:solidFill>
                  <a:srgbClr val="669900"/>
                </a:solidFill>
              </a:rPr>
              <a:t>人　（留学生約</a:t>
            </a:r>
            <a:r>
              <a:rPr lang="en-US" altLang="ja-JP" sz="3000" dirty="0" smtClean="0">
                <a:solidFill>
                  <a:srgbClr val="669900"/>
                </a:solidFill>
              </a:rPr>
              <a:t>200</a:t>
            </a:r>
            <a:r>
              <a:rPr lang="ja-JP" altLang="en-US" sz="3000" dirty="0" smtClean="0">
                <a:solidFill>
                  <a:srgbClr val="669900"/>
                </a:solidFill>
              </a:rPr>
              <a:t>人）</a:t>
            </a:r>
            <a:endParaRPr lang="en-US" altLang="ja-JP" sz="3000" dirty="0" smtClean="0">
              <a:solidFill>
                <a:srgbClr val="669900"/>
              </a:solidFill>
            </a:endParaRPr>
          </a:p>
          <a:p>
            <a:pPr>
              <a:buFont typeface="Arial" pitchFamily="34" charset="0"/>
              <a:buNone/>
            </a:pPr>
            <a:r>
              <a:rPr lang="en-US" altLang="ja-JP" sz="3000" dirty="0" smtClean="0">
                <a:solidFill>
                  <a:srgbClr val="669900"/>
                </a:solidFill>
              </a:rPr>
              <a:t>  </a:t>
            </a:r>
            <a:r>
              <a:rPr lang="ja-JP" altLang="en-US" sz="3000" dirty="0" smtClean="0">
                <a:solidFill>
                  <a:srgbClr val="669900"/>
                </a:solidFill>
              </a:rPr>
              <a:t>　　　　　</a:t>
            </a:r>
            <a:r>
              <a:rPr lang="en-US" altLang="ja-JP" sz="3000" dirty="0" smtClean="0">
                <a:solidFill>
                  <a:srgbClr val="669900"/>
                </a:solidFill>
              </a:rPr>
              <a:t> </a:t>
            </a:r>
            <a:r>
              <a:rPr lang="ja-JP" altLang="en-US" sz="2400" dirty="0" smtClean="0">
                <a:solidFill>
                  <a:srgbClr val="669900"/>
                </a:solidFill>
              </a:rPr>
              <a:t>（</a:t>
            </a:r>
            <a:r>
              <a:rPr lang="en-US" altLang="ja-JP" sz="2400" dirty="0" smtClean="0">
                <a:solidFill>
                  <a:srgbClr val="669900"/>
                </a:solidFill>
              </a:rPr>
              <a:t>※</a:t>
            </a:r>
            <a:r>
              <a:rPr lang="ja-JP" altLang="en-US" sz="2400" dirty="0" smtClean="0">
                <a:solidFill>
                  <a:srgbClr val="669900"/>
                </a:solidFill>
              </a:rPr>
              <a:t>約</a:t>
            </a:r>
            <a:r>
              <a:rPr lang="en-US" altLang="ja-JP" sz="2400" dirty="0" smtClean="0">
                <a:solidFill>
                  <a:srgbClr val="669900"/>
                </a:solidFill>
              </a:rPr>
              <a:t>12,000</a:t>
            </a:r>
            <a:r>
              <a:rPr lang="ja-JP" altLang="en-US" sz="2400" dirty="0" smtClean="0">
                <a:solidFill>
                  <a:srgbClr val="669900"/>
                </a:solidFill>
              </a:rPr>
              <a:t>人は通信教育を受けている）</a:t>
            </a:r>
            <a:endParaRPr lang="en-US" altLang="ja-JP" sz="2400" dirty="0" smtClean="0">
              <a:solidFill>
                <a:srgbClr val="669900"/>
              </a:solidFill>
            </a:endParaRPr>
          </a:p>
          <a:p>
            <a:pPr>
              <a:buFont typeface="Arial" pitchFamily="34" charset="0"/>
              <a:buNone/>
            </a:pPr>
            <a:r>
              <a:rPr lang="ja-JP" altLang="en-US" sz="3000" dirty="0" smtClean="0">
                <a:solidFill>
                  <a:srgbClr val="669900"/>
                </a:solidFill>
              </a:rPr>
              <a:t>・総合大学（人文科学、経済、法学、ビジネス</a:t>
            </a:r>
            <a:r>
              <a:rPr lang="en-US" altLang="ja-JP" sz="3000" dirty="0" smtClean="0">
                <a:solidFill>
                  <a:srgbClr val="669900"/>
                </a:solidFill>
              </a:rPr>
              <a:t> etc..)</a:t>
            </a:r>
            <a:endParaRPr lang="en-US" altLang="ja-JP" sz="3000" dirty="0" smtClean="0"/>
          </a:p>
          <a:p>
            <a:pPr>
              <a:buFont typeface="Arial" pitchFamily="34" charset="0"/>
              <a:buNone/>
            </a:pPr>
            <a:r>
              <a:rPr lang="ja-JP" altLang="en-US" sz="3000" dirty="0" smtClean="0">
                <a:solidFill>
                  <a:srgbClr val="669900"/>
                </a:solidFill>
              </a:rPr>
              <a:t>・</a:t>
            </a:r>
            <a:r>
              <a:rPr lang="en-US" altLang="ja-JP" sz="3000" dirty="0" smtClean="0">
                <a:solidFill>
                  <a:srgbClr val="669900"/>
                </a:solidFill>
              </a:rPr>
              <a:t>Trimester1 (3</a:t>
            </a:r>
            <a:r>
              <a:rPr lang="ja-JP" altLang="en-US" sz="3000" dirty="0" smtClean="0">
                <a:solidFill>
                  <a:srgbClr val="669900"/>
                </a:solidFill>
              </a:rPr>
              <a:t>月～</a:t>
            </a:r>
            <a:r>
              <a:rPr lang="en-US" altLang="ja-JP" sz="3000" dirty="0">
                <a:solidFill>
                  <a:srgbClr val="669900"/>
                </a:solidFill>
              </a:rPr>
              <a:t>6</a:t>
            </a:r>
            <a:r>
              <a:rPr lang="ja-JP" altLang="en-US" sz="3000" dirty="0" smtClean="0">
                <a:solidFill>
                  <a:srgbClr val="669900"/>
                </a:solidFill>
              </a:rPr>
              <a:t>月</a:t>
            </a:r>
            <a:r>
              <a:rPr lang="en-US" altLang="ja-JP" sz="3000" dirty="0" smtClean="0">
                <a:solidFill>
                  <a:srgbClr val="669900"/>
                </a:solidFill>
              </a:rPr>
              <a:t>)</a:t>
            </a:r>
            <a:r>
              <a:rPr lang="ja-JP" altLang="en-US" sz="3000" dirty="0" smtClean="0">
                <a:solidFill>
                  <a:srgbClr val="669900"/>
                </a:solidFill>
              </a:rPr>
              <a:t>　</a:t>
            </a:r>
            <a:r>
              <a:rPr lang="en-US" altLang="ja-JP" sz="3000" dirty="0" smtClean="0">
                <a:solidFill>
                  <a:srgbClr val="669900"/>
                </a:solidFill>
              </a:rPr>
              <a:t>Trimester 2 (7</a:t>
            </a:r>
            <a:r>
              <a:rPr lang="ja-JP" altLang="en-US" sz="3000" dirty="0" smtClean="0">
                <a:solidFill>
                  <a:srgbClr val="669900"/>
                </a:solidFill>
              </a:rPr>
              <a:t>月～</a:t>
            </a:r>
            <a:r>
              <a:rPr lang="en-US" altLang="ja-JP" sz="3000" dirty="0" smtClean="0">
                <a:solidFill>
                  <a:srgbClr val="669900"/>
                </a:solidFill>
              </a:rPr>
              <a:t>10</a:t>
            </a:r>
            <a:r>
              <a:rPr lang="ja-JP" altLang="en-US" sz="3000" dirty="0" smtClean="0">
                <a:solidFill>
                  <a:srgbClr val="669900"/>
                </a:solidFill>
              </a:rPr>
              <a:t>月</a:t>
            </a:r>
            <a:r>
              <a:rPr lang="en-US" altLang="ja-JP" sz="3000" dirty="0" smtClean="0">
                <a:solidFill>
                  <a:srgbClr val="669900"/>
                </a:solidFill>
              </a:rPr>
              <a:t>)</a:t>
            </a:r>
          </a:p>
          <a:p>
            <a:pPr>
              <a:buFont typeface="Arial" pitchFamily="34" charset="0"/>
              <a:buNone/>
            </a:pPr>
            <a:r>
              <a:rPr lang="ja-JP" altLang="en-US" sz="3000" dirty="0" smtClean="0">
                <a:solidFill>
                  <a:srgbClr val="669900"/>
                </a:solidFill>
              </a:rPr>
              <a:t>・英語コースあり</a:t>
            </a:r>
            <a:endParaRPr lang="en-US" altLang="ja-JP" sz="3000" dirty="0" smtClean="0">
              <a:solidFill>
                <a:srgbClr val="669900"/>
              </a:solidFill>
            </a:endParaRPr>
          </a:p>
          <a:p>
            <a:pPr>
              <a:buFont typeface="Arial" pitchFamily="34" charset="0"/>
              <a:buNone/>
            </a:pPr>
            <a:r>
              <a:rPr lang="ja-JP" altLang="en-US" sz="3000" dirty="0" smtClean="0">
                <a:solidFill>
                  <a:srgbClr val="669900"/>
                </a:solidFill>
              </a:rPr>
              <a:t>　</a:t>
            </a:r>
            <a:r>
              <a:rPr lang="en-US" altLang="ja-JP" sz="3000" dirty="0" smtClean="0">
                <a:solidFill>
                  <a:srgbClr val="669900"/>
                </a:solidFill>
              </a:rPr>
              <a:t>English Language Centre </a:t>
            </a:r>
            <a:r>
              <a:rPr lang="ja-JP" altLang="en-US" sz="1600" u="sng" dirty="0" smtClean="0">
                <a:solidFill>
                  <a:srgbClr val="FF0000"/>
                </a:solidFill>
              </a:rPr>
              <a:t>＊入学に</a:t>
            </a:r>
            <a:r>
              <a:rPr lang="en-US" altLang="ja-JP" sz="1600" u="sng" dirty="0" smtClean="0">
                <a:solidFill>
                  <a:srgbClr val="FF0000"/>
                </a:solidFill>
              </a:rPr>
              <a:t>IELTS4.5 or TOEFL </a:t>
            </a:r>
            <a:r>
              <a:rPr lang="en-US" altLang="ja-JP" sz="1600" u="sng" dirty="0" err="1" smtClean="0">
                <a:solidFill>
                  <a:srgbClr val="FF0000"/>
                </a:solidFill>
              </a:rPr>
              <a:t>iBT</a:t>
            </a:r>
            <a:r>
              <a:rPr lang="en-US" altLang="ja-JP" sz="1600" u="sng" dirty="0" smtClean="0">
                <a:solidFill>
                  <a:srgbClr val="FF0000"/>
                </a:solidFill>
              </a:rPr>
              <a:t> 53</a:t>
            </a:r>
            <a:r>
              <a:rPr lang="ja-JP" altLang="en-US" sz="1600" u="sng" dirty="0" smtClean="0">
                <a:solidFill>
                  <a:srgbClr val="FF0000"/>
                </a:solidFill>
              </a:rPr>
              <a:t>が必要</a:t>
            </a:r>
            <a:endParaRPr lang="en-US" altLang="ja-JP" sz="1600" u="sng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None/>
            </a:pPr>
            <a:r>
              <a:rPr lang="en-US" altLang="ja-JP" sz="3000" dirty="0" smtClean="0">
                <a:solidFill>
                  <a:srgbClr val="669900"/>
                </a:solidFill>
              </a:rPr>
              <a:t>   </a:t>
            </a:r>
            <a:r>
              <a:rPr lang="ja-JP" altLang="en-US" sz="2400" dirty="0" smtClean="0">
                <a:solidFill>
                  <a:srgbClr val="669900"/>
                </a:solidFill>
              </a:rPr>
              <a:t>例）</a:t>
            </a:r>
            <a:r>
              <a:rPr lang="en-US" altLang="ja-JP" sz="2400" dirty="0" smtClean="0">
                <a:solidFill>
                  <a:srgbClr val="669900"/>
                </a:solidFill>
              </a:rPr>
              <a:t>10</a:t>
            </a:r>
            <a:r>
              <a:rPr lang="ja-JP" altLang="en-US" sz="2400" dirty="0" smtClean="0">
                <a:solidFill>
                  <a:srgbClr val="669900"/>
                </a:solidFill>
              </a:rPr>
              <a:t>週間（</a:t>
            </a:r>
            <a:r>
              <a:rPr lang="en-US" altLang="ja-JP" sz="2400" dirty="0" smtClean="0">
                <a:solidFill>
                  <a:srgbClr val="669900"/>
                </a:solidFill>
              </a:rPr>
              <a:t>4</a:t>
            </a:r>
            <a:r>
              <a:rPr lang="ja-JP" altLang="en-US" sz="2400" dirty="0" smtClean="0">
                <a:solidFill>
                  <a:srgbClr val="669900"/>
                </a:solidFill>
              </a:rPr>
              <a:t>月から</a:t>
            </a:r>
            <a:r>
              <a:rPr lang="en-US" altLang="ja-JP" sz="2400" dirty="0" smtClean="0">
                <a:solidFill>
                  <a:srgbClr val="669900"/>
                </a:solidFill>
              </a:rPr>
              <a:t>6</a:t>
            </a:r>
            <a:r>
              <a:rPr lang="ja-JP" altLang="en-US" sz="2400" dirty="0" smtClean="0">
                <a:solidFill>
                  <a:srgbClr val="669900"/>
                </a:solidFill>
              </a:rPr>
              <a:t>月）の授業料  ＄</a:t>
            </a:r>
            <a:r>
              <a:rPr lang="en-US" altLang="ja-JP" sz="2400" dirty="0" smtClean="0">
                <a:solidFill>
                  <a:srgbClr val="669900"/>
                </a:solidFill>
              </a:rPr>
              <a:t>AU4,250</a:t>
            </a:r>
          </a:p>
          <a:p>
            <a:pPr>
              <a:buFont typeface="Arial" pitchFamily="34" charset="0"/>
              <a:buNone/>
            </a:pPr>
            <a:r>
              <a:rPr lang="ja-JP" altLang="en-US" sz="3000" dirty="0" smtClean="0">
                <a:solidFill>
                  <a:srgbClr val="669900"/>
                </a:solidFill>
              </a:rPr>
              <a:t>・住居：寮　</a:t>
            </a:r>
            <a:r>
              <a:rPr lang="en-US" altLang="ja-JP" sz="3200" dirty="0" smtClean="0">
                <a:solidFill>
                  <a:srgbClr val="669900"/>
                </a:solidFill>
              </a:rPr>
              <a:t> </a:t>
            </a:r>
            <a:r>
              <a:rPr lang="en-US" altLang="ja-JP" sz="2000" dirty="0" smtClean="0">
                <a:solidFill>
                  <a:srgbClr val="669900"/>
                </a:solidFill>
              </a:rPr>
              <a:t>(</a:t>
            </a:r>
            <a:r>
              <a:rPr lang="ja-JP" altLang="en-US" sz="2000" dirty="0" smtClean="0">
                <a:solidFill>
                  <a:srgbClr val="669900"/>
                </a:solidFill>
              </a:rPr>
              <a:t>＄</a:t>
            </a:r>
            <a:r>
              <a:rPr lang="en-US" altLang="ja-JP" sz="2000" dirty="0" smtClean="0">
                <a:solidFill>
                  <a:srgbClr val="669900"/>
                </a:solidFill>
              </a:rPr>
              <a:t>AU</a:t>
            </a:r>
            <a:r>
              <a:rPr lang="ja-JP" altLang="en-US" sz="2000" dirty="0" smtClean="0">
                <a:solidFill>
                  <a:srgbClr val="669900"/>
                </a:solidFill>
              </a:rPr>
              <a:t> </a:t>
            </a:r>
            <a:r>
              <a:rPr lang="en-US" altLang="ja-JP" sz="2000" dirty="0" smtClean="0">
                <a:solidFill>
                  <a:srgbClr val="669900"/>
                </a:solidFill>
              </a:rPr>
              <a:t>270</a:t>
            </a:r>
            <a:r>
              <a:rPr lang="ja-JP" altLang="en-US" sz="2000" dirty="0" smtClean="0">
                <a:solidFill>
                  <a:srgbClr val="669900"/>
                </a:solidFill>
              </a:rPr>
              <a:t>～</a:t>
            </a:r>
            <a:r>
              <a:rPr lang="en-US" altLang="ja-JP" sz="2000" dirty="0" smtClean="0">
                <a:solidFill>
                  <a:srgbClr val="669900"/>
                </a:solidFill>
              </a:rPr>
              <a:t>315 / per week  *5</a:t>
            </a:r>
            <a:r>
              <a:rPr lang="ja-JP" altLang="en-US" sz="2000" dirty="0" smtClean="0">
                <a:solidFill>
                  <a:srgbClr val="669900"/>
                </a:solidFill>
              </a:rPr>
              <a:t>回の夕食付</a:t>
            </a:r>
            <a:r>
              <a:rPr lang="en-US" altLang="ja-JP" sz="2000" dirty="0" smtClean="0">
                <a:solidFill>
                  <a:srgbClr val="6699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1745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4704"/>
            <a:ext cx="9144000" cy="1008063"/>
          </a:xfrm>
        </p:spPr>
        <p:txBody>
          <a:bodyPr/>
          <a:lstStyle/>
          <a:p>
            <a:r>
              <a:rPr lang="ja-JP" altLang="en-US" sz="3600" dirty="0" smtClean="0">
                <a:solidFill>
                  <a:srgbClr val="00B050"/>
                </a:solidFill>
                <a:ea typeface="HGP創英角ﾎﾟｯﾌﾟ体" pitchFamily="50" charset="-128"/>
              </a:rPr>
              <a:t>ニュー・イングランド大学</a:t>
            </a:r>
            <a:endParaRPr lang="ja-JP" altLang="en-US" sz="3600" dirty="0">
              <a:solidFill>
                <a:srgbClr val="00B050"/>
              </a:solidFill>
              <a:ea typeface="HGP創英角ﾎﾟｯﾌﾟ体" pitchFamily="50" charset="-128"/>
            </a:endParaRPr>
          </a:p>
        </p:txBody>
      </p:sp>
      <p:pic>
        <p:nvPicPr>
          <p:cNvPr id="143370" name="Picture 10" descr="http://www.daito.ac.jp/english/e_img/logo_d.gif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250825" y="188913"/>
            <a:ext cx="3397250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71" name="Line 11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>
          <a:xfrm>
            <a:off x="146426" y="1719375"/>
            <a:ext cx="8820150" cy="4949985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ja-JP" altLang="en-US" sz="2200" b="1" dirty="0">
                <a:solidFill>
                  <a:srgbClr val="669900"/>
                </a:solidFill>
              </a:rPr>
              <a:t>学部コースへ入るためには・・・</a:t>
            </a:r>
            <a:endParaRPr lang="en-US" altLang="ja-JP" sz="2200" b="1" dirty="0">
              <a:solidFill>
                <a:srgbClr val="669900"/>
              </a:solidFill>
            </a:endParaRPr>
          </a:p>
          <a:p>
            <a:pPr>
              <a:buFont typeface="Arial" pitchFamily="34" charset="0"/>
              <a:buNone/>
            </a:pPr>
            <a:endParaRPr lang="en-US" altLang="ja-JP" sz="1100" dirty="0"/>
          </a:p>
          <a:p>
            <a:pPr>
              <a:buFont typeface="Arial" pitchFamily="34" charset="0"/>
              <a:buNone/>
            </a:pPr>
            <a:r>
              <a:rPr lang="en-US" altLang="ja-JP" sz="1600" dirty="0"/>
              <a:t>IELTS 6.0 </a:t>
            </a:r>
            <a:r>
              <a:rPr lang="ja-JP" altLang="en-US" sz="1600" dirty="0"/>
              <a:t>（各サブスコア</a:t>
            </a:r>
            <a:r>
              <a:rPr lang="en-US" altLang="ja-JP" sz="1600" dirty="0"/>
              <a:t>5.5</a:t>
            </a:r>
            <a:r>
              <a:rPr lang="ja-JP" altLang="en-US" sz="1600" dirty="0"/>
              <a:t>以上） </a:t>
            </a:r>
            <a:r>
              <a:rPr lang="en-US" altLang="ja-JP" sz="1600" dirty="0"/>
              <a:t>or   </a:t>
            </a:r>
            <a:endParaRPr lang="en-US" altLang="ja-JP" sz="1600" dirty="0" smtClean="0"/>
          </a:p>
          <a:p>
            <a:pPr>
              <a:buFont typeface="Arial" pitchFamily="34" charset="0"/>
              <a:buNone/>
            </a:pPr>
            <a:r>
              <a:rPr lang="en-US" altLang="ja-JP" sz="1600" dirty="0" smtClean="0"/>
              <a:t>TOEFL </a:t>
            </a:r>
            <a:r>
              <a:rPr lang="en-US" altLang="ja-JP" sz="1600" dirty="0" err="1"/>
              <a:t>iBT</a:t>
            </a:r>
            <a:r>
              <a:rPr lang="en-US" altLang="ja-JP" sz="1600" dirty="0"/>
              <a:t> 79</a:t>
            </a:r>
            <a:r>
              <a:rPr lang="ja-JP" altLang="en-US" sz="1600" dirty="0"/>
              <a:t>（サブスコア：ライティング</a:t>
            </a:r>
            <a:r>
              <a:rPr lang="en-US" altLang="ja-JP" sz="1600" dirty="0"/>
              <a:t>22</a:t>
            </a:r>
            <a:r>
              <a:rPr lang="ja-JP" altLang="en-US" sz="1600" dirty="0"/>
              <a:t>以上）　が必要</a:t>
            </a:r>
            <a:r>
              <a:rPr lang="ja-JP" altLang="en-US" sz="1600" dirty="0" smtClean="0"/>
              <a:t>。</a:t>
            </a:r>
            <a:endParaRPr lang="en-US" altLang="ja-JP" sz="1600" dirty="0" smtClean="0"/>
          </a:p>
          <a:p>
            <a:pPr>
              <a:buFont typeface="Arial" pitchFamily="34" charset="0"/>
              <a:buNone/>
            </a:pPr>
            <a:endParaRPr lang="en-US" altLang="ja-JP" sz="1600" dirty="0"/>
          </a:p>
          <a:p>
            <a:pPr>
              <a:buFont typeface="Arial" pitchFamily="34" charset="0"/>
              <a:buNone/>
            </a:pPr>
            <a:r>
              <a:rPr lang="ja-JP" altLang="en-US" sz="1600" dirty="0" smtClean="0"/>
              <a:t>留学前</a:t>
            </a:r>
            <a:r>
              <a:rPr lang="ja-JP" altLang="en-US" sz="1600" dirty="0"/>
              <a:t>に基準に満たない学生は、まず語学学校</a:t>
            </a:r>
            <a:r>
              <a:rPr lang="en-US" altLang="ja-JP" sz="1600" dirty="0"/>
              <a:t>(ELC)</a:t>
            </a:r>
            <a:r>
              <a:rPr lang="ja-JP" altLang="en-US" sz="1600" dirty="0"/>
              <a:t>へ</a:t>
            </a:r>
            <a:r>
              <a:rPr lang="ja-JP" altLang="en-US" sz="1600" dirty="0" smtClean="0"/>
              <a:t>入り、</a:t>
            </a:r>
            <a:r>
              <a:rPr lang="en-US" altLang="ja-JP" sz="1600" dirty="0" smtClean="0"/>
              <a:t>EAP3</a:t>
            </a:r>
            <a:r>
              <a:rPr lang="ja-JP" altLang="en-US" sz="1600" dirty="0" err="1" smtClean="0"/>
              <a:t>を</a:t>
            </a:r>
            <a:r>
              <a:rPr lang="ja-JP" altLang="en-US" sz="1600" dirty="0" err="1"/>
              <a:t>修</a:t>
            </a:r>
            <a:r>
              <a:rPr lang="ja-JP" altLang="en-US" sz="1600" dirty="0"/>
              <a:t>了する、もしくは語学</a:t>
            </a:r>
            <a:r>
              <a:rPr lang="ja-JP" altLang="en-US" sz="1600" dirty="0" smtClean="0"/>
              <a:t>学校</a:t>
            </a:r>
            <a:endParaRPr lang="en-US" altLang="ja-JP" sz="1600" dirty="0" smtClean="0"/>
          </a:p>
          <a:p>
            <a:pPr>
              <a:buFont typeface="Arial" pitchFamily="34" charset="0"/>
              <a:buNone/>
            </a:pPr>
            <a:r>
              <a:rPr lang="ja-JP" altLang="en-US" sz="1600" dirty="0" smtClean="0"/>
              <a:t>在籍中</a:t>
            </a:r>
            <a:r>
              <a:rPr lang="ja-JP" altLang="en-US" sz="1600" dirty="0"/>
              <a:t>に上記英語力スコアをクリアする。</a:t>
            </a:r>
          </a:p>
          <a:p>
            <a:pPr>
              <a:buFont typeface="Arial" pitchFamily="34" charset="0"/>
              <a:buNone/>
            </a:pPr>
            <a:endParaRPr lang="en-US" altLang="ja-JP" sz="1000" dirty="0"/>
          </a:p>
          <a:p>
            <a:pPr>
              <a:buFont typeface="Arial" pitchFamily="34" charset="0"/>
              <a:buNone/>
            </a:pPr>
            <a:r>
              <a:rPr lang="en-US" altLang="ja-JP" sz="1600" dirty="0" smtClean="0"/>
              <a:t>Trimester </a:t>
            </a:r>
            <a:r>
              <a:rPr lang="en-US" altLang="ja-JP" sz="1600" dirty="0"/>
              <a:t>2</a:t>
            </a:r>
            <a:r>
              <a:rPr lang="ja-JP" altLang="en-US" sz="1600" dirty="0"/>
              <a:t>から正規課程に入るには、</a:t>
            </a:r>
            <a:r>
              <a:rPr lang="en-US" altLang="ja-JP" sz="1600" dirty="0"/>
              <a:t>4</a:t>
            </a:r>
            <a:r>
              <a:rPr lang="ja-JP" altLang="en-US" sz="1600" dirty="0"/>
              <a:t>月から</a:t>
            </a:r>
            <a:r>
              <a:rPr lang="ja-JP" altLang="en-US" sz="1600" dirty="0" smtClean="0"/>
              <a:t>の学期で</a:t>
            </a:r>
            <a:r>
              <a:rPr lang="en-US" altLang="ja-JP" sz="1600" dirty="0" smtClean="0"/>
              <a:t>EAP3</a:t>
            </a:r>
            <a:r>
              <a:rPr lang="ja-JP" altLang="en-US" sz="1600" dirty="0"/>
              <a:t>（基準</a:t>
            </a:r>
            <a:r>
              <a:rPr lang="en-US" altLang="ja-JP" sz="1600" dirty="0"/>
              <a:t>IELTS 5.5 </a:t>
            </a:r>
            <a:r>
              <a:rPr lang="ja-JP" altLang="en-US" sz="1600" dirty="0"/>
              <a:t>各サブスコア</a:t>
            </a:r>
            <a:r>
              <a:rPr lang="en-US" altLang="ja-JP" sz="1600" dirty="0" smtClean="0"/>
              <a:t>5.0</a:t>
            </a:r>
          </a:p>
          <a:p>
            <a:pPr>
              <a:buFont typeface="Arial" pitchFamily="34" charset="0"/>
              <a:buNone/>
            </a:pPr>
            <a:r>
              <a:rPr lang="ja-JP" altLang="en-US" sz="1600" dirty="0" smtClean="0"/>
              <a:t>以上</a:t>
            </a:r>
            <a:r>
              <a:rPr lang="ja-JP" altLang="en-US" sz="1600" dirty="0"/>
              <a:t>）からスタートして修了しなければ</a:t>
            </a:r>
            <a:r>
              <a:rPr lang="ja-JP" altLang="en-US" sz="1600" dirty="0" smtClean="0"/>
              <a:t>いけない</a:t>
            </a:r>
            <a:endParaRPr lang="en-US" altLang="ja-JP" sz="1600" dirty="0" smtClean="0"/>
          </a:p>
          <a:p>
            <a:pPr>
              <a:buFont typeface="Arial" pitchFamily="34" charset="0"/>
              <a:buNone/>
            </a:pPr>
            <a:endParaRPr lang="ja-JP" altLang="en-US" sz="1600" dirty="0"/>
          </a:p>
          <a:p>
            <a:pPr>
              <a:buFont typeface="Arial" pitchFamily="34" charset="0"/>
              <a:buNone/>
            </a:pPr>
            <a:r>
              <a:rPr lang="ja-JP" altLang="en-US" sz="1600" dirty="0"/>
              <a:t>語学学校（</a:t>
            </a:r>
            <a:r>
              <a:rPr lang="en-US" altLang="ja-JP" sz="1600" dirty="0"/>
              <a:t>ELC</a:t>
            </a:r>
            <a:r>
              <a:rPr lang="ja-JP" altLang="en-US" sz="1600" dirty="0"/>
              <a:t>）への入学には</a:t>
            </a:r>
            <a:r>
              <a:rPr lang="en-US" altLang="ja-JP" sz="1600" dirty="0"/>
              <a:t>EAP1</a:t>
            </a:r>
            <a:r>
              <a:rPr lang="ja-JP" altLang="en-US" sz="1600" dirty="0"/>
              <a:t>の入学基準</a:t>
            </a:r>
            <a:r>
              <a:rPr lang="en-US" altLang="ja-JP" sz="1600" dirty="0"/>
              <a:t>IELTS 4.5 </a:t>
            </a:r>
            <a:r>
              <a:rPr lang="ja-JP" altLang="en-US" sz="1600" dirty="0"/>
              <a:t>各サブスコア</a:t>
            </a:r>
            <a:r>
              <a:rPr lang="en-US" altLang="ja-JP" sz="1600" dirty="0"/>
              <a:t>4.0</a:t>
            </a:r>
            <a:r>
              <a:rPr lang="ja-JP" altLang="en-US" sz="1600" dirty="0"/>
              <a:t>以上または</a:t>
            </a:r>
            <a:r>
              <a:rPr lang="en-US" altLang="ja-JP" sz="1600" dirty="0" smtClean="0"/>
              <a:t>TOEFL-</a:t>
            </a:r>
          </a:p>
          <a:p>
            <a:pPr>
              <a:buFont typeface="Arial" pitchFamily="34" charset="0"/>
              <a:buNone/>
            </a:pPr>
            <a:r>
              <a:rPr lang="en-US" altLang="ja-JP" sz="1600" dirty="0" smtClean="0"/>
              <a:t>iBT53</a:t>
            </a:r>
            <a:r>
              <a:rPr lang="ja-JP" altLang="en-US" sz="1600" dirty="0"/>
              <a:t>が必要</a:t>
            </a:r>
            <a:r>
              <a:rPr lang="ja-JP" altLang="en-US" sz="1600" dirty="0" smtClean="0"/>
              <a:t>。 </a:t>
            </a:r>
            <a:r>
              <a:rPr lang="ja-JP" altLang="en-US" sz="1600" b="1" u="sng" dirty="0" smtClean="0">
                <a:solidFill>
                  <a:srgbClr val="FF0000"/>
                </a:solidFill>
              </a:rPr>
              <a:t>（</a:t>
            </a:r>
            <a:r>
              <a:rPr lang="en-US" altLang="ja-JP" sz="1600" b="1" u="sng" dirty="0" smtClean="0">
                <a:solidFill>
                  <a:srgbClr val="FF0000"/>
                </a:solidFill>
              </a:rPr>
              <a:t>IELTS</a:t>
            </a:r>
            <a:r>
              <a:rPr lang="ja-JP" altLang="en-US" sz="1600" b="1" u="sng" dirty="0" smtClean="0">
                <a:solidFill>
                  <a:srgbClr val="FF0000"/>
                </a:solidFill>
              </a:rPr>
              <a:t>のスコアは出願時の</a:t>
            </a:r>
            <a:r>
              <a:rPr lang="en-US" altLang="ja-JP" sz="1600" b="1" u="sng" dirty="0" smtClean="0">
                <a:solidFill>
                  <a:srgbClr val="FF0000"/>
                </a:solidFill>
              </a:rPr>
              <a:t>2021</a:t>
            </a:r>
            <a:r>
              <a:rPr lang="ja-JP" altLang="en-US" sz="1600" b="1" u="sng" dirty="0" smtClean="0">
                <a:solidFill>
                  <a:srgbClr val="FF0000"/>
                </a:solidFill>
              </a:rPr>
              <a:t>年</a:t>
            </a:r>
            <a:r>
              <a:rPr lang="en-US" altLang="ja-JP" sz="1600" b="1" u="sng" dirty="0" smtClean="0">
                <a:solidFill>
                  <a:srgbClr val="FF0000"/>
                </a:solidFill>
              </a:rPr>
              <a:t>12</a:t>
            </a:r>
            <a:r>
              <a:rPr lang="ja-JP" altLang="en-US" sz="1600" b="1" u="sng" dirty="0" smtClean="0">
                <a:solidFill>
                  <a:srgbClr val="FF0000"/>
                </a:solidFill>
              </a:rPr>
              <a:t>月末までに必要！）</a:t>
            </a:r>
            <a:endParaRPr lang="en-US" altLang="ja-JP" sz="1600" b="1" u="sng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altLang="ja-JP" sz="1600" dirty="0" smtClean="0"/>
          </a:p>
          <a:p>
            <a:pPr>
              <a:buNone/>
            </a:pPr>
            <a:r>
              <a:rPr lang="ja-JP" altLang="ja-JP" sz="1600" dirty="0" smtClean="0"/>
              <a:t> </a:t>
            </a:r>
            <a:r>
              <a:rPr lang="ja-JP" altLang="ja-JP" sz="1600" dirty="0"/>
              <a:t>語学学校</a:t>
            </a:r>
            <a:r>
              <a:rPr lang="en-US" altLang="ja-JP" sz="1600" dirty="0"/>
              <a:t>(ELC)</a:t>
            </a:r>
            <a:r>
              <a:rPr lang="ja-JP" altLang="ja-JP" sz="1600" dirty="0"/>
              <a:t>は</a:t>
            </a:r>
            <a:r>
              <a:rPr lang="en-US" altLang="ja-JP" sz="1600" dirty="0"/>
              <a:t>4</a:t>
            </a:r>
            <a:r>
              <a:rPr lang="ja-JP" altLang="ja-JP" sz="1600" dirty="0"/>
              <a:t>学期制。</a:t>
            </a:r>
            <a:r>
              <a:rPr lang="en-US" altLang="ja-JP" sz="1600" dirty="0"/>
              <a:t>1</a:t>
            </a:r>
            <a:r>
              <a:rPr lang="zh-TW" altLang="ja-JP" sz="1600" dirty="0"/>
              <a:t>月、</a:t>
            </a:r>
            <a:r>
              <a:rPr lang="en-US" altLang="ja-JP" sz="1600" dirty="0"/>
              <a:t>4</a:t>
            </a:r>
            <a:r>
              <a:rPr lang="zh-TW" altLang="ja-JP" sz="1600" dirty="0"/>
              <a:t>月、</a:t>
            </a:r>
            <a:r>
              <a:rPr lang="en-US" altLang="ja-JP" sz="1600" dirty="0"/>
              <a:t>7</a:t>
            </a:r>
            <a:r>
              <a:rPr lang="zh-TW" altLang="ja-JP" sz="1600" dirty="0"/>
              <a:t>月</a:t>
            </a:r>
            <a:r>
              <a:rPr lang="zh-TW" altLang="ja-JP" sz="1600" dirty="0" smtClean="0"/>
              <a:t>、</a:t>
            </a:r>
            <a:r>
              <a:rPr lang="en-US" altLang="zh-TW" sz="1600" dirty="0"/>
              <a:t>9</a:t>
            </a:r>
            <a:r>
              <a:rPr lang="zh-TW" altLang="ja-JP" sz="1600" dirty="0" smtClean="0"/>
              <a:t>月</a:t>
            </a:r>
            <a:r>
              <a:rPr lang="zh-TW" altLang="ja-JP" sz="1600" dirty="0"/>
              <a:t>開始。各</a:t>
            </a:r>
            <a:r>
              <a:rPr lang="en-US" altLang="ja-JP" sz="1600" dirty="0"/>
              <a:t>10</a:t>
            </a:r>
            <a:r>
              <a:rPr lang="ja-JP" altLang="ja-JP" sz="1600" dirty="0"/>
              <a:t>週間。</a:t>
            </a:r>
          </a:p>
          <a:p>
            <a:pPr>
              <a:buFont typeface="Arial" pitchFamily="34" charset="0"/>
              <a:buNone/>
            </a:pPr>
            <a:endParaRPr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701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4704"/>
            <a:ext cx="9144000" cy="1008063"/>
          </a:xfrm>
        </p:spPr>
        <p:txBody>
          <a:bodyPr/>
          <a:lstStyle/>
          <a:p>
            <a:r>
              <a:rPr lang="ja-JP" altLang="en-US" sz="3600" dirty="0" smtClean="0">
                <a:solidFill>
                  <a:srgbClr val="00B050"/>
                </a:solidFill>
                <a:ea typeface="HGP創英角ﾎﾟｯﾌﾟ体" pitchFamily="50" charset="-128"/>
              </a:rPr>
              <a:t>ニュー・イングランド大学</a:t>
            </a:r>
            <a:endParaRPr lang="ja-JP" altLang="en-US" sz="3600" dirty="0">
              <a:solidFill>
                <a:srgbClr val="00B050"/>
              </a:solidFill>
              <a:ea typeface="HGP創英角ﾎﾟｯﾌﾟ体" pitchFamily="50" charset="-128"/>
            </a:endParaRPr>
          </a:p>
        </p:txBody>
      </p:sp>
      <p:pic>
        <p:nvPicPr>
          <p:cNvPr id="143370" name="Picture 10" descr="http://www.daito.ac.jp/english/e_img/logo_d.gif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250825" y="188913"/>
            <a:ext cx="3397250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71" name="Line 11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>
          <a:xfrm>
            <a:off x="146426" y="1905987"/>
            <a:ext cx="8820150" cy="4475341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ja-JP" altLang="en-US" sz="2200" b="1" dirty="0">
                <a:solidFill>
                  <a:srgbClr val="669900"/>
                </a:solidFill>
              </a:rPr>
              <a:t>留学費用   </a:t>
            </a:r>
            <a:r>
              <a:rPr lang="ja-JP" altLang="en-US" sz="2200" dirty="0">
                <a:solidFill>
                  <a:srgbClr val="669900"/>
                </a:solidFill>
              </a:rPr>
              <a:t> </a:t>
            </a:r>
            <a:r>
              <a:rPr lang="en-US" altLang="ja-JP" sz="1600" dirty="0">
                <a:solidFill>
                  <a:srgbClr val="669900"/>
                </a:solidFill>
              </a:rPr>
              <a:t>※</a:t>
            </a:r>
            <a:r>
              <a:rPr lang="ja-JP" altLang="en-US" sz="1600" dirty="0">
                <a:solidFill>
                  <a:srgbClr val="669900"/>
                </a:solidFill>
              </a:rPr>
              <a:t>為替レートは</a:t>
            </a:r>
            <a:r>
              <a:rPr lang="en-US" altLang="ja-JP" sz="1600" dirty="0">
                <a:solidFill>
                  <a:srgbClr val="669900"/>
                </a:solidFill>
              </a:rPr>
              <a:t>1AU</a:t>
            </a:r>
            <a:r>
              <a:rPr lang="ja-JP" altLang="en-US" sz="1600" dirty="0">
                <a:solidFill>
                  <a:srgbClr val="669900"/>
                </a:solidFill>
              </a:rPr>
              <a:t>＄</a:t>
            </a:r>
            <a:r>
              <a:rPr lang="en-US" altLang="ja-JP" sz="1600" dirty="0">
                <a:solidFill>
                  <a:srgbClr val="669900"/>
                </a:solidFill>
              </a:rPr>
              <a:t>=</a:t>
            </a:r>
            <a:r>
              <a:rPr lang="en-US" altLang="ja-JP" sz="1600" dirty="0" smtClean="0">
                <a:solidFill>
                  <a:srgbClr val="669900"/>
                </a:solidFill>
              </a:rPr>
              <a:t>85</a:t>
            </a:r>
            <a:r>
              <a:rPr lang="ja-JP" altLang="en-US" sz="1600" dirty="0" smtClean="0">
                <a:solidFill>
                  <a:srgbClr val="669900"/>
                </a:solidFill>
              </a:rPr>
              <a:t>円</a:t>
            </a:r>
            <a:r>
              <a:rPr lang="ja-JP" altLang="en-US" sz="1600" dirty="0">
                <a:solidFill>
                  <a:srgbClr val="669900"/>
                </a:solidFill>
              </a:rPr>
              <a:t>で計算。</a:t>
            </a:r>
            <a:r>
              <a:rPr lang="ja-JP" altLang="en-US" sz="1600" u="sng" dirty="0">
                <a:solidFill>
                  <a:srgbClr val="FF0000"/>
                </a:solidFill>
              </a:rPr>
              <a:t>概算費用のため、あくまでも目安です。</a:t>
            </a:r>
            <a:endParaRPr lang="en-US" altLang="ja-JP" sz="1600" u="sng" dirty="0">
              <a:solidFill>
                <a:srgbClr val="FF0000"/>
              </a:solidFill>
            </a:endParaRPr>
          </a:p>
          <a:p>
            <a:pPr>
              <a:buFont typeface="Arial" pitchFamily="34" charset="0"/>
              <a:buNone/>
            </a:pPr>
            <a:endParaRPr lang="en-US" altLang="ja-JP" sz="1600" dirty="0"/>
          </a:p>
          <a:p>
            <a:pPr>
              <a:buFont typeface="Arial" pitchFamily="34" charset="0"/>
              <a:buNone/>
            </a:pPr>
            <a:r>
              <a:rPr lang="en-US" altLang="ja-JP" sz="1600" dirty="0"/>
              <a:t>【</a:t>
            </a:r>
            <a:r>
              <a:rPr lang="ja-JP" altLang="en-US" sz="1600" dirty="0"/>
              <a:t>ケース１</a:t>
            </a:r>
            <a:r>
              <a:rPr lang="en-US" altLang="ja-JP" sz="1600" dirty="0"/>
              <a:t>】  </a:t>
            </a:r>
            <a:r>
              <a:rPr lang="ja-JP" altLang="en-US" sz="1600" dirty="0"/>
              <a:t>語学</a:t>
            </a:r>
            <a:r>
              <a:rPr lang="ja-JP" altLang="en-US" sz="1600" dirty="0" smtClean="0"/>
              <a:t>学校</a:t>
            </a:r>
            <a:r>
              <a:rPr lang="en-US" altLang="ja-JP" sz="1600" dirty="0" smtClean="0"/>
              <a:t>1</a:t>
            </a:r>
            <a:r>
              <a:rPr lang="ja-JP" altLang="en-US" sz="1600" dirty="0" smtClean="0"/>
              <a:t>学期 </a:t>
            </a:r>
            <a:r>
              <a:rPr lang="en-US" altLang="ja-JP" sz="1600" dirty="0"/>
              <a:t>+</a:t>
            </a:r>
            <a:r>
              <a:rPr lang="ja-JP" altLang="en-US" sz="1600" dirty="0"/>
              <a:t>　正規課程（学部</a:t>
            </a:r>
            <a:r>
              <a:rPr lang="ja-JP" altLang="en-US" sz="1600" dirty="0" smtClean="0"/>
              <a:t>）</a:t>
            </a:r>
            <a:r>
              <a:rPr lang="en-US" altLang="ja-JP" sz="1600" dirty="0" smtClean="0"/>
              <a:t>1</a:t>
            </a:r>
            <a:r>
              <a:rPr lang="ja-JP" altLang="en-US" sz="1600" dirty="0" smtClean="0"/>
              <a:t>学期</a:t>
            </a:r>
            <a:endParaRPr lang="ja-JP" altLang="en-US" sz="1600" dirty="0"/>
          </a:p>
          <a:p>
            <a:pPr>
              <a:buFont typeface="Arial" pitchFamily="34" charset="0"/>
              <a:buNone/>
            </a:pPr>
            <a:r>
              <a:rPr lang="ja-JP" altLang="en-US" sz="1600" dirty="0"/>
              <a:t>                  （ 留学期間：</a:t>
            </a:r>
            <a:r>
              <a:rPr lang="en-US" altLang="ja-JP" sz="1600" dirty="0" smtClean="0"/>
              <a:t>2022</a:t>
            </a:r>
            <a:r>
              <a:rPr lang="ja-JP" altLang="en-US" sz="1600" dirty="0" smtClean="0"/>
              <a:t>年</a:t>
            </a:r>
            <a:r>
              <a:rPr lang="en-US" altLang="ja-JP" sz="1600" dirty="0" smtClean="0"/>
              <a:t>3</a:t>
            </a:r>
            <a:r>
              <a:rPr lang="ja-JP" altLang="en-US" sz="1600" dirty="0" smtClean="0"/>
              <a:t>月</a:t>
            </a:r>
            <a:r>
              <a:rPr lang="ja-JP" altLang="en-US" sz="1600" dirty="0"/>
              <a:t>～</a:t>
            </a:r>
            <a:r>
              <a:rPr lang="en-US" altLang="ja-JP" sz="1600" dirty="0" smtClean="0"/>
              <a:t>2022</a:t>
            </a:r>
            <a:r>
              <a:rPr lang="ja-JP" altLang="en-US" sz="1600" dirty="0" smtClean="0"/>
              <a:t>年</a:t>
            </a:r>
            <a:r>
              <a:rPr lang="en-US" altLang="ja-JP" sz="1600" dirty="0" smtClean="0"/>
              <a:t>11</a:t>
            </a:r>
            <a:r>
              <a:rPr lang="ja-JP" altLang="en-US" sz="1600" dirty="0" smtClean="0"/>
              <a:t>月</a:t>
            </a:r>
            <a:r>
              <a:rPr lang="ja-JP" altLang="en-US" sz="1600" dirty="0"/>
              <a:t>　</a:t>
            </a:r>
            <a:r>
              <a:rPr lang="en-US" altLang="ja-JP" sz="1600" dirty="0"/>
              <a:t>9</a:t>
            </a:r>
            <a:r>
              <a:rPr lang="ja-JP" altLang="en-US" sz="1600" dirty="0" smtClean="0"/>
              <a:t>か月間</a:t>
            </a:r>
            <a:r>
              <a:rPr lang="ja-JP" altLang="en-US" sz="1600" dirty="0"/>
              <a:t>）</a:t>
            </a:r>
          </a:p>
          <a:p>
            <a:pPr>
              <a:buFont typeface="Arial" pitchFamily="34" charset="0"/>
              <a:buNone/>
            </a:pPr>
            <a:r>
              <a:rPr lang="ja-JP" altLang="en-US" sz="1600" dirty="0"/>
              <a:t>留学費用 </a:t>
            </a:r>
            <a:r>
              <a:rPr lang="ja-JP" altLang="en-US" sz="1600" dirty="0" smtClean="0"/>
              <a:t>約</a:t>
            </a:r>
            <a:r>
              <a:rPr lang="en-US" altLang="ja-JP" sz="1600" dirty="0" smtClean="0"/>
              <a:t>250</a:t>
            </a:r>
            <a:r>
              <a:rPr lang="ja-JP" altLang="en-US" sz="1600" dirty="0"/>
              <a:t>万円　－　奨学</a:t>
            </a:r>
            <a:r>
              <a:rPr lang="ja-JP" altLang="en-US" sz="1600" dirty="0" smtClean="0"/>
              <a:t>金</a:t>
            </a:r>
            <a:r>
              <a:rPr lang="en-US" altLang="ja-JP" sz="1600" dirty="0" smtClean="0"/>
              <a:t>27</a:t>
            </a:r>
            <a:r>
              <a:rPr lang="ja-JP" altLang="en-US" sz="1600" dirty="0" smtClean="0"/>
              <a:t>万円（</a:t>
            </a:r>
            <a:r>
              <a:rPr lang="en-US" altLang="ja-JP" sz="1600" dirty="0"/>
              <a:t>9</a:t>
            </a:r>
            <a:r>
              <a:rPr lang="ja-JP" altLang="en-US" sz="1600" dirty="0" smtClean="0"/>
              <a:t>ヶ月分</a:t>
            </a:r>
            <a:r>
              <a:rPr lang="ja-JP" altLang="en-US" sz="1600" dirty="0"/>
              <a:t>）＝</a:t>
            </a:r>
            <a:r>
              <a:rPr lang="ja-JP" altLang="en-US" sz="1600" b="1" u="sng" dirty="0">
                <a:solidFill>
                  <a:srgbClr val="FF0000"/>
                </a:solidFill>
              </a:rPr>
              <a:t>自己負担　約</a:t>
            </a:r>
            <a:r>
              <a:rPr lang="en-US" altLang="ja-JP" sz="1600" b="1" u="sng" dirty="0" smtClean="0">
                <a:solidFill>
                  <a:srgbClr val="FF0000"/>
                </a:solidFill>
              </a:rPr>
              <a:t>220</a:t>
            </a:r>
            <a:r>
              <a:rPr lang="ja-JP" altLang="en-US" sz="1600" b="1" u="sng" dirty="0">
                <a:solidFill>
                  <a:srgbClr val="FF0000"/>
                </a:solidFill>
              </a:rPr>
              <a:t>万円  </a:t>
            </a:r>
            <a:endParaRPr lang="en-US" altLang="ja-JP" sz="1600" b="1" u="sng" dirty="0">
              <a:solidFill>
                <a:srgbClr val="FF0000"/>
              </a:solidFill>
            </a:endParaRPr>
          </a:p>
          <a:p>
            <a:pPr>
              <a:buFont typeface="Arial" pitchFamily="34" charset="0"/>
              <a:buNone/>
            </a:pPr>
            <a:r>
              <a:rPr lang="en-US" altLang="ja-JP" sz="1600" dirty="0"/>
              <a:t>                                                                            </a:t>
            </a:r>
            <a:r>
              <a:rPr lang="en-US" altLang="ja-JP" sz="1600" dirty="0" smtClean="0"/>
              <a:t>                         </a:t>
            </a:r>
            <a:r>
              <a:rPr lang="ja-JP" altLang="en-US" sz="1600" dirty="0" smtClean="0"/>
              <a:t>（大東の授業料約</a:t>
            </a:r>
            <a:r>
              <a:rPr lang="en-US" altLang="ja-JP" sz="1600" dirty="0" smtClean="0"/>
              <a:t>90</a:t>
            </a:r>
            <a:r>
              <a:rPr lang="ja-JP" altLang="en-US" sz="1600" dirty="0" smtClean="0"/>
              <a:t>万円を含む）</a:t>
            </a:r>
            <a:endParaRPr lang="ja-JP" altLang="en-US" sz="1600" dirty="0"/>
          </a:p>
          <a:p>
            <a:pPr>
              <a:buFont typeface="Arial" pitchFamily="34" charset="0"/>
              <a:buNone/>
            </a:pPr>
            <a:endParaRPr lang="ja-JP" altLang="en-US" sz="1600" dirty="0"/>
          </a:p>
          <a:p>
            <a:pPr>
              <a:buFont typeface="Arial" pitchFamily="34" charset="0"/>
              <a:buNone/>
            </a:pPr>
            <a:r>
              <a:rPr lang="en-US" altLang="ja-JP" sz="1600" dirty="0"/>
              <a:t>【</a:t>
            </a:r>
            <a:r>
              <a:rPr lang="ja-JP" altLang="en-US" sz="1600" dirty="0"/>
              <a:t>ケース２</a:t>
            </a:r>
            <a:r>
              <a:rPr lang="en-US" altLang="ja-JP" sz="1600" dirty="0"/>
              <a:t>】 </a:t>
            </a:r>
            <a:r>
              <a:rPr lang="ja-JP" altLang="en-US" sz="1600" dirty="0"/>
              <a:t>語学</a:t>
            </a:r>
            <a:r>
              <a:rPr lang="ja-JP" altLang="en-US" sz="1600" dirty="0" smtClean="0"/>
              <a:t>学校</a:t>
            </a:r>
            <a:r>
              <a:rPr lang="en-US" altLang="ja-JP" sz="1600" dirty="0" smtClean="0"/>
              <a:t>3</a:t>
            </a:r>
            <a:r>
              <a:rPr lang="ja-JP" altLang="en-US" sz="1600" dirty="0" smtClean="0"/>
              <a:t>学期　（</a:t>
            </a:r>
            <a:r>
              <a:rPr lang="en-US" altLang="ja-JP" sz="1600" dirty="0" smtClean="0"/>
              <a:t>30</a:t>
            </a:r>
            <a:r>
              <a:rPr lang="ja-JP" altLang="en-US" sz="1600" dirty="0" smtClean="0"/>
              <a:t>週間）</a:t>
            </a:r>
            <a:endParaRPr lang="ja-JP" altLang="en-US" sz="1600" dirty="0"/>
          </a:p>
          <a:p>
            <a:pPr>
              <a:buFont typeface="Arial" pitchFamily="34" charset="0"/>
              <a:buNone/>
            </a:pPr>
            <a:r>
              <a:rPr lang="ja-JP" altLang="en-US" sz="1600" dirty="0"/>
              <a:t>                （ 留学期間：</a:t>
            </a:r>
            <a:r>
              <a:rPr lang="en-US" altLang="ja-JP" sz="1600" dirty="0" smtClean="0"/>
              <a:t>2022</a:t>
            </a:r>
            <a:r>
              <a:rPr lang="ja-JP" altLang="en-US" sz="1600" dirty="0" smtClean="0"/>
              <a:t>年</a:t>
            </a:r>
            <a:r>
              <a:rPr lang="en-US" altLang="ja-JP" sz="1600" dirty="0" smtClean="0"/>
              <a:t>3</a:t>
            </a:r>
            <a:r>
              <a:rPr lang="ja-JP" altLang="en-US" sz="1600" dirty="0" smtClean="0"/>
              <a:t>月</a:t>
            </a:r>
            <a:r>
              <a:rPr lang="ja-JP" altLang="en-US" sz="1600" dirty="0"/>
              <a:t>～</a:t>
            </a:r>
            <a:r>
              <a:rPr lang="en-US" altLang="ja-JP" sz="1600" dirty="0" smtClean="0"/>
              <a:t>2022</a:t>
            </a:r>
            <a:r>
              <a:rPr lang="ja-JP" altLang="en-US" sz="1600" dirty="0" smtClean="0"/>
              <a:t>年</a:t>
            </a:r>
            <a:r>
              <a:rPr lang="en-US" altLang="ja-JP" sz="1600" dirty="0" smtClean="0"/>
              <a:t>12</a:t>
            </a:r>
            <a:r>
              <a:rPr lang="ja-JP" altLang="en-US" sz="1600" dirty="0"/>
              <a:t>月　</a:t>
            </a:r>
            <a:r>
              <a:rPr lang="en-US" altLang="ja-JP" sz="1600" dirty="0" smtClean="0"/>
              <a:t>10</a:t>
            </a:r>
            <a:r>
              <a:rPr lang="ja-JP" altLang="en-US" sz="1600" dirty="0" smtClean="0"/>
              <a:t>か</a:t>
            </a:r>
            <a:r>
              <a:rPr lang="ja-JP" altLang="en-US" sz="1600" dirty="0"/>
              <a:t>月間）</a:t>
            </a:r>
            <a:endParaRPr lang="en-US" altLang="ja-JP" sz="1600" dirty="0"/>
          </a:p>
          <a:p>
            <a:pPr>
              <a:buFont typeface="Arial" pitchFamily="34" charset="0"/>
              <a:buNone/>
            </a:pPr>
            <a:r>
              <a:rPr lang="ja-JP" altLang="en-US" sz="1600" dirty="0"/>
              <a:t>留学費用 約</a:t>
            </a:r>
            <a:r>
              <a:rPr lang="en-US" altLang="ja-JP" sz="1600" dirty="0" smtClean="0"/>
              <a:t>320</a:t>
            </a:r>
            <a:r>
              <a:rPr lang="ja-JP" altLang="en-US" sz="1600" dirty="0"/>
              <a:t>万円　－　奨学金</a:t>
            </a:r>
            <a:r>
              <a:rPr lang="en-US" altLang="ja-JP" sz="1600" dirty="0" smtClean="0"/>
              <a:t>30</a:t>
            </a:r>
            <a:r>
              <a:rPr lang="ja-JP" altLang="en-US" sz="1600" dirty="0" smtClean="0"/>
              <a:t>万</a:t>
            </a:r>
            <a:r>
              <a:rPr lang="ja-JP" altLang="en-US" sz="1600" dirty="0"/>
              <a:t>円（</a:t>
            </a:r>
            <a:r>
              <a:rPr lang="en-US" altLang="ja-JP" sz="1600" dirty="0" smtClean="0"/>
              <a:t>10</a:t>
            </a:r>
            <a:r>
              <a:rPr lang="ja-JP" altLang="en-US" sz="1600" dirty="0" smtClean="0"/>
              <a:t>ヶ</a:t>
            </a:r>
            <a:r>
              <a:rPr lang="ja-JP" altLang="en-US" sz="1600" dirty="0"/>
              <a:t>月分）＝</a:t>
            </a:r>
            <a:r>
              <a:rPr lang="ja-JP" altLang="en-US" sz="1600" b="1" u="sng" dirty="0">
                <a:solidFill>
                  <a:srgbClr val="FF0000"/>
                </a:solidFill>
              </a:rPr>
              <a:t>自己負担　</a:t>
            </a:r>
            <a:r>
              <a:rPr lang="ja-JP" altLang="en-US" sz="1600" b="1" u="sng" dirty="0" smtClean="0">
                <a:solidFill>
                  <a:srgbClr val="FF0000"/>
                </a:solidFill>
              </a:rPr>
              <a:t>約</a:t>
            </a:r>
            <a:r>
              <a:rPr lang="en-US" altLang="ja-JP" sz="1600" b="1" u="sng" dirty="0" smtClean="0">
                <a:solidFill>
                  <a:srgbClr val="FF0000"/>
                </a:solidFill>
              </a:rPr>
              <a:t>290</a:t>
            </a:r>
            <a:r>
              <a:rPr lang="ja-JP" altLang="en-US" sz="1600" b="1" u="sng" dirty="0" smtClean="0">
                <a:solidFill>
                  <a:srgbClr val="FF0000"/>
                </a:solidFill>
              </a:rPr>
              <a:t>万円</a:t>
            </a:r>
            <a:endParaRPr lang="ja-JP" altLang="en-US" sz="1600" b="1" u="sng" dirty="0">
              <a:solidFill>
                <a:srgbClr val="FF0000"/>
              </a:solidFill>
            </a:endParaRPr>
          </a:p>
          <a:p>
            <a:pPr>
              <a:buFont typeface="Arial" pitchFamily="34" charset="0"/>
              <a:buNone/>
            </a:pPr>
            <a:r>
              <a:rPr lang="ja-JP" altLang="en-US" sz="1600" dirty="0"/>
              <a:t>                                                                                           </a:t>
            </a:r>
            <a:r>
              <a:rPr lang="ja-JP" altLang="en-US" sz="1600" dirty="0" smtClean="0"/>
              <a:t>          （大東の授業料約</a:t>
            </a:r>
            <a:r>
              <a:rPr lang="en-US" altLang="ja-JP" sz="1600" dirty="0" smtClean="0"/>
              <a:t>90</a:t>
            </a:r>
            <a:r>
              <a:rPr lang="ja-JP" altLang="en-US" sz="1600" dirty="0" smtClean="0"/>
              <a:t>万円を含む）</a:t>
            </a:r>
            <a:endParaRPr lang="ja-JP" altLang="en-US" sz="1600" dirty="0"/>
          </a:p>
          <a:p>
            <a:pPr>
              <a:buFont typeface="Arial" pitchFamily="34" charset="0"/>
              <a:buNone/>
            </a:pPr>
            <a:endParaRPr lang="en-US" altLang="ja-JP" sz="1600" dirty="0" smtClean="0"/>
          </a:p>
          <a:p>
            <a:pPr>
              <a:buFont typeface="Arial" pitchFamily="34" charset="0"/>
              <a:buNone/>
            </a:pPr>
            <a:endParaRPr lang="en-US" altLang="ja-JP" sz="1600" dirty="0"/>
          </a:p>
          <a:p>
            <a:pPr>
              <a:buFont typeface="Arial" pitchFamily="34" charset="0"/>
              <a:buNone/>
            </a:pPr>
            <a:endParaRPr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5250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0" name="Picture 10" descr="http://www.daito.ac.jp/english/e_img/logo_d.gif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250825" y="188913"/>
            <a:ext cx="3397250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71" name="Line 11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5" name="Rectangle 2"/>
          <p:cNvSpPr>
            <a:spLocks noGrp="1" noChangeArrowheads="1"/>
          </p:cNvSpPr>
          <p:nvPr>
            <p:ph type="title"/>
          </p:nvPr>
        </p:nvSpPr>
        <p:spPr>
          <a:xfrm>
            <a:off x="6227763" y="908050"/>
            <a:ext cx="2519362" cy="433388"/>
          </a:xfrm>
        </p:spPr>
        <p:txBody>
          <a:bodyPr/>
          <a:lstStyle/>
          <a:p>
            <a:pPr algn="l"/>
            <a:r>
              <a:rPr lang="ja-JP" altLang="en-US" sz="2800">
                <a:solidFill>
                  <a:srgbClr val="000076"/>
                </a:solidFill>
                <a:ea typeface="HGP創英角ﾎﾟｯﾌﾟ体" pitchFamily="50" charset="-128"/>
              </a:rPr>
              <a:t>アメリカ</a:t>
            </a:r>
          </a:p>
        </p:txBody>
      </p:sp>
      <p:pic>
        <p:nvPicPr>
          <p:cNvPr id="11" name="Picture 3" descr="05ILBI0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00113" y="1341438"/>
            <a:ext cx="7315200" cy="5256212"/>
          </a:xfrm>
          <a:prstGeom prst="rect">
            <a:avLst/>
          </a:prstGeom>
          <a:noFill/>
        </p:spPr>
      </p:pic>
      <p:pic>
        <p:nvPicPr>
          <p:cNvPr id="12" name="Picture 4" descr="BD21480_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867400" y="2781300"/>
            <a:ext cx="215900" cy="215900"/>
          </a:xfrm>
          <a:prstGeom prst="rect">
            <a:avLst/>
          </a:prstGeom>
          <a:noFill/>
        </p:spPr>
      </p:pic>
      <p:pic>
        <p:nvPicPr>
          <p:cNvPr id="19" name="Picture 6" descr="BD21480_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16463" y="2205038"/>
            <a:ext cx="215900" cy="215900"/>
          </a:xfrm>
          <a:prstGeom prst="rect">
            <a:avLst/>
          </a:prstGeom>
          <a:noFill/>
        </p:spPr>
      </p:pic>
      <p:sp>
        <p:nvSpPr>
          <p:cNvPr id="20" name="AutoShape 8"/>
          <p:cNvSpPr>
            <a:spLocks noChangeArrowheads="1"/>
          </p:cNvSpPr>
          <p:nvPr/>
        </p:nvSpPr>
        <p:spPr bwMode="auto">
          <a:xfrm>
            <a:off x="2051050" y="1628775"/>
            <a:ext cx="2447925" cy="574675"/>
          </a:xfrm>
          <a:prstGeom prst="wedgeRoundRectCallout">
            <a:avLst>
              <a:gd name="adj1" fmla="val 62190"/>
              <a:gd name="adj2" fmla="val 60495"/>
              <a:gd name="adj3" fmla="val 16667"/>
            </a:avLst>
          </a:prstGeom>
          <a:solidFill>
            <a:schemeClr val="accent1">
              <a:alpha val="4600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altLang="ja-JP" sz="1600" b="1">
                <a:ea typeface="ＭＳ Ｐゴシック" pitchFamily="50" charset="-128"/>
              </a:rPr>
              <a:t>St. Cloud State University</a:t>
            </a:r>
          </a:p>
        </p:txBody>
      </p:sp>
      <p:sp>
        <p:nvSpPr>
          <p:cNvPr id="23" name="AutoShape 9"/>
          <p:cNvSpPr>
            <a:spLocks noChangeArrowheads="1"/>
          </p:cNvSpPr>
          <p:nvPr/>
        </p:nvSpPr>
        <p:spPr bwMode="auto">
          <a:xfrm>
            <a:off x="3348038" y="2997200"/>
            <a:ext cx="2447925" cy="574675"/>
          </a:xfrm>
          <a:prstGeom prst="wedgeRoundRectCallout">
            <a:avLst>
              <a:gd name="adj1" fmla="val 52787"/>
              <a:gd name="adj2" fmla="val -60495"/>
              <a:gd name="adj3" fmla="val 16667"/>
            </a:avLst>
          </a:prstGeom>
          <a:solidFill>
            <a:schemeClr val="accent1">
              <a:alpha val="4600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altLang="ja-JP" sz="1600" b="1">
                <a:ea typeface="ＭＳ Ｐゴシック" pitchFamily="50" charset="-128"/>
              </a:rPr>
              <a:t>Western Michigan University</a:t>
            </a:r>
          </a:p>
        </p:txBody>
      </p:sp>
    </p:spTree>
    <p:extLst>
      <p:ext uri="{BB962C8B-B14F-4D97-AF65-F5344CB8AC3E}">
        <p14:creationId xmlns:p14="http://schemas.microsoft.com/office/powerpoint/2010/main" val="16706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4704"/>
            <a:ext cx="9144000" cy="1008063"/>
          </a:xfrm>
        </p:spPr>
        <p:txBody>
          <a:bodyPr/>
          <a:lstStyle/>
          <a:p>
            <a:r>
              <a:rPr lang="ja-JP" altLang="en-US" sz="3600" dirty="0" smtClean="0">
                <a:solidFill>
                  <a:srgbClr val="FF0000"/>
                </a:solidFill>
                <a:ea typeface="HGP創英角ﾎﾟｯﾌﾟ体" pitchFamily="50" charset="-128"/>
              </a:rPr>
              <a:t>ウエスタン・ミシガン大学</a:t>
            </a:r>
            <a:endParaRPr lang="ja-JP" altLang="en-US" sz="3600" dirty="0">
              <a:solidFill>
                <a:srgbClr val="FF0000"/>
              </a:solidFill>
              <a:ea typeface="HGP創英角ﾎﾟｯﾌﾟ体" pitchFamily="50" charset="-128"/>
            </a:endParaRPr>
          </a:p>
        </p:txBody>
      </p:sp>
      <p:pic>
        <p:nvPicPr>
          <p:cNvPr id="143370" name="Picture 10" descr="http://www.daito.ac.jp/english/e_img/logo_d.gif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250825" y="188913"/>
            <a:ext cx="3397250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71" name="Line 11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" name="コンテンツ プレースホルダ 2"/>
          <p:cNvSpPr>
            <a:spLocks noGrp="1"/>
          </p:cNvSpPr>
          <p:nvPr>
            <p:ph idx="1"/>
          </p:nvPr>
        </p:nvSpPr>
        <p:spPr>
          <a:xfrm>
            <a:off x="146426" y="1719375"/>
            <a:ext cx="8820150" cy="4661953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ja-JP" altLang="en-US" sz="3000" dirty="0" smtClean="0">
                <a:solidFill>
                  <a:srgbClr val="669900"/>
                </a:solidFill>
              </a:rPr>
              <a:t>・場所：ミシガン州　カラマズー  </a:t>
            </a:r>
            <a:r>
              <a:rPr lang="en-US" altLang="ja-JP" sz="3000" dirty="0" smtClean="0">
                <a:solidFill>
                  <a:srgbClr val="669900"/>
                </a:solidFill>
              </a:rPr>
              <a:t>(3</a:t>
            </a:r>
            <a:r>
              <a:rPr lang="ja-JP" altLang="en-US" sz="3000" dirty="0" smtClean="0">
                <a:solidFill>
                  <a:srgbClr val="669900"/>
                </a:solidFill>
              </a:rPr>
              <a:t>キャンパス）</a:t>
            </a:r>
            <a:endParaRPr lang="en-US" altLang="ja-JP" sz="3000" dirty="0" smtClean="0">
              <a:solidFill>
                <a:srgbClr val="669900"/>
              </a:solidFill>
            </a:endParaRPr>
          </a:p>
          <a:p>
            <a:pPr>
              <a:buFont typeface="Arial" pitchFamily="34" charset="0"/>
              <a:buNone/>
            </a:pPr>
            <a:r>
              <a:rPr lang="ja-JP" altLang="en-US" sz="3000" dirty="0" smtClean="0">
                <a:solidFill>
                  <a:srgbClr val="669900"/>
                </a:solidFill>
              </a:rPr>
              <a:t>・学生数：約</a:t>
            </a:r>
            <a:r>
              <a:rPr lang="en-US" altLang="ja-JP" sz="3000" dirty="0" smtClean="0">
                <a:solidFill>
                  <a:srgbClr val="669900"/>
                </a:solidFill>
              </a:rPr>
              <a:t>25,000</a:t>
            </a:r>
            <a:r>
              <a:rPr lang="ja-JP" altLang="en-US" sz="3000" dirty="0" smtClean="0">
                <a:solidFill>
                  <a:srgbClr val="669900"/>
                </a:solidFill>
              </a:rPr>
              <a:t>人　　（留学生数：約</a:t>
            </a:r>
            <a:r>
              <a:rPr lang="en-US" altLang="ja-JP" sz="3000" dirty="0" smtClean="0">
                <a:solidFill>
                  <a:srgbClr val="669900"/>
                </a:solidFill>
              </a:rPr>
              <a:t>1,500</a:t>
            </a:r>
            <a:r>
              <a:rPr lang="ja-JP" altLang="en-US" sz="3000" dirty="0" smtClean="0">
                <a:solidFill>
                  <a:srgbClr val="669900"/>
                </a:solidFill>
              </a:rPr>
              <a:t>人</a:t>
            </a:r>
            <a:r>
              <a:rPr lang="en-US" altLang="ja-JP" sz="3000" dirty="0" smtClean="0">
                <a:solidFill>
                  <a:srgbClr val="669900"/>
                </a:solidFill>
              </a:rPr>
              <a:t>)</a:t>
            </a:r>
          </a:p>
          <a:p>
            <a:pPr>
              <a:buFont typeface="Arial" pitchFamily="34" charset="0"/>
              <a:buNone/>
            </a:pPr>
            <a:r>
              <a:rPr lang="ja-JP" altLang="en-US" sz="3000" dirty="0" smtClean="0">
                <a:solidFill>
                  <a:srgbClr val="669900"/>
                </a:solidFill>
              </a:rPr>
              <a:t>・総合大学（心理学、会計学、ビジネス、音声学</a:t>
            </a:r>
            <a:r>
              <a:rPr lang="en-US" altLang="ja-JP" sz="3000" dirty="0" smtClean="0">
                <a:solidFill>
                  <a:srgbClr val="669900"/>
                </a:solidFill>
              </a:rPr>
              <a:t> etc..)</a:t>
            </a:r>
            <a:endParaRPr lang="en-US" altLang="ja-JP" sz="3000" dirty="0" smtClean="0"/>
          </a:p>
          <a:p>
            <a:pPr>
              <a:buFont typeface="Arial" pitchFamily="34" charset="0"/>
              <a:buNone/>
            </a:pPr>
            <a:r>
              <a:rPr lang="ja-JP" altLang="en-US" sz="3000" dirty="0" smtClean="0">
                <a:solidFill>
                  <a:srgbClr val="669900"/>
                </a:solidFill>
              </a:rPr>
              <a:t>・</a:t>
            </a:r>
            <a:r>
              <a:rPr lang="en-US" altLang="ja-JP" sz="3000" dirty="0" smtClean="0">
                <a:solidFill>
                  <a:srgbClr val="669900"/>
                </a:solidFill>
              </a:rPr>
              <a:t>Semester1 (9</a:t>
            </a:r>
            <a:r>
              <a:rPr lang="ja-JP" altLang="en-US" sz="3000" dirty="0" smtClean="0">
                <a:solidFill>
                  <a:srgbClr val="669900"/>
                </a:solidFill>
              </a:rPr>
              <a:t>月～</a:t>
            </a:r>
            <a:r>
              <a:rPr lang="en-US" altLang="ja-JP" sz="3000" dirty="0" smtClean="0">
                <a:solidFill>
                  <a:srgbClr val="669900"/>
                </a:solidFill>
              </a:rPr>
              <a:t>12</a:t>
            </a:r>
            <a:r>
              <a:rPr lang="ja-JP" altLang="en-US" sz="3000" dirty="0" smtClean="0">
                <a:solidFill>
                  <a:srgbClr val="669900"/>
                </a:solidFill>
              </a:rPr>
              <a:t>月</a:t>
            </a:r>
            <a:r>
              <a:rPr lang="en-US" altLang="ja-JP" sz="3000" dirty="0" smtClean="0">
                <a:solidFill>
                  <a:srgbClr val="669900"/>
                </a:solidFill>
              </a:rPr>
              <a:t>)</a:t>
            </a:r>
            <a:r>
              <a:rPr lang="ja-JP" altLang="en-US" sz="3000" dirty="0" smtClean="0">
                <a:solidFill>
                  <a:srgbClr val="669900"/>
                </a:solidFill>
              </a:rPr>
              <a:t>　</a:t>
            </a:r>
            <a:r>
              <a:rPr lang="en-US" altLang="ja-JP" sz="3000" dirty="0" smtClean="0">
                <a:solidFill>
                  <a:srgbClr val="669900"/>
                </a:solidFill>
              </a:rPr>
              <a:t>Semester 2 (1</a:t>
            </a:r>
            <a:r>
              <a:rPr lang="ja-JP" altLang="en-US" sz="3000" dirty="0" smtClean="0">
                <a:solidFill>
                  <a:srgbClr val="669900"/>
                </a:solidFill>
              </a:rPr>
              <a:t>月～</a:t>
            </a:r>
            <a:r>
              <a:rPr lang="en-US" altLang="ja-JP" sz="3000" dirty="0" smtClean="0">
                <a:solidFill>
                  <a:srgbClr val="669900"/>
                </a:solidFill>
              </a:rPr>
              <a:t>5</a:t>
            </a:r>
            <a:r>
              <a:rPr lang="ja-JP" altLang="en-US" sz="3000" dirty="0" smtClean="0">
                <a:solidFill>
                  <a:srgbClr val="669900"/>
                </a:solidFill>
              </a:rPr>
              <a:t>月</a:t>
            </a:r>
            <a:r>
              <a:rPr lang="en-US" altLang="ja-JP" sz="3000" dirty="0" smtClean="0">
                <a:solidFill>
                  <a:srgbClr val="669900"/>
                </a:solidFill>
              </a:rPr>
              <a:t>)</a:t>
            </a:r>
          </a:p>
          <a:p>
            <a:pPr>
              <a:buFont typeface="Arial" pitchFamily="34" charset="0"/>
              <a:buNone/>
            </a:pPr>
            <a:r>
              <a:rPr lang="ja-JP" altLang="en-US" sz="3000" dirty="0" smtClean="0">
                <a:solidFill>
                  <a:srgbClr val="669900"/>
                </a:solidFill>
              </a:rPr>
              <a:t>・英語コースあり</a:t>
            </a:r>
            <a:endParaRPr lang="en-US" altLang="ja-JP" sz="3000" dirty="0" smtClean="0">
              <a:solidFill>
                <a:srgbClr val="669900"/>
              </a:solidFill>
            </a:endParaRPr>
          </a:p>
          <a:p>
            <a:pPr>
              <a:buFont typeface="Arial" pitchFamily="34" charset="0"/>
              <a:buNone/>
            </a:pPr>
            <a:r>
              <a:rPr lang="ja-JP" altLang="en-US" sz="3000" dirty="0" smtClean="0">
                <a:solidFill>
                  <a:srgbClr val="669900"/>
                </a:solidFill>
              </a:rPr>
              <a:t>　</a:t>
            </a:r>
            <a:r>
              <a:rPr lang="en-US" altLang="ja-JP" sz="3000" dirty="0" smtClean="0">
                <a:solidFill>
                  <a:srgbClr val="669900"/>
                </a:solidFill>
              </a:rPr>
              <a:t>Center for English Language and Culture for International Students  (CELCIS)</a:t>
            </a:r>
          </a:p>
          <a:p>
            <a:pPr>
              <a:buFont typeface="Arial" pitchFamily="34" charset="0"/>
              <a:buNone/>
            </a:pPr>
            <a:r>
              <a:rPr lang="en-US" altLang="ja-JP" sz="3000" dirty="0" smtClean="0">
                <a:solidFill>
                  <a:srgbClr val="669900"/>
                </a:solidFill>
              </a:rPr>
              <a:t>   </a:t>
            </a:r>
            <a:r>
              <a:rPr lang="ja-JP" altLang="en-US" sz="2400" dirty="0" smtClean="0">
                <a:solidFill>
                  <a:srgbClr val="669900"/>
                </a:solidFill>
              </a:rPr>
              <a:t>例）</a:t>
            </a:r>
            <a:r>
              <a:rPr lang="en-US" altLang="ja-JP" sz="2400" dirty="0" smtClean="0">
                <a:solidFill>
                  <a:srgbClr val="669900"/>
                </a:solidFill>
              </a:rPr>
              <a:t>Summer Course (5</a:t>
            </a:r>
            <a:r>
              <a:rPr lang="ja-JP" altLang="en-US" sz="2400" dirty="0" smtClean="0">
                <a:solidFill>
                  <a:srgbClr val="669900"/>
                </a:solidFill>
              </a:rPr>
              <a:t>月から</a:t>
            </a:r>
            <a:r>
              <a:rPr lang="en-US" altLang="ja-JP" sz="2400" dirty="0" smtClean="0">
                <a:solidFill>
                  <a:srgbClr val="669900"/>
                </a:solidFill>
              </a:rPr>
              <a:t>8</a:t>
            </a:r>
            <a:r>
              <a:rPr lang="ja-JP" altLang="en-US" sz="2400" dirty="0" smtClean="0">
                <a:solidFill>
                  <a:srgbClr val="669900"/>
                </a:solidFill>
              </a:rPr>
              <a:t>月）の授業料  ＄</a:t>
            </a:r>
            <a:r>
              <a:rPr lang="en-US" altLang="ja-JP" sz="2400" dirty="0" smtClean="0">
                <a:solidFill>
                  <a:srgbClr val="669900"/>
                </a:solidFill>
              </a:rPr>
              <a:t>5,685</a:t>
            </a:r>
          </a:p>
          <a:p>
            <a:pPr>
              <a:buFont typeface="Arial" pitchFamily="34" charset="0"/>
              <a:buNone/>
            </a:pPr>
            <a:r>
              <a:rPr lang="ja-JP" altLang="en-US" sz="3000" dirty="0" smtClean="0">
                <a:solidFill>
                  <a:srgbClr val="669900"/>
                </a:solidFill>
              </a:rPr>
              <a:t>・住居：寮</a:t>
            </a:r>
            <a:endParaRPr lang="en-US" altLang="ja-JP" sz="3000" dirty="0" smtClean="0">
              <a:solidFill>
                <a:srgbClr val="66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254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4704"/>
            <a:ext cx="9144000" cy="1008063"/>
          </a:xfrm>
        </p:spPr>
        <p:txBody>
          <a:bodyPr/>
          <a:lstStyle/>
          <a:p>
            <a:r>
              <a:rPr lang="ja-JP" altLang="en-US" sz="3600" dirty="0" smtClean="0">
                <a:solidFill>
                  <a:srgbClr val="FF0000"/>
                </a:solidFill>
                <a:ea typeface="HGP創英角ﾎﾟｯﾌﾟ体" pitchFamily="50" charset="-128"/>
              </a:rPr>
              <a:t>ウエスタン・ミシガン大学</a:t>
            </a:r>
            <a:endParaRPr lang="ja-JP" altLang="en-US" sz="3600" dirty="0">
              <a:solidFill>
                <a:srgbClr val="FF0000"/>
              </a:solidFill>
              <a:ea typeface="HGP創英角ﾎﾟｯﾌﾟ体" pitchFamily="50" charset="-128"/>
            </a:endParaRPr>
          </a:p>
        </p:txBody>
      </p:sp>
      <p:pic>
        <p:nvPicPr>
          <p:cNvPr id="143370" name="Picture 10" descr="http://www.daito.ac.jp/english/e_img/logo_d.gif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250825" y="188913"/>
            <a:ext cx="3397250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71" name="Line 11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" name="コンテンツ プレースホルダ 2"/>
          <p:cNvSpPr>
            <a:spLocks noGrp="1"/>
          </p:cNvSpPr>
          <p:nvPr>
            <p:ph idx="1"/>
          </p:nvPr>
        </p:nvSpPr>
        <p:spPr>
          <a:xfrm>
            <a:off x="146426" y="1598604"/>
            <a:ext cx="8820150" cy="5259396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ja-JP" altLang="en-US" sz="2200" b="1" dirty="0">
                <a:solidFill>
                  <a:srgbClr val="669900"/>
                </a:solidFill>
              </a:rPr>
              <a:t>学部コースへ入るためには・・</a:t>
            </a:r>
            <a:r>
              <a:rPr lang="ja-JP" altLang="en-US" sz="2200" b="1" dirty="0" smtClean="0">
                <a:solidFill>
                  <a:srgbClr val="669900"/>
                </a:solidFill>
              </a:rPr>
              <a:t>・</a:t>
            </a:r>
            <a:endParaRPr lang="en-US" altLang="ja-JP" sz="2200" b="1" dirty="0" smtClean="0">
              <a:solidFill>
                <a:srgbClr val="669900"/>
              </a:solidFill>
            </a:endParaRPr>
          </a:p>
          <a:p>
            <a:pPr>
              <a:buFont typeface="Arial" pitchFamily="34" charset="0"/>
              <a:buNone/>
            </a:pPr>
            <a:endParaRPr lang="en-US" altLang="ja-JP" sz="1600" dirty="0" smtClean="0"/>
          </a:p>
          <a:p>
            <a:pPr>
              <a:buNone/>
            </a:pPr>
            <a:r>
              <a:rPr lang="ja-JP" altLang="en-US" sz="1600" dirty="0" smtClean="0"/>
              <a:t> </a:t>
            </a:r>
            <a:r>
              <a:rPr lang="en-US" altLang="ja-JP" sz="1600" b="1" u="sng" dirty="0" smtClean="0">
                <a:solidFill>
                  <a:srgbClr val="FF0000"/>
                </a:solidFill>
              </a:rPr>
              <a:t>TOEFL </a:t>
            </a:r>
            <a:r>
              <a:rPr lang="en-US" altLang="ja-JP" sz="1600" b="1" u="sng" dirty="0" err="1" smtClean="0">
                <a:solidFill>
                  <a:srgbClr val="FF0000"/>
                </a:solidFill>
              </a:rPr>
              <a:t>iBT</a:t>
            </a:r>
            <a:r>
              <a:rPr lang="ja-JP" altLang="en-US" sz="1600" b="1" u="sng" dirty="0" smtClean="0">
                <a:solidFill>
                  <a:srgbClr val="FF0000"/>
                </a:solidFill>
              </a:rPr>
              <a:t>　または </a:t>
            </a:r>
            <a:r>
              <a:rPr lang="en-US" altLang="ja-JP" sz="1600" b="1" u="sng" dirty="0" err="1" smtClean="0">
                <a:solidFill>
                  <a:srgbClr val="FF0000"/>
                </a:solidFill>
              </a:rPr>
              <a:t>Duolingo</a:t>
            </a:r>
            <a:r>
              <a:rPr lang="en-US" altLang="ja-JP" sz="1600" b="1" u="sng" dirty="0" smtClean="0">
                <a:solidFill>
                  <a:srgbClr val="FF0000"/>
                </a:solidFill>
              </a:rPr>
              <a:t> </a:t>
            </a:r>
            <a:r>
              <a:rPr lang="ja-JP" altLang="en-US" sz="1600" b="1" u="sng" dirty="0" smtClean="0">
                <a:solidFill>
                  <a:srgbClr val="FF0000"/>
                </a:solidFill>
              </a:rPr>
              <a:t>スコア</a:t>
            </a:r>
            <a:r>
              <a:rPr lang="ja-JP" altLang="en-US" sz="1600" b="1" u="sng" dirty="0">
                <a:solidFill>
                  <a:srgbClr val="FF0000"/>
                </a:solidFill>
              </a:rPr>
              <a:t>は出願時</a:t>
            </a:r>
            <a:r>
              <a:rPr lang="ja-JP" altLang="en-US" sz="1600" b="1" u="sng" dirty="0" smtClean="0">
                <a:solidFill>
                  <a:srgbClr val="FF0000"/>
                </a:solidFill>
              </a:rPr>
              <a:t>の</a:t>
            </a:r>
            <a:r>
              <a:rPr lang="en-US" altLang="ja-JP" sz="1600" b="1" u="sng" dirty="0" smtClean="0">
                <a:solidFill>
                  <a:srgbClr val="FF0000"/>
                </a:solidFill>
              </a:rPr>
              <a:t>2022</a:t>
            </a:r>
            <a:r>
              <a:rPr lang="ja-JP" altLang="en-US" sz="1600" b="1" u="sng" dirty="0" smtClean="0">
                <a:solidFill>
                  <a:srgbClr val="FF0000"/>
                </a:solidFill>
              </a:rPr>
              <a:t>年</a:t>
            </a:r>
            <a:r>
              <a:rPr lang="en-US" altLang="ja-JP" sz="1600" b="1" u="sng" dirty="0" smtClean="0">
                <a:solidFill>
                  <a:srgbClr val="FF0000"/>
                </a:solidFill>
              </a:rPr>
              <a:t>1</a:t>
            </a:r>
            <a:r>
              <a:rPr lang="ja-JP" altLang="en-US" sz="1600" b="1" u="sng" dirty="0" smtClean="0">
                <a:solidFill>
                  <a:srgbClr val="FF0000"/>
                </a:solidFill>
              </a:rPr>
              <a:t>月までに取得できるスコアが有効</a:t>
            </a:r>
            <a:endParaRPr lang="en-US" altLang="ja-JP" sz="1600" b="1" u="sng" dirty="0">
              <a:solidFill>
                <a:srgbClr val="FF0000"/>
              </a:solidFill>
            </a:endParaRPr>
          </a:p>
          <a:p>
            <a:pPr>
              <a:buFont typeface="Arial" pitchFamily="34" charset="0"/>
              <a:buNone/>
            </a:pPr>
            <a:endParaRPr lang="en-US" altLang="ja-JP" sz="1600" dirty="0" smtClean="0"/>
          </a:p>
          <a:p>
            <a:pPr>
              <a:buFont typeface="Arial" pitchFamily="34" charset="0"/>
              <a:buNone/>
            </a:pPr>
            <a:r>
              <a:rPr lang="ja-JP" altLang="en-US" sz="1600" dirty="0" smtClean="0"/>
              <a:t>＜</a:t>
            </a:r>
            <a:r>
              <a:rPr lang="en-US" altLang="ja-JP" sz="1600" dirty="0" smtClean="0"/>
              <a:t>*</a:t>
            </a:r>
            <a:r>
              <a:rPr lang="ja-JP" altLang="en-US" sz="1600" dirty="0" smtClean="0"/>
              <a:t>履修条件付き入学＞</a:t>
            </a:r>
            <a:endParaRPr lang="en-US" altLang="ja-JP" sz="1600" dirty="0" smtClean="0"/>
          </a:p>
          <a:p>
            <a:pPr>
              <a:buFont typeface="Arial" pitchFamily="34" charset="0"/>
              <a:buNone/>
            </a:pPr>
            <a:r>
              <a:rPr lang="en-US" altLang="ja-JP" sz="1600" dirty="0"/>
              <a:t>TOEFL </a:t>
            </a:r>
            <a:r>
              <a:rPr lang="en-US" altLang="ja-JP" sz="1600" dirty="0" err="1" smtClean="0"/>
              <a:t>iBT</a:t>
            </a:r>
            <a:r>
              <a:rPr lang="en-US" altLang="ja-JP" sz="1600" dirty="0" smtClean="0"/>
              <a:t> 61 or </a:t>
            </a:r>
            <a:r>
              <a:rPr lang="en-US" altLang="ja-JP" sz="1600" dirty="0" err="1" smtClean="0"/>
              <a:t>Duolingo</a:t>
            </a:r>
            <a:r>
              <a:rPr lang="en-US" altLang="ja-JP" sz="1600" dirty="0" smtClean="0"/>
              <a:t> 90</a:t>
            </a:r>
            <a:endParaRPr lang="en-US" altLang="ja-JP" sz="1600" dirty="0" smtClean="0"/>
          </a:p>
          <a:p>
            <a:pPr>
              <a:buFont typeface="Arial" pitchFamily="34" charset="0"/>
              <a:buNone/>
            </a:pPr>
            <a:endParaRPr lang="en-US" altLang="ja-JP" sz="1200" dirty="0" smtClean="0"/>
          </a:p>
          <a:p>
            <a:pPr>
              <a:buFont typeface="Arial" pitchFamily="34" charset="0"/>
              <a:buNone/>
            </a:pPr>
            <a:r>
              <a:rPr lang="en-US" altLang="ja-JP" sz="1600" dirty="0" smtClean="0"/>
              <a:t>*</a:t>
            </a:r>
            <a:r>
              <a:rPr lang="en-US" altLang="ja-JP" sz="1600" dirty="0"/>
              <a:t>Restricted admission: students are required to take the following courses as part of their </a:t>
            </a:r>
            <a:r>
              <a:rPr lang="en-US" altLang="ja-JP" sz="1600" dirty="0" smtClean="0"/>
              <a:t>full </a:t>
            </a:r>
          </a:p>
          <a:p>
            <a:pPr>
              <a:buFont typeface="Arial" pitchFamily="34" charset="0"/>
              <a:buNone/>
            </a:pPr>
            <a:r>
              <a:rPr lang="en-US" altLang="ja-JP" sz="1600" dirty="0" smtClean="0"/>
              <a:t>course-load</a:t>
            </a:r>
            <a:r>
              <a:rPr lang="en-US" altLang="ja-JP" sz="1600" dirty="0"/>
              <a:t>: FYE 2100 (First </a:t>
            </a:r>
            <a:endParaRPr lang="en-US" altLang="ja-JP" sz="1600" dirty="0" smtClean="0"/>
          </a:p>
          <a:p>
            <a:pPr>
              <a:buFont typeface="Arial" pitchFamily="34" charset="0"/>
              <a:buNone/>
            </a:pPr>
            <a:r>
              <a:rPr lang="en-US" altLang="ja-JP" sz="1600" dirty="0" smtClean="0"/>
              <a:t> </a:t>
            </a:r>
            <a:r>
              <a:rPr lang="en-US" altLang="ja-JP" sz="1600" dirty="0"/>
              <a:t>Experience) and ENGL 1050 (Thought and Writing).</a:t>
            </a:r>
          </a:p>
          <a:p>
            <a:pPr>
              <a:buFont typeface="Arial" pitchFamily="34" charset="0"/>
              <a:buNone/>
            </a:pPr>
            <a:endParaRPr lang="en-US" altLang="ja-JP" sz="1200" dirty="0" smtClean="0"/>
          </a:p>
          <a:p>
            <a:pPr>
              <a:buFont typeface="Arial" pitchFamily="34" charset="0"/>
              <a:buNone/>
            </a:pPr>
            <a:r>
              <a:rPr lang="ja-JP" altLang="en-US" sz="1600" dirty="0" smtClean="0"/>
              <a:t>この</a:t>
            </a:r>
            <a:r>
              <a:rPr lang="ja-JP" altLang="en-US" sz="1600" dirty="0"/>
              <a:t>基準に満たない場合、語学学校</a:t>
            </a:r>
            <a:r>
              <a:rPr lang="en-US" altLang="ja-JP" sz="1600" dirty="0"/>
              <a:t>(CELCIS)</a:t>
            </a:r>
            <a:r>
              <a:rPr lang="ja-JP" altLang="en-US" sz="1600" dirty="0"/>
              <a:t>へ入学</a:t>
            </a:r>
            <a:r>
              <a:rPr lang="ja-JP" altLang="en-US" sz="1600" dirty="0" smtClean="0"/>
              <a:t>し、語学学校を修了すれば学部コースへ</a:t>
            </a:r>
            <a:r>
              <a:rPr lang="ja-JP" altLang="en-US" sz="1600" dirty="0"/>
              <a:t>入学</a:t>
            </a:r>
            <a:r>
              <a:rPr lang="ja-JP" altLang="en-US" sz="1600" dirty="0" smtClean="0"/>
              <a:t>で</a:t>
            </a:r>
            <a:endParaRPr lang="en-US" altLang="ja-JP" sz="1600" dirty="0" smtClean="0"/>
          </a:p>
          <a:p>
            <a:pPr>
              <a:buFont typeface="Arial" pitchFamily="34" charset="0"/>
              <a:buNone/>
            </a:pPr>
            <a:r>
              <a:rPr lang="ja-JP" altLang="en-US" sz="1600" dirty="0" smtClean="0"/>
              <a:t>きる</a:t>
            </a:r>
            <a:r>
              <a:rPr lang="ja-JP" altLang="en-US" sz="1600" dirty="0"/>
              <a:t>。</a:t>
            </a:r>
          </a:p>
          <a:p>
            <a:pPr>
              <a:buFont typeface="Arial" pitchFamily="34" charset="0"/>
              <a:buNone/>
            </a:pPr>
            <a:endParaRPr lang="ja-JP" altLang="en-US" sz="1600" dirty="0"/>
          </a:p>
          <a:p>
            <a:pPr>
              <a:buNone/>
            </a:pPr>
            <a:r>
              <a:rPr lang="ja-JP" altLang="en-US" sz="1600" dirty="0" smtClean="0"/>
              <a:t>＜履修条件なし入学</a:t>
            </a:r>
            <a:r>
              <a:rPr lang="ja-JP" altLang="en-US" sz="1600" dirty="0"/>
              <a:t>＞</a:t>
            </a:r>
            <a:endParaRPr lang="en-US" altLang="ja-JP" sz="1600" dirty="0"/>
          </a:p>
          <a:p>
            <a:pPr>
              <a:buNone/>
            </a:pPr>
            <a:r>
              <a:rPr lang="en-US" altLang="ja-JP" sz="1600" dirty="0"/>
              <a:t>TOEFL </a:t>
            </a:r>
            <a:r>
              <a:rPr lang="en-US" altLang="ja-JP" sz="1600" dirty="0" err="1"/>
              <a:t>iBT</a:t>
            </a:r>
            <a:r>
              <a:rPr lang="en-US" altLang="ja-JP" sz="1600" dirty="0"/>
              <a:t> 7</a:t>
            </a:r>
            <a:r>
              <a:rPr lang="en-US" altLang="ja-JP" sz="1600" dirty="0" smtClean="0"/>
              <a:t>1 </a:t>
            </a:r>
            <a:r>
              <a:rPr lang="en-US" altLang="ja-JP" sz="1600" dirty="0"/>
              <a:t>or </a:t>
            </a:r>
            <a:r>
              <a:rPr lang="en-US" altLang="ja-JP" sz="1600" dirty="0" err="1"/>
              <a:t>Duolingo</a:t>
            </a:r>
            <a:r>
              <a:rPr lang="en-US" altLang="ja-JP" sz="1600" dirty="0"/>
              <a:t> </a:t>
            </a:r>
            <a:r>
              <a:rPr lang="en-US" altLang="ja-JP" sz="1600" dirty="0" smtClean="0"/>
              <a:t>95</a:t>
            </a:r>
          </a:p>
          <a:p>
            <a:pPr>
              <a:buNone/>
            </a:pPr>
            <a:endParaRPr lang="en-US" altLang="ja-JP" sz="1100" dirty="0"/>
          </a:p>
          <a:p>
            <a:pPr>
              <a:buNone/>
            </a:pPr>
            <a:r>
              <a:rPr lang="en-US" altLang="ja-JP" sz="1600" dirty="0" smtClean="0"/>
              <a:t>※</a:t>
            </a:r>
            <a:r>
              <a:rPr lang="en-US" altLang="ja-JP" sz="1600" dirty="0" err="1" smtClean="0"/>
              <a:t>Duolingo</a:t>
            </a:r>
            <a:r>
              <a:rPr lang="ja-JP" altLang="en-US" sz="1600" dirty="0"/>
              <a:t> </a:t>
            </a:r>
            <a:r>
              <a:rPr lang="en-US" altLang="ja-JP" sz="1600" dirty="0" smtClean="0"/>
              <a:t>English Test </a:t>
            </a:r>
            <a:r>
              <a:rPr lang="ja-JP" altLang="en-US" sz="1600" dirty="0" smtClean="0"/>
              <a:t>とは・・・　　自宅受験できるオンラインテスト　（受験料 </a:t>
            </a:r>
            <a:r>
              <a:rPr lang="en-US" altLang="ja-JP" sz="1600" dirty="0" smtClean="0"/>
              <a:t>49</a:t>
            </a:r>
            <a:r>
              <a:rPr lang="ja-JP" altLang="en-US" sz="1600" dirty="0" smtClean="0"/>
              <a:t>ドル</a:t>
            </a:r>
            <a:r>
              <a:rPr lang="ja-JP" altLang="en-US" sz="1600" dirty="0"/>
              <a:t>）</a:t>
            </a:r>
            <a:endParaRPr lang="en-US" altLang="ja-JP" sz="1600" dirty="0" smtClean="0"/>
          </a:p>
          <a:p>
            <a:pPr>
              <a:buNone/>
            </a:pPr>
            <a:endParaRPr lang="en-US" altLang="ja-JP" sz="1600" dirty="0"/>
          </a:p>
          <a:p>
            <a:pPr>
              <a:buNone/>
            </a:pPr>
            <a:endParaRPr lang="en-US" altLang="ja-JP" sz="1600" b="1" dirty="0" smtClean="0">
              <a:solidFill>
                <a:srgbClr val="669900"/>
              </a:solidFill>
            </a:endParaRPr>
          </a:p>
          <a:p>
            <a:pPr>
              <a:buFont typeface="Arial" pitchFamily="34" charset="0"/>
              <a:buNone/>
            </a:pPr>
            <a:endParaRPr lang="en-US" altLang="ja-JP" sz="1600" b="1" dirty="0">
              <a:solidFill>
                <a:srgbClr val="669900"/>
              </a:solidFill>
            </a:endParaRPr>
          </a:p>
          <a:p>
            <a:pPr>
              <a:buFont typeface="Arial" pitchFamily="34" charset="0"/>
              <a:buNone/>
            </a:pPr>
            <a:endParaRPr lang="en-US" altLang="ja-JP" sz="1600" b="1" dirty="0">
              <a:solidFill>
                <a:srgbClr val="66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26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4704"/>
            <a:ext cx="9144000" cy="1008063"/>
          </a:xfrm>
        </p:spPr>
        <p:txBody>
          <a:bodyPr/>
          <a:lstStyle/>
          <a:p>
            <a:r>
              <a:rPr lang="ja-JP" altLang="en-US" sz="3600" dirty="0" smtClean="0">
                <a:solidFill>
                  <a:srgbClr val="FF0000"/>
                </a:solidFill>
                <a:ea typeface="HGP創英角ﾎﾟｯﾌﾟ体" pitchFamily="50" charset="-128"/>
              </a:rPr>
              <a:t>ウエスタン・ミシガン大学</a:t>
            </a:r>
            <a:endParaRPr lang="ja-JP" altLang="en-US" sz="3600" dirty="0">
              <a:solidFill>
                <a:srgbClr val="FF0000"/>
              </a:solidFill>
              <a:ea typeface="HGP創英角ﾎﾟｯﾌﾟ体" pitchFamily="50" charset="-128"/>
            </a:endParaRPr>
          </a:p>
        </p:txBody>
      </p:sp>
      <p:pic>
        <p:nvPicPr>
          <p:cNvPr id="143370" name="Picture 10" descr="http://www.daito.ac.jp/english/e_img/logo_d.gif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250825" y="188913"/>
            <a:ext cx="3397250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71" name="Line 11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" name="コンテンツ プレースホルダ 2"/>
          <p:cNvSpPr>
            <a:spLocks noGrp="1"/>
          </p:cNvSpPr>
          <p:nvPr>
            <p:ph idx="1"/>
          </p:nvPr>
        </p:nvSpPr>
        <p:spPr>
          <a:xfrm>
            <a:off x="242945" y="1556792"/>
            <a:ext cx="8820150" cy="5400600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ja-JP" altLang="en-US" sz="2200" b="1" dirty="0" smtClean="0">
                <a:solidFill>
                  <a:srgbClr val="669900"/>
                </a:solidFill>
              </a:rPr>
              <a:t>留学費用   </a:t>
            </a:r>
            <a:r>
              <a:rPr lang="ja-JP" altLang="en-US" sz="2200" dirty="0" smtClean="0">
                <a:solidFill>
                  <a:srgbClr val="669900"/>
                </a:solidFill>
              </a:rPr>
              <a:t> </a:t>
            </a:r>
            <a:r>
              <a:rPr lang="en-US" altLang="ja-JP" sz="1600" dirty="0" smtClean="0">
                <a:solidFill>
                  <a:srgbClr val="669900"/>
                </a:solidFill>
              </a:rPr>
              <a:t>※</a:t>
            </a:r>
            <a:r>
              <a:rPr lang="ja-JP" altLang="en-US" sz="1600" dirty="0" smtClean="0">
                <a:solidFill>
                  <a:srgbClr val="669900"/>
                </a:solidFill>
              </a:rPr>
              <a:t>為替</a:t>
            </a:r>
            <a:r>
              <a:rPr lang="ja-JP" altLang="en-US" sz="1600" dirty="0">
                <a:solidFill>
                  <a:srgbClr val="669900"/>
                </a:solidFill>
              </a:rPr>
              <a:t>レートは</a:t>
            </a:r>
            <a:r>
              <a:rPr lang="en-US" altLang="ja-JP" sz="1600" dirty="0" smtClean="0">
                <a:solidFill>
                  <a:srgbClr val="669900"/>
                </a:solidFill>
              </a:rPr>
              <a:t>1US</a:t>
            </a:r>
            <a:r>
              <a:rPr lang="ja-JP" altLang="en-US" sz="1600" dirty="0" smtClean="0">
                <a:solidFill>
                  <a:srgbClr val="669900"/>
                </a:solidFill>
              </a:rPr>
              <a:t>＄</a:t>
            </a:r>
            <a:r>
              <a:rPr lang="en-US" altLang="ja-JP" sz="1600" dirty="0" smtClean="0">
                <a:solidFill>
                  <a:srgbClr val="669900"/>
                </a:solidFill>
              </a:rPr>
              <a:t>=115</a:t>
            </a:r>
            <a:r>
              <a:rPr lang="ja-JP" altLang="en-US" sz="1600" dirty="0" smtClean="0">
                <a:solidFill>
                  <a:srgbClr val="669900"/>
                </a:solidFill>
              </a:rPr>
              <a:t>円</a:t>
            </a:r>
            <a:r>
              <a:rPr lang="ja-JP" altLang="en-US" sz="1600" dirty="0">
                <a:solidFill>
                  <a:srgbClr val="669900"/>
                </a:solidFill>
              </a:rPr>
              <a:t>で計算。</a:t>
            </a:r>
            <a:r>
              <a:rPr lang="ja-JP" altLang="en-US" sz="1600" u="sng" dirty="0">
                <a:solidFill>
                  <a:srgbClr val="FF0000"/>
                </a:solidFill>
              </a:rPr>
              <a:t>概算費用のため、あくまでも目安です。</a:t>
            </a:r>
            <a:endParaRPr lang="en-US" altLang="ja-JP" sz="1600" u="sng" dirty="0">
              <a:solidFill>
                <a:srgbClr val="FF0000"/>
              </a:solidFill>
            </a:endParaRPr>
          </a:p>
          <a:p>
            <a:pPr>
              <a:buFont typeface="Arial" pitchFamily="34" charset="0"/>
              <a:buNone/>
            </a:pPr>
            <a:endParaRPr lang="en-US" altLang="ja-JP" sz="1200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None/>
            </a:pPr>
            <a:r>
              <a:rPr lang="en-US" altLang="ja-JP" sz="1600" dirty="0"/>
              <a:t>【</a:t>
            </a:r>
            <a:r>
              <a:rPr lang="ja-JP" altLang="en-US" sz="1600" dirty="0"/>
              <a:t>ケース１</a:t>
            </a:r>
            <a:r>
              <a:rPr lang="en-US" altLang="ja-JP" sz="1600" dirty="0" smtClean="0"/>
              <a:t>】  </a:t>
            </a:r>
            <a:r>
              <a:rPr lang="ja-JP" altLang="en-US" sz="1600" dirty="0" smtClean="0"/>
              <a:t>語学</a:t>
            </a:r>
            <a:r>
              <a:rPr lang="ja-JP" altLang="en-US" sz="1600" dirty="0"/>
              <a:t>学校</a:t>
            </a:r>
            <a:r>
              <a:rPr lang="en-US" altLang="ja-JP" sz="1600" dirty="0"/>
              <a:t>1</a:t>
            </a:r>
            <a:r>
              <a:rPr lang="ja-JP" altLang="en-US" sz="1600" dirty="0"/>
              <a:t>学期 （夏</a:t>
            </a:r>
            <a:r>
              <a:rPr lang="en-US" altLang="ja-JP" sz="1600" dirty="0" err="1"/>
              <a:t>Ⅰ&amp;Ⅱ</a:t>
            </a:r>
            <a:r>
              <a:rPr lang="ja-JP" altLang="en-US" sz="1600" dirty="0"/>
              <a:t>）</a:t>
            </a:r>
            <a:r>
              <a:rPr lang="en-US" altLang="ja-JP" sz="1600" dirty="0"/>
              <a:t>+</a:t>
            </a:r>
            <a:r>
              <a:rPr lang="ja-JP" altLang="en-US" sz="1600" dirty="0"/>
              <a:t>　正規課程（学部）</a:t>
            </a:r>
            <a:r>
              <a:rPr lang="en-US" altLang="ja-JP" sz="1600" dirty="0"/>
              <a:t>2</a:t>
            </a:r>
            <a:r>
              <a:rPr lang="ja-JP" altLang="en-US" sz="1600" dirty="0"/>
              <a:t>学期（秋、春）</a:t>
            </a:r>
          </a:p>
          <a:p>
            <a:pPr>
              <a:buFont typeface="Arial" pitchFamily="34" charset="0"/>
              <a:buNone/>
            </a:pPr>
            <a:r>
              <a:rPr lang="ja-JP" altLang="en-US" sz="1600" dirty="0" smtClean="0"/>
              <a:t>                  留学</a:t>
            </a:r>
            <a:r>
              <a:rPr lang="ja-JP" altLang="en-US" sz="1600" dirty="0"/>
              <a:t>期間</a:t>
            </a:r>
            <a:r>
              <a:rPr lang="en-US" altLang="ja-JP" sz="1600" dirty="0" smtClean="0"/>
              <a:t>2022.05</a:t>
            </a:r>
            <a:r>
              <a:rPr lang="ja-JP" altLang="en-US" sz="1600" dirty="0"/>
              <a:t>～</a:t>
            </a:r>
            <a:r>
              <a:rPr lang="en-US" altLang="ja-JP" sz="1600" dirty="0" smtClean="0"/>
              <a:t>2023.04  </a:t>
            </a:r>
            <a:r>
              <a:rPr lang="ja-JP" altLang="en-US" sz="1600" dirty="0"/>
              <a:t>（</a:t>
            </a:r>
            <a:r>
              <a:rPr lang="en-US" altLang="ja-JP" sz="1600" dirty="0"/>
              <a:t>12</a:t>
            </a:r>
            <a:r>
              <a:rPr lang="ja-JP" altLang="en-US" sz="1600" dirty="0"/>
              <a:t>ヶ月）</a:t>
            </a:r>
          </a:p>
          <a:p>
            <a:pPr>
              <a:buFont typeface="Arial" pitchFamily="34" charset="0"/>
              <a:buNone/>
            </a:pPr>
            <a:r>
              <a:rPr lang="ja-JP" altLang="en-US" sz="1600" dirty="0"/>
              <a:t>　留学費用 約</a:t>
            </a:r>
            <a:r>
              <a:rPr lang="en-US" altLang="ja-JP" sz="1600" dirty="0"/>
              <a:t>370</a:t>
            </a:r>
            <a:r>
              <a:rPr lang="ja-JP" altLang="en-US" sz="1600" dirty="0"/>
              <a:t>万円　－　奨学金</a:t>
            </a:r>
            <a:r>
              <a:rPr lang="en-US" altLang="ja-JP" sz="1600" dirty="0"/>
              <a:t>36</a:t>
            </a:r>
            <a:r>
              <a:rPr lang="ja-JP" altLang="en-US" sz="1600" dirty="0"/>
              <a:t>万円（</a:t>
            </a:r>
            <a:r>
              <a:rPr lang="en-US" altLang="ja-JP" sz="1600" dirty="0"/>
              <a:t>12</a:t>
            </a:r>
            <a:r>
              <a:rPr lang="ja-JP" altLang="en-US" sz="1600" dirty="0"/>
              <a:t>ヶ月分）＝</a:t>
            </a:r>
            <a:r>
              <a:rPr lang="ja-JP" altLang="en-US" sz="1600" b="1" u="sng" dirty="0">
                <a:solidFill>
                  <a:srgbClr val="FF0000"/>
                </a:solidFill>
              </a:rPr>
              <a:t>自己負担　約</a:t>
            </a:r>
            <a:r>
              <a:rPr lang="en-US" altLang="ja-JP" sz="1600" b="1" u="sng" dirty="0">
                <a:solidFill>
                  <a:srgbClr val="FF0000"/>
                </a:solidFill>
              </a:rPr>
              <a:t>330</a:t>
            </a:r>
            <a:r>
              <a:rPr lang="ja-JP" altLang="en-US" sz="1600" b="1" u="sng" dirty="0">
                <a:solidFill>
                  <a:srgbClr val="FF0000"/>
                </a:solidFill>
              </a:rPr>
              <a:t>万円</a:t>
            </a:r>
          </a:p>
          <a:p>
            <a:pPr>
              <a:buFont typeface="Arial" pitchFamily="34" charset="0"/>
              <a:buNone/>
            </a:pPr>
            <a:r>
              <a:rPr lang="ja-JP" altLang="en-US" sz="1600" dirty="0" smtClean="0"/>
              <a:t>                                                                                                     （大東の授業料約</a:t>
            </a:r>
            <a:r>
              <a:rPr lang="en-US" altLang="ja-JP" sz="1600" dirty="0" smtClean="0"/>
              <a:t>90</a:t>
            </a:r>
            <a:r>
              <a:rPr lang="ja-JP" altLang="en-US" sz="1600" dirty="0" smtClean="0"/>
              <a:t>万円を含む）</a:t>
            </a:r>
            <a:endParaRPr lang="ja-JP" altLang="en-US" sz="1600" dirty="0"/>
          </a:p>
          <a:p>
            <a:pPr>
              <a:buFont typeface="Arial" pitchFamily="34" charset="0"/>
              <a:buNone/>
            </a:pPr>
            <a:r>
              <a:rPr lang="en-US" altLang="ja-JP" sz="1600" dirty="0"/>
              <a:t>【</a:t>
            </a:r>
            <a:r>
              <a:rPr lang="ja-JP" altLang="en-US" sz="1600" dirty="0"/>
              <a:t>ケース２</a:t>
            </a:r>
            <a:r>
              <a:rPr lang="en-US" altLang="ja-JP" sz="1600" dirty="0" smtClean="0"/>
              <a:t>】  </a:t>
            </a:r>
            <a:r>
              <a:rPr lang="ja-JP" altLang="en-US" sz="1600" dirty="0" smtClean="0"/>
              <a:t>語学</a:t>
            </a:r>
            <a:r>
              <a:rPr lang="ja-JP" altLang="en-US" sz="1600" dirty="0"/>
              <a:t>学校</a:t>
            </a:r>
            <a:r>
              <a:rPr lang="en-US" altLang="ja-JP" sz="1600" dirty="0"/>
              <a:t>1</a:t>
            </a:r>
            <a:r>
              <a:rPr lang="ja-JP" altLang="en-US" sz="1600" dirty="0"/>
              <a:t>学期 （夏</a:t>
            </a:r>
            <a:r>
              <a:rPr lang="en-US" altLang="ja-JP" sz="1600" dirty="0"/>
              <a:t>Ⅱ</a:t>
            </a:r>
            <a:r>
              <a:rPr lang="ja-JP" altLang="en-US" sz="1600" dirty="0"/>
              <a:t>）</a:t>
            </a:r>
            <a:r>
              <a:rPr lang="en-US" altLang="ja-JP" sz="1600" dirty="0"/>
              <a:t>+</a:t>
            </a:r>
            <a:r>
              <a:rPr lang="ja-JP" altLang="en-US" sz="1600" dirty="0"/>
              <a:t>　正規課程（学部）</a:t>
            </a:r>
            <a:r>
              <a:rPr lang="en-US" altLang="ja-JP" sz="1600" dirty="0"/>
              <a:t>2</a:t>
            </a:r>
            <a:r>
              <a:rPr lang="ja-JP" altLang="en-US" sz="1600" dirty="0"/>
              <a:t>学期（秋、春）</a:t>
            </a:r>
          </a:p>
          <a:p>
            <a:pPr>
              <a:buFont typeface="Arial" pitchFamily="34" charset="0"/>
              <a:buNone/>
            </a:pPr>
            <a:r>
              <a:rPr lang="ja-JP" altLang="en-US" sz="1600" dirty="0" smtClean="0"/>
              <a:t>                  留学</a:t>
            </a:r>
            <a:r>
              <a:rPr lang="ja-JP" altLang="en-US" sz="1600" dirty="0"/>
              <a:t>期間</a:t>
            </a:r>
            <a:r>
              <a:rPr lang="en-US" altLang="ja-JP" sz="1600" dirty="0" smtClean="0"/>
              <a:t>2022.06</a:t>
            </a:r>
            <a:r>
              <a:rPr lang="ja-JP" altLang="en-US" sz="1600" dirty="0"/>
              <a:t>～</a:t>
            </a:r>
            <a:r>
              <a:rPr lang="en-US" altLang="ja-JP" sz="1600" dirty="0" smtClean="0"/>
              <a:t>2023.04  </a:t>
            </a:r>
            <a:r>
              <a:rPr lang="ja-JP" altLang="en-US" sz="1600" dirty="0"/>
              <a:t>（</a:t>
            </a:r>
            <a:r>
              <a:rPr lang="en-US" altLang="ja-JP" sz="1600" dirty="0"/>
              <a:t>11</a:t>
            </a:r>
            <a:r>
              <a:rPr lang="ja-JP" altLang="en-US" sz="1600" dirty="0"/>
              <a:t>ヶ月）</a:t>
            </a:r>
          </a:p>
          <a:p>
            <a:pPr>
              <a:buFont typeface="Arial" pitchFamily="34" charset="0"/>
              <a:buNone/>
            </a:pPr>
            <a:r>
              <a:rPr lang="ja-JP" altLang="en-US" sz="1600" dirty="0"/>
              <a:t>　留学費用 約</a:t>
            </a:r>
            <a:r>
              <a:rPr lang="en-US" altLang="ja-JP" sz="1600" dirty="0"/>
              <a:t>310</a:t>
            </a:r>
            <a:r>
              <a:rPr lang="ja-JP" altLang="en-US" sz="1600" dirty="0"/>
              <a:t>万円　－　奨学金</a:t>
            </a:r>
            <a:r>
              <a:rPr lang="en-US" altLang="ja-JP" sz="1600" dirty="0"/>
              <a:t>33</a:t>
            </a:r>
            <a:r>
              <a:rPr lang="ja-JP" altLang="en-US" sz="1600" dirty="0"/>
              <a:t>万円（</a:t>
            </a:r>
            <a:r>
              <a:rPr lang="en-US" altLang="ja-JP" sz="1600" dirty="0"/>
              <a:t>11</a:t>
            </a:r>
            <a:r>
              <a:rPr lang="ja-JP" altLang="en-US" sz="1600" dirty="0"/>
              <a:t>ヶ月分）＝</a:t>
            </a:r>
            <a:r>
              <a:rPr lang="ja-JP" altLang="en-US" sz="1600" b="1" u="sng" dirty="0">
                <a:solidFill>
                  <a:srgbClr val="FF0000"/>
                </a:solidFill>
              </a:rPr>
              <a:t>自己負担　約</a:t>
            </a:r>
            <a:r>
              <a:rPr lang="en-US" altLang="ja-JP" sz="1600" b="1" u="sng" dirty="0">
                <a:solidFill>
                  <a:srgbClr val="FF0000"/>
                </a:solidFill>
              </a:rPr>
              <a:t>280</a:t>
            </a:r>
            <a:r>
              <a:rPr lang="ja-JP" altLang="en-US" sz="1600" b="1" u="sng" dirty="0">
                <a:solidFill>
                  <a:srgbClr val="FF0000"/>
                </a:solidFill>
              </a:rPr>
              <a:t>万円</a:t>
            </a:r>
          </a:p>
          <a:p>
            <a:pPr>
              <a:buFont typeface="Arial" pitchFamily="34" charset="0"/>
              <a:buNone/>
            </a:pPr>
            <a:r>
              <a:rPr lang="ja-JP" altLang="en-US" sz="1600" dirty="0" smtClean="0"/>
              <a:t>                                                                                                     （大東の授業料約</a:t>
            </a:r>
            <a:r>
              <a:rPr lang="en-US" altLang="ja-JP" sz="1600" dirty="0" smtClean="0"/>
              <a:t>90</a:t>
            </a:r>
            <a:r>
              <a:rPr lang="ja-JP" altLang="en-US" sz="1600" dirty="0" smtClean="0"/>
              <a:t>万円を含む）</a:t>
            </a:r>
            <a:endParaRPr lang="ja-JP" altLang="en-US" sz="1600" dirty="0"/>
          </a:p>
          <a:p>
            <a:pPr>
              <a:buFont typeface="Arial" pitchFamily="34" charset="0"/>
              <a:buNone/>
            </a:pPr>
            <a:r>
              <a:rPr lang="en-US" altLang="ja-JP" sz="1600" dirty="0"/>
              <a:t>【</a:t>
            </a:r>
            <a:r>
              <a:rPr lang="ja-JP" altLang="en-US" sz="1600" dirty="0"/>
              <a:t>ケース３</a:t>
            </a:r>
            <a:r>
              <a:rPr lang="en-US" altLang="ja-JP" sz="1600" dirty="0" smtClean="0"/>
              <a:t>】</a:t>
            </a:r>
            <a:r>
              <a:rPr lang="ja-JP" altLang="en-US" sz="1600" dirty="0" smtClean="0"/>
              <a:t>　語学</a:t>
            </a:r>
            <a:r>
              <a:rPr lang="ja-JP" altLang="en-US" sz="1600" dirty="0"/>
              <a:t>学校</a:t>
            </a:r>
            <a:r>
              <a:rPr lang="en-US" altLang="ja-JP" sz="1600" dirty="0"/>
              <a:t>2</a:t>
            </a:r>
            <a:r>
              <a:rPr lang="ja-JP" altLang="en-US" sz="1600" dirty="0"/>
              <a:t>学期（夏、秋）</a:t>
            </a:r>
            <a:r>
              <a:rPr lang="en-US" altLang="ja-JP" sz="1600" dirty="0"/>
              <a:t>+</a:t>
            </a:r>
            <a:r>
              <a:rPr lang="ja-JP" altLang="en-US" sz="1600" dirty="0"/>
              <a:t>　正規課程（学部）</a:t>
            </a:r>
            <a:r>
              <a:rPr lang="en-US" altLang="ja-JP" sz="1600" dirty="0"/>
              <a:t>1</a:t>
            </a:r>
            <a:r>
              <a:rPr lang="ja-JP" altLang="en-US" sz="1600" dirty="0"/>
              <a:t>学期（春）</a:t>
            </a:r>
          </a:p>
          <a:p>
            <a:pPr>
              <a:buFont typeface="Arial" pitchFamily="34" charset="0"/>
              <a:buNone/>
            </a:pPr>
            <a:r>
              <a:rPr lang="ja-JP" altLang="en-US" sz="1600" dirty="0" smtClean="0"/>
              <a:t>　　　　　　　 留学</a:t>
            </a:r>
            <a:r>
              <a:rPr lang="ja-JP" altLang="en-US" sz="1600" dirty="0"/>
              <a:t>期間</a:t>
            </a:r>
            <a:r>
              <a:rPr lang="en-US" altLang="ja-JP" sz="1600" dirty="0" smtClean="0"/>
              <a:t>2022.05</a:t>
            </a:r>
            <a:r>
              <a:rPr lang="ja-JP" altLang="en-US" sz="1600" dirty="0"/>
              <a:t>～</a:t>
            </a:r>
            <a:r>
              <a:rPr lang="en-US" altLang="ja-JP" sz="1600" dirty="0" smtClean="0"/>
              <a:t>2023.04  </a:t>
            </a:r>
            <a:r>
              <a:rPr lang="ja-JP" altLang="en-US" sz="1600" dirty="0"/>
              <a:t>（</a:t>
            </a:r>
            <a:r>
              <a:rPr lang="en-US" altLang="ja-JP" sz="1600" dirty="0"/>
              <a:t>12</a:t>
            </a:r>
            <a:r>
              <a:rPr lang="ja-JP" altLang="en-US" sz="1600" dirty="0"/>
              <a:t>ヶ月）</a:t>
            </a:r>
          </a:p>
          <a:p>
            <a:pPr>
              <a:buFont typeface="Arial" pitchFamily="34" charset="0"/>
              <a:buNone/>
            </a:pPr>
            <a:r>
              <a:rPr lang="ja-JP" altLang="en-US" sz="1600" dirty="0"/>
              <a:t>　留学費用 約</a:t>
            </a:r>
            <a:r>
              <a:rPr lang="en-US" altLang="ja-JP" sz="1600" dirty="0"/>
              <a:t>430</a:t>
            </a:r>
            <a:r>
              <a:rPr lang="ja-JP" altLang="en-US" sz="1600" dirty="0"/>
              <a:t>万円　－　奨学金</a:t>
            </a:r>
            <a:r>
              <a:rPr lang="en-US" altLang="ja-JP" sz="1600" dirty="0"/>
              <a:t>36</a:t>
            </a:r>
            <a:r>
              <a:rPr lang="ja-JP" altLang="en-US" sz="1600" dirty="0"/>
              <a:t>万円（</a:t>
            </a:r>
            <a:r>
              <a:rPr lang="en-US" altLang="ja-JP" sz="1600" dirty="0"/>
              <a:t>12</a:t>
            </a:r>
            <a:r>
              <a:rPr lang="ja-JP" altLang="en-US" sz="1600" dirty="0"/>
              <a:t>ヶ月分）＝</a:t>
            </a:r>
            <a:r>
              <a:rPr lang="ja-JP" altLang="en-US" sz="1600" b="1" u="sng" dirty="0">
                <a:solidFill>
                  <a:srgbClr val="FF0000"/>
                </a:solidFill>
              </a:rPr>
              <a:t>自己負担　約</a:t>
            </a:r>
            <a:r>
              <a:rPr lang="en-US" altLang="ja-JP" sz="1600" b="1" u="sng" dirty="0">
                <a:solidFill>
                  <a:srgbClr val="FF0000"/>
                </a:solidFill>
              </a:rPr>
              <a:t>390</a:t>
            </a:r>
            <a:r>
              <a:rPr lang="ja-JP" altLang="en-US" sz="1600" b="1" u="sng" dirty="0">
                <a:solidFill>
                  <a:srgbClr val="FF0000"/>
                </a:solidFill>
              </a:rPr>
              <a:t>万円</a:t>
            </a:r>
          </a:p>
          <a:p>
            <a:pPr>
              <a:buFont typeface="Arial" pitchFamily="34" charset="0"/>
              <a:buNone/>
            </a:pPr>
            <a:r>
              <a:rPr lang="ja-JP" altLang="en-US" sz="1600" dirty="0" smtClean="0"/>
              <a:t>                                                                                                     （大東の授業料約</a:t>
            </a:r>
            <a:r>
              <a:rPr lang="en-US" altLang="ja-JP" sz="1600" dirty="0" smtClean="0"/>
              <a:t>90</a:t>
            </a:r>
            <a:r>
              <a:rPr lang="ja-JP" altLang="en-US" sz="1600" dirty="0" smtClean="0"/>
              <a:t>万円を含む）</a:t>
            </a:r>
            <a:endParaRPr lang="ja-JP" altLang="en-US" sz="1600" dirty="0"/>
          </a:p>
          <a:p>
            <a:pPr>
              <a:buFont typeface="Arial" pitchFamily="34" charset="0"/>
              <a:buNone/>
            </a:pPr>
            <a:r>
              <a:rPr lang="en-US" altLang="ja-JP" sz="1600" dirty="0"/>
              <a:t>【</a:t>
            </a:r>
            <a:r>
              <a:rPr lang="ja-JP" altLang="en-US" sz="1600" dirty="0"/>
              <a:t>ケース４</a:t>
            </a:r>
            <a:r>
              <a:rPr lang="en-US" altLang="ja-JP" sz="1600" dirty="0" smtClean="0"/>
              <a:t>】  </a:t>
            </a:r>
            <a:r>
              <a:rPr lang="ja-JP" altLang="en-US" sz="1600" dirty="0" smtClean="0"/>
              <a:t>正規</a:t>
            </a:r>
            <a:r>
              <a:rPr lang="ja-JP" altLang="en-US" sz="1600" dirty="0"/>
              <a:t>課程（学部）２学期（秋、春</a:t>
            </a:r>
            <a:r>
              <a:rPr lang="ja-JP" altLang="en-US" sz="1600" dirty="0" smtClean="0"/>
              <a:t>）</a:t>
            </a:r>
            <a:endParaRPr lang="en-US" altLang="ja-JP" sz="1600" dirty="0" smtClean="0"/>
          </a:p>
          <a:p>
            <a:pPr>
              <a:buFont typeface="Arial" pitchFamily="34" charset="0"/>
              <a:buNone/>
            </a:pPr>
            <a:r>
              <a:rPr lang="en-US" altLang="ja-JP" sz="1600" dirty="0"/>
              <a:t> </a:t>
            </a:r>
            <a:r>
              <a:rPr lang="en-US" altLang="ja-JP" sz="1600" dirty="0" smtClean="0"/>
              <a:t>                 </a:t>
            </a:r>
            <a:r>
              <a:rPr lang="ja-JP" altLang="en-US" sz="1600" dirty="0" smtClean="0"/>
              <a:t>留学</a:t>
            </a:r>
            <a:r>
              <a:rPr lang="ja-JP" altLang="en-US" sz="1600" dirty="0"/>
              <a:t>期間</a:t>
            </a:r>
            <a:r>
              <a:rPr lang="en-US" altLang="ja-JP" sz="1600" dirty="0" smtClean="0"/>
              <a:t>2022.08</a:t>
            </a:r>
            <a:r>
              <a:rPr lang="ja-JP" altLang="en-US" sz="1600" dirty="0"/>
              <a:t>～</a:t>
            </a:r>
            <a:r>
              <a:rPr lang="en-US" altLang="ja-JP" sz="1600" dirty="0" smtClean="0"/>
              <a:t>2023.04  </a:t>
            </a:r>
            <a:r>
              <a:rPr lang="ja-JP" altLang="en-US" sz="1600" dirty="0"/>
              <a:t>（</a:t>
            </a:r>
            <a:r>
              <a:rPr lang="en-US" altLang="ja-JP" sz="1600" dirty="0"/>
              <a:t>9</a:t>
            </a:r>
            <a:r>
              <a:rPr lang="ja-JP" altLang="en-US" sz="1600" dirty="0"/>
              <a:t>ヶ月）</a:t>
            </a:r>
          </a:p>
          <a:p>
            <a:pPr>
              <a:buFont typeface="Arial" pitchFamily="34" charset="0"/>
              <a:buNone/>
            </a:pPr>
            <a:r>
              <a:rPr lang="ja-JP" altLang="en-US" sz="1600" dirty="0"/>
              <a:t>　留学費用 約</a:t>
            </a:r>
            <a:r>
              <a:rPr lang="en-US" altLang="ja-JP" sz="1600" dirty="0"/>
              <a:t>240</a:t>
            </a:r>
            <a:r>
              <a:rPr lang="ja-JP" altLang="en-US" sz="1600" dirty="0"/>
              <a:t>万円　－　奨学金</a:t>
            </a:r>
            <a:r>
              <a:rPr lang="en-US" altLang="ja-JP" sz="1600" dirty="0"/>
              <a:t>27</a:t>
            </a:r>
            <a:r>
              <a:rPr lang="ja-JP" altLang="en-US" sz="1600" dirty="0"/>
              <a:t>万円（</a:t>
            </a:r>
            <a:r>
              <a:rPr lang="en-US" altLang="ja-JP" sz="1600" dirty="0"/>
              <a:t>9</a:t>
            </a:r>
            <a:r>
              <a:rPr lang="ja-JP" altLang="en-US" sz="1600" dirty="0"/>
              <a:t>ヶ月分）＝</a:t>
            </a:r>
            <a:r>
              <a:rPr lang="ja-JP" altLang="en-US" sz="1600" b="1" u="sng" dirty="0">
                <a:solidFill>
                  <a:srgbClr val="FF0000"/>
                </a:solidFill>
              </a:rPr>
              <a:t>自己負担　約</a:t>
            </a:r>
            <a:r>
              <a:rPr lang="en-US" altLang="ja-JP" sz="1600" b="1" u="sng" dirty="0">
                <a:solidFill>
                  <a:srgbClr val="FF0000"/>
                </a:solidFill>
              </a:rPr>
              <a:t>210</a:t>
            </a:r>
            <a:r>
              <a:rPr lang="ja-JP" altLang="en-US" sz="1600" b="1" u="sng" dirty="0">
                <a:solidFill>
                  <a:srgbClr val="FF0000"/>
                </a:solidFill>
              </a:rPr>
              <a:t>万円</a:t>
            </a:r>
          </a:p>
          <a:p>
            <a:pPr>
              <a:buFont typeface="Arial" pitchFamily="34" charset="0"/>
              <a:buNone/>
            </a:pPr>
            <a:r>
              <a:rPr lang="ja-JP" altLang="en-US" sz="1600" dirty="0" smtClean="0"/>
              <a:t>                                                                                                     （大東の授業料約</a:t>
            </a:r>
            <a:r>
              <a:rPr lang="en-US" altLang="ja-JP" sz="1600" dirty="0" smtClean="0"/>
              <a:t>90</a:t>
            </a:r>
            <a:r>
              <a:rPr lang="ja-JP" altLang="en-US" sz="1600" dirty="0" smtClean="0"/>
              <a:t>万円を含む）</a:t>
            </a:r>
            <a:endParaRPr lang="ja-JP" altLang="en-US" sz="1600" dirty="0"/>
          </a:p>
          <a:p>
            <a:pPr>
              <a:buFont typeface="Arial" pitchFamily="34" charset="0"/>
              <a:buNone/>
            </a:pPr>
            <a:r>
              <a:rPr lang="ja-JP" altLang="en-US" sz="1600" dirty="0"/>
              <a:t> </a:t>
            </a:r>
            <a:endParaRPr lang="en-US" altLang="ja-JP" sz="1600" b="1" dirty="0">
              <a:solidFill>
                <a:srgbClr val="66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358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4704"/>
            <a:ext cx="9144000" cy="1008063"/>
          </a:xfrm>
        </p:spPr>
        <p:txBody>
          <a:bodyPr/>
          <a:lstStyle/>
          <a:p>
            <a:r>
              <a:rPr lang="ja-JP" altLang="en-US" sz="3600" dirty="0" smtClean="0">
                <a:solidFill>
                  <a:srgbClr val="FFC000"/>
                </a:solidFill>
                <a:ea typeface="HGP創英角ﾎﾟｯﾌﾟ体" pitchFamily="50" charset="-128"/>
              </a:rPr>
              <a:t>セントクラウド州立大学</a:t>
            </a:r>
            <a:endParaRPr lang="ja-JP" altLang="en-US" sz="3600" dirty="0">
              <a:solidFill>
                <a:srgbClr val="FFC000"/>
              </a:solidFill>
              <a:ea typeface="HGP創英角ﾎﾟｯﾌﾟ体" pitchFamily="50" charset="-128"/>
            </a:endParaRPr>
          </a:p>
        </p:txBody>
      </p:sp>
      <p:pic>
        <p:nvPicPr>
          <p:cNvPr id="143370" name="Picture 10" descr="http://www.daito.ac.jp/english/e_img/logo_d.gif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250825" y="188913"/>
            <a:ext cx="3397250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71" name="Line 11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>
          <a:xfrm>
            <a:off x="146426" y="1719375"/>
            <a:ext cx="8820150" cy="4661953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ja-JP" altLang="en-US" sz="3000" dirty="0" smtClean="0">
                <a:solidFill>
                  <a:srgbClr val="669900"/>
                </a:solidFill>
              </a:rPr>
              <a:t>・場所：ミネソタ州　セントクラウド </a:t>
            </a:r>
            <a:r>
              <a:rPr lang="en-US" altLang="ja-JP" sz="3000" dirty="0" smtClean="0">
                <a:solidFill>
                  <a:srgbClr val="669900"/>
                </a:solidFill>
              </a:rPr>
              <a:t>(1</a:t>
            </a:r>
            <a:r>
              <a:rPr lang="ja-JP" altLang="en-US" sz="3000" dirty="0" smtClean="0">
                <a:solidFill>
                  <a:srgbClr val="669900"/>
                </a:solidFill>
              </a:rPr>
              <a:t>キャンパス）</a:t>
            </a:r>
            <a:endParaRPr lang="en-US" altLang="ja-JP" sz="3000" dirty="0" smtClean="0">
              <a:solidFill>
                <a:srgbClr val="669900"/>
              </a:solidFill>
            </a:endParaRPr>
          </a:p>
          <a:p>
            <a:pPr>
              <a:buFont typeface="Arial" pitchFamily="34" charset="0"/>
              <a:buNone/>
            </a:pPr>
            <a:r>
              <a:rPr lang="ja-JP" altLang="en-US" sz="3000" dirty="0" smtClean="0">
                <a:solidFill>
                  <a:srgbClr val="669900"/>
                </a:solidFill>
              </a:rPr>
              <a:t>・学生数：</a:t>
            </a:r>
            <a:r>
              <a:rPr lang="en-US" altLang="ja-JP" sz="3000" dirty="0" smtClean="0">
                <a:solidFill>
                  <a:srgbClr val="669900"/>
                </a:solidFill>
              </a:rPr>
              <a:t>15,000</a:t>
            </a:r>
            <a:r>
              <a:rPr lang="ja-JP" altLang="en-US" sz="3000" dirty="0" smtClean="0">
                <a:solidFill>
                  <a:srgbClr val="669900"/>
                </a:solidFill>
              </a:rPr>
              <a:t>人　（留学生</a:t>
            </a:r>
            <a:r>
              <a:rPr lang="en-US" altLang="ja-JP" sz="3000" dirty="0" smtClean="0">
                <a:solidFill>
                  <a:srgbClr val="669900"/>
                </a:solidFill>
              </a:rPr>
              <a:t>1,000</a:t>
            </a:r>
            <a:r>
              <a:rPr lang="ja-JP" altLang="en-US" sz="3000" dirty="0" smtClean="0">
                <a:solidFill>
                  <a:srgbClr val="669900"/>
                </a:solidFill>
              </a:rPr>
              <a:t>人）</a:t>
            </a:r>
            <a:endParaRPr lang="en-US" altLang="ja-JP" sz="3000" dirty="0" smtClean="0">
              <a:solidFill>
                <a:srgbClr val="669900"/>
              </a:solidFill>
            </a:endParaRPr>
          </a:p>
          <a:p>
            <a:pPr>
              <a:buFont typeface="Arial" pitchFamily="34" charset="0"/>
              <a:buNone/>
            </a:pPr>
            <a:r>
              <a:rPr lang="ja-JP" altLang="en-US" sz="3000" dirty="0" smtClean="0">
                <a:solidFill>
                  <a:srgbClr val="669900"/>
                </a:solidFill>
              </a:rPr>
              <a:t>・総合大学（ビジネス、教育、サイエンス</a:t>
            </a:r>
            <a:r>
              <a:rPr lang="en-US" altLang="ja-JP" sz="3000" dirty="0" smtClean="0">
                <a:solidFill>
                  <a:srgbClr val="669900"/>
                </a:solidFill>
              </a:rPr>
              <a:t> etc.</a:t>
            </a:r>
            <a:r>
              <a:rPr lang="ja-JP" altLang="en-US" sz="3000" dirty="0" smtClean="0">
                <a:solidFill>
                  <a:srgbClr val="669900"/>
                </a:solidFill>
              </a:rPr>
              <a:t>）</a:t>
            </a:r>
            <a:endParaRPr lang="en-US" altLang="ja-JP" sz="3000" dirty="0" smtClean="0">
              <a:solidFill>
                <a:srgbClr val="669900"/>
              </a:solidFill>
            </a:endParaRPr>
          </a:p>
          <a:p>
            <a:pPr>
              <a:buFont typeface="Arial" pitchFamily="34" charset="0"/>
              <a:buNone/>
            </a:pPr>
            <a:r>
              <a:rPr lang="ja-JP" altLang="en-US" sz="3000" dirty="0" smtClean="0">
                <a:solidFill>
                  <a:srgbClr val="669900"/>
                </a:solidFill>
              </a:rPr>
              <a:t>・</a:t>
            </a:r>
            <a:r>
              <a:rPr lang="en-US" altLang="ja-JP" sz="3000" dirty="0" smtClean="0">
                <a:solidFill>
                  <a:srgbClr val="669900"/>
                </a:solidFill>
              </a:rPr>
              <a:t>Semester1 (9</a:t>
            </a:r>
            <a:r>
              <a:rPr lang="ja-JP" altLang="en-US" sz="3000" dirty="0" smtClean="0">
                <a:solidFill>
                  <a:srgbClr val="669900"/>
                </a:solidFill>
              </a:rPr>
              <a:t>月～</a:t>
            </a:r>
            <a:r>
              <a:rPr lang="en-US" altLang="ja-JP" sz="3000" dirty="0" smtClean="0">
                <a:solidFill>
                  <a:srgbClr val="669900"/>
                </a:solidFill>
              </a:rPr>
              <a:t>12</a:t>
            </a:r>
            <a:r>
              <a:rPr lang="ja-JP" altLang="en-US" sz="3000" dirty="0" smtClean="0">
                <a:solidFill>
                  <a:srgbClr val="669900"/>
                </a:solidFill>
              </a:rPr>
              <a:t>月</a:t>
            </a:r>
            <a:r>
              <a:rPr lang="en-US" altLang="ja-JP" sz="3000" dirty="0" smtClean="0">
                <a:solidFill>
                  <a:srgbClr val="669900"/>
                </a:solidFill>
              </a:rPr>
              <a:t>)</a:t>
            </a:r>
            <a:r>
              <a:rPr lang="ja-JP" altLang="en-US" sz="3000" dirty="0" smtClean="0">
                <a:solidFill>
                  <a:srgbClr val="669900"/>
                </a:solidFill>
              </a:rPr>
              <a:t>　</a:t>
            </a:r>
            <a:r>
              <a:rPr lang="en-US" altLang="ja-JP" sz="3000" dirty="0" smtClean="0">
                <a:solidFill>
                  <a:srgbClr val="669900"/>
                </a:solidFill>
              </a:rPr>
              <a:t>Semester 2 (1</a:t>
            </a:r>
            <a:r>
              <a:rPr lang="ja-JP" altLang="en-US" sz="3000" dirty="0" smtClean="0">
                <a:solidFill>
                  <a:srgbClr val="669900"/>
                </a:solidFill>
              </a:rPr>
              <a:t>月～</a:t>
            </a:r>
            <a:r>
              <a:rPr lang="en-US" altLang="ja-JP" sz="3000" dirty="0" smtClean="0">
                <a:solidFill>
                  <a:srgbClr val="669900"/>
                </a:solidFill>
              </a:rPr>
              <a:t>5</a:t>
            </a:r>
            <a:r>
              <a:rPr lang="ja-JP" altLang="en-US" sz="3000" dirty="0" smtClean="0">
                <a:solidFill>
                  <a:srgbClr val="669900"/>
                </a:solidFill>
              </a:rPr>
              <a:t>月</a:t>
            </a:r>
            <a:r>
              <a:rPr lang="en-US" altLang="ja-JP" sz="3000" dirty="0" smtClean="0">
                <a:solidFill>
                  <a:srgbClr val="669900"/>
                </a:solidFill>
              </a:rPr>
              <a:t>)</a:t>
            </a:r>
          </a:p>
          <a:p>
            <a:pPr>
              <a:buFont typeface="Arial" pitchFamily="34" charset="0"/>
              <a:buNone/>
            </a:pPr>
            <a:r>
              <a:rPr lang="ja-JP" altLang="en-US" sz="3000" dirty="0" smtClean="0">
                <a:solidFill>
                  <a:srgbClr val="669900"/>
                </a:solidFill>
              </a:rPr>
              <a:t>・英語コースあり</a:t>
            </a:r>
            <a:endParaRPr lang="en-US" altLang="ja-JP" sz="3000" dirty="0" smtClean="0">
              <a:solidFill>
                <a:srgbClr val="669900"/>
              </a:solidFill>
            </a:endParaRPr>
          </a:p>
          <a:p>
            <a:pPr>
              <a:buFont typeface="Arial" pitchFamily="34" charset="0"/>
              <a:buNone/>
            </a:pPr>
            <a:r>
              <a:rPr lang="ja-JP" altLang="en-US" sz="3000" dirty="0" smtClean="0">
                <a:solidFill>
                  <a:srgbClr val="669900"/>
                </a:solidFill>
              </a:rPr>
              <a:t>　</a:t>
            </a:r>
            <a:r>
              <a:rPr lang="en-US" altLang="ja-JP" sz="3000" dirty="0" smtClean="0">
                <a:solidFill>
                  <a:srgbClr val="669900"/>
                </a:solidFill>
              </a:rPr>
              <a:t> Intensive English Center (IEC)</a:t>
            </a:r>
          </a:p>
          <a:p>
            <a:pPr>
              <a:buFont typeface="Arial" pitchFamily="34" charset="0"/>
              <a:buNone/>
            </a:pPr>
            <a:r>
              <a:rPr lang="en-US" altLang="ja-JP" sz="3000" dirty="0" smtClean="0">
                <a:solidFill>
                  <a:srgbClr val="669900"/>
                </a:solidFill>
              </a:rPr>
              <a:t>   </a:t>
            </a:r>
            <a:r>
              <a:rPr lang="ja-JP" altLang="en-US" sz="2400" dirty="0" smtClean="0">
                <a:solidFill>
                  <a:srgbClr val="669900"/>
                </a:solidFill>
              </a:rPr>
              <a:t>例）</a:t>
            </a:r>
            <a:r>
              <a:rPr lang="en-US" altLang="ja-JP" sz="2400" dirty="0" smtClean="0">
                <a:solidFill>
                  <a:srgbClr val="669900"/>
                </a:solidFill>
              </a:rPr>
              <a:t>Summer Course </a:t>
            </a:r>
            <a:r>
              <a:rPr lang="ja-JP" altLang="en-US" sz="2400" dirty="0" smtClean="0">
                <a:solidFill>
                  <a:srgbClr val="669900"/>
                </a:solidFill>
              </a:rPr>
              <a:t>（</a:t>
            </a:r>
            <a:r>
              <a:rPr lang="en-US" altLang="ja-JP" sz="2400" dirty="0" smtClean="0">
                <a:solidFill>
                  <a:srgbClr val="669900"/>
                </a:solidFill>
              </a:rPr>
              <a:t>5</a:t>
            </a:r>
            <a:r>
              <a:rPr lang="ja-JP" altLang="en-US" sz="2400" dirty="0" smtClean="0">
                <a:solidFill>
                  <a:srgbClr val="669900"/>
                </a:solidFill>
              </a:rPr>
              <a:t>月から</a:t>
            </a:r>
            <a:r>
              <a:rPr lang="en-US" altLang="ja-JP" sz="2400" dirty="0" smtClean="0">
                <a:solidFill>
                  <a:srgbClr val="669900"/>
                </a:solidFill>
              </a:rPr>
              <a:t>8</a:t>
            </a:r>
            <a:r>
              <a:rPr lang="ja-JP" altLang="en-US" sz="2400" dirty="0" smtClean="0">
                <a:solidFill>
                  <a:srgbClr val="669900"/>
                </a:solidFill>
              </a:rPr>
              <a:t>月）の授業料  ＄</a:t>
            </a:r>
            <a:r>
              <a:rPr lang="en-US" altLang="ja-JP" sz="2400" dirty="0" smtClean="0">
                <a:solidFill>
                  <a:srgbClr val="669900"/>
                </a:solidFill>
              </a:rPr>
              <a:t>5,027</a:t>
            </a:r>
            <a:endParaRPr lang="en-US" altLang="ja-JP" sz="2400" dirty="0" smtClean="0">
              <a:solidFill>
                <a:srgbClr val="669900"/>
              </a:solidFill>
            </a:endParaRPr>
          </a:p>
          <a:p>
            <a:pPr>
              <a:buFont typeface="Arial" pitchFamily="34" charset="0"/>
              <a:buNone/>
            </a:pPr>
            <a:r>
              <a:rPr lang="ja-JP" altLang="en-US" sz="3000" dirty="0" smtClean="0">
                <a:solidFill>
                  <a:srgbClr val="669900"/>
                </a:solidFill>
              </a:rPr>
              <a:t>・住居：寮</a:t>
            </a:r>
            <a:endParaRPr lang="en-US" altLang="ja-JP" sz="3000" dirty="0" smtClean="0">
              <a:solidFill>
                <a:srgbClr val="66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96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-9581" y="1586504"/>
            <a:ext cx="9050337" cy="50942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ja-JP" sz="2800" b="1" dirty="0" smtClean="0">
                <a:solidFill>
                  <a:srgbClr val="669900"/>
                </a:solidFill>
                <a:ea typeface="HG丸ｺﾞｼｯｸM-PRO" panose="020F0600000000000000" pitchFamily="50" charset="-128"/>
              </a:rPr>
              <a:t>【</a:t>
            </a:r>
            <a:r>
              <a:rPr lang="ja-JP" altLang="en-US" sz="2800" b="1" dirty="0" smtClean="0">
                <a:solidFill>
                  <a:srgbClr val="669900"/>
                </a:solidFill>
                <a:ea typeface="HG丸ｺﾞｼｯｸM-PRO" panose="020F0600000000000000" pitchFamily="50" charset="-128"/>
              </a:rPr>
              <a:t>英語圏</a:t>
            </a:r>
            <a:r>
              <a:rPr lang="en-US" altLang="ja-JP" sz="2800" b="1" dirty="0" smtClean="0">
                <a:solidFill>
                  <a:srgbClr val="669900"/>
                </a:solidFill>
                <a:ea typeface="HG丸ｺﾞｼｯｸM-PRO" panose="020F0600000000000000" pitchFamily="50" charset="-128"/>
              </a:rPr>
              <a:t>】</a:t>
            </a:r>
            <a:endParaRPr lang="en-US" altLang="ja-JP" sz="2000" b="1" dirty="0" smtClean="0">
              <a:solidFill>
                <a:srgbClr val="669900"/>
              </a:solidFill>
              <a:ea typeface="HG丸ｺﾞｼｯｸM-PRO" panose="020F0600000000000000" pitchFamily="50" charset="-128"/>
            </a:endParaRPr>
          </a:p>
          <a:p>
            <a:pPr eaLnBrk="1" hangingPunct="1">
              <a:buFontTx/>
              <a:buNone/>
            </a:pPr>
            <a:r>
              <a:rPr lang="ja-JP" altLang="en-US" sz="2800" b="1" dirty="0" smtClean="0">
                <a:solidFill>
                  <a:srgbClr val="669900"/>
                </a:solidFill>
                <a:ea typeface="HG丸ｺﾞｼｯｸM-PRO" panose="020F0600000000000000" pitchFamily="50" charset="-128"/>
              </a:rPr>
              <a:t>◆選考日：２０２１年９月１０日（金</a:t>
            </a:r>
            <a:r>
              <a:rPr lang="ja-JP" altLang="en-US" sz="2800" b="1" dirty="0">
                <a:solidFill>
                  <a:srgbClr val="669900"/>
                </a:solidFill>
                <a:ea typeface="HG丸ｺﾞｼｯｸM-PRO" panose="020F0600000000000000" pitchFamily="50" charset="-128"/>
              </a:rPr>
              <a:t>） </a:t>
            </a:r>
            <a:r>
              <a:rPr lang="ja-JP" altLang="en-US" sz="2800" b="1" dirty="0" smtClean="0">
                <a:solidFill>
                  <a:srgbClr val="669900"/>
                </a:solidFill>
                <a:ea typeface="HG丸ｺﾞｼｯｸM-PRO" panose="020F0600000000000000" pitchFamily="50" charset="-128"/>
              </a:rPr>
              <a:t>　</a:t>
            </a:r>
            <a:endParaRPr lang="en-US" altLang="ja-JP" sz="2800" b="1" dirty="0" smtClean="0">
              <a:solidFill>
                <a:srgbClr val="669900"/>
              </a:solidFill>
              <a:ea typeface="HG丸ｺﾞｼｯｸM-PRO" panose="020F0600000000000000" pitchFamily="50" charset="-128"/>
            </a:endParaRPr>
          </a:p>
          <a:p>
            <a:pPr eaLnBrk="1" hangingPunct="1">
              <a:buFontTx/>
              <a:buNone/>
            </a:pPr>
            <a:endParaRPr lang="en-US" altLang="ja-JP" sz="800" b="1" dirty="0" smtClean="0">
              <a:solidFill>
                <a:srgbClr val="669900"/>
              </a:solidFill>
              <a:ea typeface="HG丸ｺﾞｼｯｸM-PRO" panose="020F0600000000000000" pitchFamily="50" charset="-128"/>
            </a:endParaRPr>
          </a:p>
          <a:p>
            <a:pPr eaLnBrk="1" hangingPunct="1">
              <a:buFontTx/>
              <a:buNone/>
            </a:pPr>
            <a:r>
              <a:rPr lang="ja-JP" altLang="en-US" sz="2800" b="1" dirty="0" smtClean="0">
                <a:solidFill>
                  <a:srgbClr val="669900"/>
                </a:solidFill>
                <a:ea typeface="HG丸ｺﾞｼｯｸM-PRO" panose="020F0600000000000000" pitchFamily="50" charset="-128"/>
              </a:rPr>
              <a:t>◆場所：東松山校舎　４－０２０２教室</a:t>
            </a:r>
            <a:endParaRPr lang="en-US" altLang="ja-JP" sz="2800" b="1" dirty="0" smtClean="0">
              <a:solidFill>
                <a:srgbClr val="669900"/>
              </a:solidFill>
              <a:ea typeface="HG丸ｺﾞｼｯｸM-PRO" panose="020F0600000000000000" pitchFamily="50" charset="-128"/>
            </a:endParaRPr>
          </a:p>
          <a:p>
            <a:pPr eaLnBrk="1" hangingPunct="1">
              <a:buFontTx/>
              <a:buNone/>
            </a:pPr>
            <a:endParaRPr lang="en-US" altLang="ja-JP" sz="800" b="1" dirty="0" smtClean="0">
              <a:solidFill>
                <a:srgbClr val="669900"/>
              </a:solidFill>
              <a:ea typeface="HG丸ｺﾞｼｯｸM-PRO" panose="020F0600000000000000" pitchFamily="50" charset="-128"/>
            </a:endParaRPr>
          </a:p>
          <a:p>
            <a:pPr eaLnBrk="1" hangingPunct="1">
              <a:buFontTx/>
              <a:buNone/>
            </a:pPr>
            <a:r>
              <a:rPr lang="ja-JP" altLang="en-US" sz="2800" b="1" dirty="0" smtClean="0">
                <a:solidFill>
                  <a:srgbClr val="669900"/>
                </a:solidFill>
                <a:ea typeface="HG丸ｺﾞｼｯｸM-PRO" panose="020F0600000000000000" pitchFamily="50" charset="-128"/>
              </a:rPr>
              <a:t>◆応募期間：</a:t>
            </a:r>
            <a:endParaRPr lang="en-US" altLang="ja-JP" sz="2800" b="1" dirty="0" smtClean="0">
              <a:solidFill>
                <a:srgbClr val="669900"/>
              </a:solidFill>
              <a:ea typeface="HG丸ｺﾞｼｯｸM-PRO" panose="020F0600000000000000" pitchFamily="50" charset="-128"/>
            </a:endParaRPr>
          </a:p>
          <a:p>
            <a:pPr eaLnBrk="1" hangingPunct="1">
              <a:buNone/>
            </a:pPr>
            <a:r>
              <a:rPr lang="ja-JP" altLang="en-US" sz="2800" b="1" dirty="0" smtClean="0">
                <a:solidFill>
                  <a:srgbClr val="669900"/>
                </a:solidFill>
                <a:ea typeface="HG丸ｺﾞｼｯｸM-PRO" panose="020F0600000000000000" pitchFamily="50" charset="-128"/>
              </a:rPr>
              <a:t>　　７月</a:t>
            </a:r>
            <a:r>
              <a:rPr lang="ja-JP" altLang="en-US" sz="2800" b="1" dirty="0">
                <a:solidFill>
                  <a:srgbClr val="669900"/>
                </a:solidFill>
                <a:ea typeface="HG丸ｺﾞｼｯｸM-PRO" panose="020F0600000000000000" pitchFamily="50" charset="-128"/>
              </a:rPr>
              <a:t>下</a:t>
            </a:r>
            <a:r>
              <a:rPr lang="ja-JP" altLang="en-US" sz="2800" b="1" dirty="0" smtClean="0">
                <a:solidFill>
                  <a:srgbClr val="669900"/>
                </a:solidFill>
                <a:ea typeface="HG丸ｺﾞｼｯｸM-PRO" panose="020F0600000000000000" pitchFamily="50" charset="-128"/>
              </a:rPr>
              <a:t>旬から</a:t>
            </a:r>
            <a:r>
              <a:rPr lang="ja-JP" altLang="en-US" sz="2800" b="1" dirty="0">
                <a:solidFill>
                  <a:srgbClr val="669900"/>
                </a:solidFill>
                <a:ea typeface="HG丸ｺﾞｼｯｸM-PRO" panose="020F0600000000000000" pitchFamily="50" charset="-128"/>
              </a:rPr>
              <a:t>９月上旬　（予定</a:t>
            </a:r>
            <a:r>
              <a:rPr lang="ja-JP" altLang="en-US" sz="2800" b="1" dirty="0" smtClean="0">
                <a:solidFill>
                  <a:srgbClr val="669900"/>
                </a:solidFill>
                <a:ea typeface="HG丸ｺﾞｼｯｸM-PRO" panose="020F0600000000000000" pitchFamily="50" charset="-128"/>
              </a:rPr>
              <a:t>）</a:t>
            </a:r>
            <a:endParaRPr lang="en-US" altLang="ja-JP" sz="2800" b="1" dirty="0" smtClean="0">
              <a:solidFill>
                <a:srgbClr val="669900"/>
              </a:solidFill>
              <a:ea typeface="HG丸ｺﾞｼｯｸM-PRO" panose="020F0600000000000000" pitchFamily="50" charset="-128"/>
            </a:endParaRPr>
          </a:p>
          <a:p>
            <a:pPr eaLnBrk="1" hangingPunct="1">
              <a:buFontTx/>
              <a:buNone/>
            </a:pPr>
            <a:endParaRPr lang="en-US" altLang="ja-JP" sz="800" b="1" u="sng" dirty="0" smtClean="0">
              <a:solidFill>
                <a:srgbClr val="FF0000"/>
              </a:solidFill>
              <a:ea typeface="HG丸ｺﾞｼｯｸM-PRO" panose="020F0600000000000000" pitchFamily="50" charset="-128"/>
            </a:endParaRPr>
          </a:p>
          <a:p>
            <a:pPr eaLnBrk="1" hangingPunct="1">
              <a:buFontTx/>
              <a:buNone/>
            </a:pPr>
            <a:r>
              <a:rPr lang="en-US" altLang="ja-JP" sz="2000" b="1" u="sng" dirty="0" smtClean="0">
                <a:solidFill>
                  <a:srgbClr val="FF0000"/>
                </a:solidFill>
                <a:ea typeface="HG丸ｺﾞｼｯｸM-PRO" panose="020F0600000000000000" pitchFamily="50" charset="-128"/>
              </a:rPr>
              <a:t>※</a:t>
            </a:r>
            <a:r>
              <a:rPr lang="en-US" altLang="ja-JP" sz="2000" b="1" u="sng" dirty="0">
                <a:solidFill>
                  <a:srgbClr val="FF0000"/>
                </a:solidFill>
                <a:ea typeface="HG丸ｺﾞｼｯｸM-PRO" panose="020F0600000000000000" pitchFamily="50" charset="-128"/>
              </a:rPr>
              <a:t>TOEFL</a:t>
            </a:r>
            <a:r>
              <a:rPr lang="ja-JP" altLang="en-US" sz="2000" b="1" u="sng" dirty="0" err="1">
                <a:solidFill>
                  <a:srgbClr val="FF0000"/>
                </a:solidFill>
                <a:ea typeface="HG丸ｺﾞｼｯｸM-PRO" panose="020F0600000000000000" pitchFamily="50" charset="-128"/>
              </a:rPr>
              <a:t>、</a:t>
            </a:r>
            <a:r>
              <a:rPr lang="ja-JP" altLang="en-US" sz="2000" b="1" u="sng" dirty="0">
                <a:solidFill>
                  <a:srgbClr val="FF0000"/>
                </a:solidFill>
                <a:ea typeface="HG丸ｺﾞｼｯｸM-PRO" panose="020F0600000000000000" pitchFamily="50" charset="-128"/>
              </a:rPr>
              <a:t>または</a:t>
            </a:r>
            <a:r>
              <a:rPr lang="en-US" altLang="ja-JP" sz="2000" b="1" u="sng" dirty="0">
                <a:solidFill>
                  <a:srgbClr val="FF0000"/>
                </a:solidFill>
                <a:ea typeface="HG丸ｺﾞｼｯｸM-PRO" panose="020F0600000000000000" pitchFamily="50" charset="-128"/>
              </a:rPr>
              <a:t>IELTS</a:t>
            </a:r>
            <a:r>
              <a:rPr lang="ja-JP" altLang="en-US" sz="2000" b="1" u="sng" dirty="0">
                <a:solidFill>
                  <a:srgbClr val="FF0000"/>
                </a:solidFill>
                <a:ea typeface="HG丸ｺﾞｼｯｸM-PRO" panose="020F0600000000000000" pitchFamily="50" charset="-128"/>
              </a:rPr>
              <a:t>のスコアを有することが応募資格になっています。</a:t>
            </a:r>
            <a:endParaRPr lang="en-US" altLang="ja-JP" sz="2000" b="1" u="sng" dirty="0">
              <a:solidFill>
                <a:srgbClr val="FF0000"/>
              </a:solidFill>
              <a:ea typeface="HG丸ｺﾞｼｯｸM-PRO" panose="020F0600000000000000" pitchFamily="50" charset="-128"/>
            </a:endParaRPr>
          </a:p>
          <a:p>
            <a:pPr eaLnBrk="1" hangingPunct="1">
              <a:buFontTx/>
              <a:buNone/>
            </a:pPr>
            <a:r>
              <a:rPr lang="en-US" altLang="ja-JP" sz="2000" b="1" u="sng" dirty="0">
                <a:solidFill>
                  <a:srgbClr val="FF0000"/>
                </a:solidFill>
                <a:ea typeface="HG丸ｺﾞｼｯｸM-PRO" panose="020F0600000000000000" pitchFamily="50" charset="-128"/>
              </a:rPr>
              <a:t>※</a:t>
            </a:r>
            <a:r>
              <a:rPr lang="ja-JP" altLang="en-US" sz="2000" b="1" u="sng" dirty="0">
                <a:solidFill>
                  <a:srgbClr val="FF0000"/>
                </a:solidFill>
                <a:ea typeface="HG丸ｺﾞｼｯｸM-PRO" panose="020F0600000000000000" pitchFamily="50" charset="-128"/>
              </a:rPr>
              <a:t>学内試験</a:t>
            </a:r>
            <a:r>
              <a:rPr lang="en-US" altLang="ja-JP" sz="2000" b="1" u="sng" dirty="0">
                <a:solidFill>
                  <a:srgbClr val="FF0000"/>
                </a:solidFill>
                <a:ea typeface="HG丸ｺﾞｼｯｸM-PRO" panose="020F0600000000000000" pitchFamily="50" charset="-128"/>
              </a:rPr>
              <a:t>TOEFL-ITP</a:t>
            </a:r>
            <a:r>
              <a:rPr lang="ja-JP" altLang="en-US" sz="2000" b="1" u="sng" dirty="0">
                <a:solidFill>
                  <a:srgbClr val="FF0000"/>
                </a:solidFill>
                <a:ea typeface="HG丸ｺﾞｼｯｸM-PRO" panose="020F0600000000000000" pitchFamily="50" charset="-128"/>
              </a:rPr>
              <a:t>は</a:t>
            </a:r>
            <a:r>
              <a:rPr lang="ja-JP" altLang="en-US" sz="2000" b="1" u="sng" dirty="0" smtClean="0">
                <a:solidFill>
                  <a:srgbClr val="FF0000"/>
                </a:solidFill>
                <a:ea typeface="HG丸ｺﾞｼｯｸM-PRO" panose="020F0600000000000000" pitchFamily="50" charset="-128"/>
              </a:rPr>
              <a:t>８月１</a:t>
            </a:r>
            <a:r>
              <a:rPr lang="ja-JP" altLang="en-US" sz="2000" b="1" u="sng" dirty="0">
                <a:solidFill>
                  <a:srgbClr val="FF0000"/>
                </a:solidFill>
                <a:ea typeface="HG丸ｺﾞｼｯｸM-PRO" panose="020F0600000000000000" pitchFamily="50" charset="-128"/>
              </a:rPr>
              <a:t>０</a:t>
            </a:r>
            <a:r>
              <a:rPr lang="ja-JP" altLang="en-US" sz="2000" b="1" u="sng" dirty="0" smtClean="0">
                <a:solidFill>
                  <a:srgbClr val="FF0000"/>
                </a:solidFill>
                <a:ea typeface="HG丸ｺﾞｼｯｸM-PRO" panose="020F0600000000000000" pitchFamily="50" charset="-128"/>
              </a:rPr>
              <a:t>日（火）</a:t>
            </a:r>
            <a:r>
              <a:rPr lang="ja-JP" altLang="en-US" sz="2000" b="1" u="sng" dirty="0">
                <a:solidFill>
                  <a:srgbClr val="FF0000"/>
                </a:solidFill>
                <a:ea typeface="HG丸ｺﾞｼｯｸM-PRO" panose="020F0600000000000000" pitchFamily="50" charset="-128"/>
              </a:rPr>
              <a:t>受験のスコアまでが有効です。</a:t>
            </a:r>
            <a:endParaRPr lang="en-US" altLang="ja-JP" sz="2000" b="1" u="sng" dirty="0">
              <a:solidFill>
                <a:srgbClr val="FF0000"/>
              </a:solidFill>
              <a:ea typeface="HG丸ｺﾞｼｯｸM-PRO" panose="020F0600000000000000" pitchFamily="50" charset="-128"/>
            </a:endParaRPr>
          </a:p>
          <a:p>
            <a:pPr eaLnBrk="1" hangingPunct="1">
              <a:buFontTx/>
              <a:buNone/>
            </a:pPr>
            <a:endParaRPr lang="en-US" altLang="ja-JP" sz="1000" b="1" dirty="0">
              <a:solidFill>
                <a:srgbClr val="FF0000"/>
              </a:solidFill>
              <a:ea typeface="HG丸ｺﾞｼｯｸM-PRO" panose="020F0600000000000000" pitchFamily="50" charset="-128"/>
            </a:endParaRPr>
          </a:p>
          <a:p>
            <a:pPr eaLnBrk="1" hangingPunct="1">
              <a:buFontTx/>
              <a:buNone/>
            </a:pPr>
            <a:r>
              <a:rPr lang="ja-JP" altLang="en-US" sz="2800" b="1" dirty="0">
                <a:solidFill>
                  <a:srgbClr val="669900"/>
                </a:solidFill>
                <a:ea typeface="HG丸ｺﾞｼｯｸM-PRO" panose="020F0600000000000000" pitchFamily="50" charset="-128"/>
              </a:rPr>
              <a:t>　</a:t>
            </a:r>
            <a:endParaRPr lang="en-US" altLang="ja-JP" sz="2800" b="1" dirty="0">
              <a:solidFill>
                <a:srgbClr val="669900"/>
              </a:solidFill>
              <a:ea typeface="HG丸ｺﾞｼｯｸM-PRO" panose="020F0600000000000000" pitchFamily="50" charset="-128"/>
            </a:endParaRPr>
          </a:p>
          <a:p>
            <a:pPr eaLnBrk="1" hangingPunct="1">
              <a:buFontTx/>
              <a:buNone/>
            </a:pPr>
            <a:endParaRPr lang="en-US" altLang="ja-JP" sz="2800" b="1" u="sng" dirty="0" smtClean="0">
              <a:solidFill>
                <a:srgbClr val="669900"/>
              </a:solidFill>
              <a:ea typeface="HG丸ｺﾞｼｯｸM-PRO" panose="020F0600000000000000" pitchFamily="50" charset="-128"/>
            </a:endParaRPr>
          </a:p>
          <a:p>
            <a:pPr eaLnBrk="1" hangingPunct="1">
              <a:buFontTx/>
              <a:buNone/>
            </a:pPr>
            <a:endParaRPr lang="en-US" altLang="ja-JP" sz="2000" b="1" dirty="0" smtClean="0">
              <a:solidFill>
                <a:srgbClr val="669900"/>
              </a:solidFill>
              <a:ea typeface="HG丸ｺﾞｼｯｸM-PRO" panose="020F0600000000000000" pitchFamily="50" charset="-128"/>
            </a:endParaRPr>
          </a:p>
          <a:p>
            <a:pPr eaLnBrk="1" hangingPunct="1">
              <a:buFontTx/>
              <a:buNone/>
            </a:pPr>
            <a:r>
              <a:rPr lang="ja-JP" altLang="en-US" sz="2000" b="1" dirty="0" smtClean="0">
                <a:solidFill>
                  <a:srgbClr val="669900"/>
                </a:solidFill>
                <a:ea typeface="HG丸ｺﾞｼｯｸM-PRO" panose="020F0600000000000000" pitchFamily="50" charset="-128"/>
              </a:rPr>
              <a:t>　　</a:t>
            </a:r>
            <a:endParaRPr lang="en-US" altLang="ja-JP" sz="2000" b="1" dirty="0" smtClean="0">
              <a:solidFill>
                <a:srgbClr val="669900"/>
              </a:solidFill>
              <a:ea typeface="HG丸ｺﾞｼｯｸM-PRO" panose="020F0600000000000000" pitchFamily="50" charset="-128"/>
            </a:endParaRPr>
          </a:p>
        </p:txBody>
      </p:sp>
      <p:sp>
        <p:nvSpPr>
          <p:cNvPr id="12294" name="Rectangle 5"/>
          <p:cNvSpPr>
            <a:spLocks noGrp="1" noRot="1" noChangeArrowheads="1"/>
          </p:cNvSpPr>
          <p:nvPr>
            <p:ph type="title"/>
          </p:nvPr>
        </p:nvSpPr>
        <p:spPr>
          <a:xfrm>
            <a:off x="467544" y="777939"/>
            <a:ext cx="8167800" cy="748184"/>
          </a:xfrm>
          <a:noFill/>
        </p:spPr>
        <p:txBody>
          <a:bodyPr/>
          <a:lstStyle/>
          <a:p>
            <a:pPr eaLnBrk="1" hangingPunct="1"/>
            <a:r>
              <a:rPr lang="ja-JP" altLang="en-US" sz="3600" b="1" dirty="0" smtClean="0">
                <a:solidFill>
                  <a:srgbClr val="669900"/>
                </a:solidFill>
                <a:ea typeface="HG丸ｺﾞｼｯｸM-PRO" panose="020F0600000000000000" pitchFamily="50" charset="-128"/>
              </a:rPr>
              <a:t>２０２２年度派遣選考試験日程 </a:t>
            </a:r>
          </a:p>
        </p:txBody>
      </p:sp>
      <p:grpSp>
        <p:nvGrpSpPr>
          <p:cNvPr id="7" name="グループ化 6"/>
          <p:cNvGrpSpPr/>
          <p:nvPr/>
        </p:nvGrpSpPr>
        <p:grpSpPr>
          <a:xfrm>
            <a:off x="0" y="188913"/>
            <a:ext cx="9144000" cy="576262"/>
            <a:chOff x="0" y="188913"/>
            <a:chExt cx="9144000" cy="576262"/>
          </a:xfrm>
        </p:grpSpPr>
        <p:sp>
          <p:nvSpPr>
            <p:cNvPr id="8" name="Line 3"/>
            <p:cNvSpPr>
              <a:spLocks noChangeShapeType="1"/>
            </p:cNvSpPr>
            <p:nvPr/>
          </p:nvSpPr>
          <p:spPr bwMode="auto">
            <a:xfrm>
              <a:off x="0" y="765175"/>
              <a:ext cx="9144000" cy="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dirty="0"/>
            </a:p>
          </p:txBody>
        </p:sp>
        <p:pic>
          <p:nvPicPr>
            <p:cNvPr id="9" name="Picture 6" descr="http://www.daito.ac.jp/english/e_img/logo_d.gif"/>
            <p:cNvPicPr>
              <a:picLocks noChangeAspect="1" noChangeArrowheads="1"/>
            </p:cNvPicPr>
            <p:nvPr/>
          </p:nvPicPr>
          <p:blipFill>
            <a:blip r:embed="rId3" r:link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825" y="188913"/>
              <a:ext cx="3397250" cy="425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テキスト ボックス 10"/>
          <p:cNvSpPr txBox="1"/>
          <p:nvPr/>
        </p:nvSpPr>
        <p:spPr>
          <a:xfrm>
            <a:off x="149225" y="5605780"/>
            <a:ext cx="8839200" cy="1016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ja-JP" altLang="en-US" sz="2000" dirty="0">
                <a:solidFill>
                  <a:srgbClr val="FF0000"/>
                </a:solidFill>
                <a:ea typeface="HG丸ｺﾞｼｯｸM-PRO" panose="020F0600000000000000" pitchFamily="50" charset="-128"/>
              </a:rPr>
              <a:t>◆８</a:t>
            </a:r>
            <a:r>
              <a:rPr lang="ja-JP" altLang="en-US" sz="2000" dirty="0" smtClean="0">
                <a:solidFill>
                  <a:srgbClr val="FF0000"/>
                </a:solidFill>
                <a:ea typeface="HG丸ｺﾞｼｯｸM-PRO" panose="020F0600000000000000" pitchFamily="50" charset="-128"/>
              </a:rPr>
              <a:t>／１０（</a:t>
            </a:r>
            <a:r>
              <a:rPr lang="ja-JP" altLang="en-US" dirty="0">
                <a:solidFill>
                  <a:srgbClr val="FF0000"/>
                </a:solidFill>
                <a:ea typeface="HG丸ｺﾞｼｯｸM-PRO" panose="020F0600000000000000" pitchFamily="50" charset="-128"/>
              </a:rPr>
              <a:t>火</a:t>
            </a:r>
            <a:r>
              <a:rPr lang="ja-JP" altLang="en-US" sz="2000" dirty="0" smtClean="0">
                <a:solidFill>
                  <a:srgbClr val="FF0000"/>
                </a:solidFill>
                <a:ea typeface="HG丸ｺﾞｼｯｸM-PRO" panose="020F0600000000000000" pitchFamily="50" charset="-128"/>
              </a:rPr>
              <a:t>）</a:t>
            </a:r>
            <a:r>
              <a:rPr lang="en-US" altLang="ja-JP" sz="2000" dirty="0">
                <a:solidFill>
                  <a:srgbClr val="FF0000"/>
                </a:solidFill>
                <a:ea typeface="HG丸ｺﾞｼｯｸM-PRO" panose="020F0600000000000000" pitchFamily="50" charset="-128"/>
              </a:rPr>
              <a:t>TOEFL-ITP </a:t>
            </a:r>
            <a:r>
              <a:rPr lang="ja-JP" altLang="en-US" sz="2000" dirty="0">
                <a:solidFill>
                  <a:srgbClr val="FF0000"/>
                </a:solidFill>
                <a:ea typeface="HG丸ｺﾞｼｯｸM-PRO" panose="020F0600000000000000" pitchFamily="50" charset="-128"/>
              </a:rPr>
              <a:t>試験</a:t>
            </a:r>
            <a:r>
              <a:rPr lang="en-US" altLang="ja-JP" sz="2000" dirty="0">
                <a:solidFill>
                  <a:srgbClr val="FF0000"/>
                </a:solidFill>
                <a:ea typeface="HG丸ｺﾞｼｯｸM-PRO" panose="020F0600000000000000" pitchFamily="50" charset="-128"/>
              </a:rPr>
              <a:t>  </a:t>
            </a:r>
          </a:p>
          <a:p>
            <a:pPr eaLnBrk="1" hangingPunct="1">
              <a:defRPr/>
            </a:pPr>
            <a:r>
              <a:rPr lang="ja-JP" altLang="en-US" sz="2000" dirty="0">
                <a:solidFill>
                  <a:srgbClr val="FF0000"/>
                </a:solidFill>
                <a:ea typeface="HG丸ｺﾞｼｯｸM-PRO" panose="020F0600000000000000" pitchFamily="50" charset="-128"/>
              </a:rPr>
              <a:t>　申込期間</a:t>
            </a:r>
            <a:r>
              <a:rPr lang="ja-JP" altLang="en-US" sz="2000" dirty="0" smtClean="0">
                <a:solidFill>
                  <a:srgbClr val="FF0000"/>
                </a:solidFill>
                <a:ea typeface="HG丸ｺﾞｼｯｸM-PRO" panose="020F0600000000000000" pitchFamily="50" charset="-128"/>
              </a:rPr>
              <a:t>：７／１（</a:t>
            </a:r>
            <a:r>
              <a:rPr lang="ja-JP" altLang="en-US" dirty="0">
                <a:solidFill>
                  <a:srgbClr val="FF0000"/>
                </a:solidFill>
                <a:ea typeface="HG丸ｺﾞｼｯｸM-PRO" panose="020F0600000000000000" pitchFamily="50" charset="-128"/>
              </a:rPr>
              <a:t>木</a:t>
            </a:r>
            <a:r>
              <a:rPr lang="ja-JP" altLang="en-US" sz="2000" dirty="0" smtClean="0">
                <a:solidFill>
                  <a:srgbClr val="FF0000"/>
                </a:solidFill>
                <a:ea typeface="HG丸ｺﾞｼｯｸM-PRO" panose="020F0600000000000000" pitchFamily="50" charset="-128"/>
              </a:rPr>
              <a:t>）</a:t>
            </a:r>
            <a:r>
              <a:rPr lang="ja-JP" altLang="en-US" sz="2000" dirty="0">
                <a:solidFill>
                  <a:srgbClr val="FF0000"/>
                </a:solidFill>
                <a:ea typeface="HG丸ｺﾞｼｯｸM-PRO" panose="020F0600000000000000" pitchFamily="50" charset="-128"/>
              </a:rPr>
              <a:t>～７</a:t>
            </a:r>
            <a:r>
              <a:rPr lang="ja-JP" altLang="en-US" sz="2000" dirty="0" smtClean="0">
                <a:solidFill>
                  <a:srgbClr val="FF0000"/>
                </a:solidFill>
                <a:ea typeface="HG丸ｺﾞｼｯｸM-PRO" panose="020F0600000000000000" pitchFamily="50" charset="-128"/>
              </a:rPr>
              <a:t>／７（</a:t>
            </a:r>
            <a:r>
              <a:rPr lang="ja-JP" altLang="en-US" dirty="0">
                <a:solidFill>
                  <a:srgbClr val="FF0000"/>
                </a:solidFill>
                <a:ea typeface="HG丸ｺﾞｼｯｸM-PRO" panose="020F0600000000000000" pitchFamily="50" charset="-128"/>
              </a:rPr>
              <a:t>水</a:t>
            </a:r>
            <a:r>
              <a:rPr lang="ja-JP" altLang="en-US" sz="2000" dirty="0" smtClean="0">
                <a:solidFill>
                  <a:srgbClr val="FF0000"/>
                </a:solidFill>
                <a:ea typeface="HG丸ｺﾞｼｯｸM-PRO" panose="020F0600000000000000" pitchFamily="50" charset="-128"/>
              </a:rPr>
              <a:t>）</a:t>
            </a:r>
            <a:r>
              <a:rPr lang="ja-JP" altLang="en-US" sz="2000" dirty="0">
                <a:solidFill>
                  <a:srgbClr val="FF0000"/>
                </a:solidFill>
                <a:ea typeface="HG丸ｺﾞｼｯｸM-PRO" panose="020F0600000000000000" pitchFamily="50" charset="-128"/>
              </a:rPr>
              <a:t>１５時３０分まで</a:t>
            </a:r>
            <a:endParaRPr lang="en-US" altLang="ja-JP" sz="2000" dirty="0">
              <a:solidFill>
                <a:srgbClr val="FF0000"/>
              </a:solidFill>
              <a:ea typeface="HG丸ｺﾞｼｯｸM-PRO" panose="020F0600000000000000" pitchFamily="50" charset="-128"/>
            </a:endParaRPr>
          </a:p>
          <a:p>
            <a:pPr eaLnBrk="1" hangingPunct="1">
              <a:defRPr/>
            </a:pPr>
            <a:r>
              <a:rPr lang="ja-JP" altLang="en-US" sz="2000" dirty="0">
                <a:solidFill>
                  <a:srgbClr val="FF0000"/>
                </a:solidFill>
                <a:ea typeface="HG丸ｺﾞｼｯｸM-PRO" panose="020F0600000000000000" pitchFamily="50" charset="-128"/>
              </a:rPr>
              <a:t>　スコア受取</a:t>
            </a:r>
            <a:r>
              <a:rPr lang="ja-JP" altLang="en-US" sz="2000" dirty="0" smtClean="0">
                <a:solidFill>
                  <a:srgbClr val="FF0000"/>
                </a:solidFill>
                <a:ea typeface="HG丸ｺﾞｼｯｸM-PRO" panose="020F0600000000000000" pitchFamily="50" charset="-128"/>
              </a:rPr>
              <a:t>：８／</a:t>
            </a:r>
            <a:r>
              <a:rPr lang="ja-JP" altLang="en-US" dirty="0" smtClean="0">
                <a:solidFill>
                  <a:srgbClr val="FF0000"/>
                </a:solidFill>
                <a:ea typeface="HG丸ｺﾞｼｯｸM-PRO" panose="020F0600000000000000" pitchFamily="50" charset="-128"/>
              </a:rPr>
              <a:t>２６</a:t>
            </a:r>
            <a:r>
              <a:rPr lang="ja-JP" altLang="en-US" sz="2000" dirty="0" smtClean="0">
                <a:solidFill>
                  <a:srgbClr val="FF0000"/>
                </a:solidFill>
                <a:ea typeface="HG丸ｺﾞｼｯｸM-PRO" panose="020F0600000000000000" pitchFamily="50" charset="-128"/>
              </a:rPr>
              <a:t>（</a:t>
            </a:r>
            <a:r>
              <a:rPr lang="ja-JP" altLang="en-US" dirty="0">
                <a:solidFill>
                  <a:srgbClr val="FF0000"/>
                </a:solidFill>
                <a:ea typeface="HG丸ｺﾞｼｯｸM-PRO" panose="020F0600000000000000" pitchFamily="50" charset="-128"/>
              </a:rPr>
              <a:t>木</a:t>
            </a:r>
            <a:r>
              <a:rPr lang="ja-JP" altLang="en-US" sz="2000" dirty="0" smtClean="0">
                <a:solidFill>
                  <a:srgbClr val="FF0000"/>
                </a:solidFill>
                <a:ea typeface="HG丸ｺﾞｼｯｸM-PRO" panose="020F0600000000000000" pitchFamily="50" charset="-128"/>
              </a:rPr>
              <a:t>）</a:t>
            </a:r>
            <a:r>
              <a:rPr lang="ja-JP" altLang="en-US" sz="2000" dirty="0">
                <a:solidFill>
                  <a:srgbClr val="FF0000"/>
                </a:solidFill>
                <a:ea typeface="HG丸ｺﾞｼｯｸM-PRO" panose="020F0600000000000000" pitchFamily="50" charset="-128"/>
              </a:rPr>
              <a:t>～</a:t>
            </a:r>
            <a:endParaRPr lang="en-US" altLang="ja-JP" sz="2000" dirty="0">
              <a:solidFill>
                <a:srgbClr val="FF0000"/>
              </a:solidFill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13425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4704"/>
            <a:ext cx="9144000" cy="1008063"/>
          </a:xfrm>
        </p:spPr>
        <p:txBody>
          <a:bodyPr/>
          <a:lstStyle/>
          <a:p>
            <a:r>
              <a:rPr lang="ja-JP" altLang="en-US" sz="3600" dirty="0" smtClean="0">
                <a:solidFill>
                  <a:srgbClr val="FFC000"/>
                </a:solidFill>
                <a:ea typeface="HGP創英角ﾎﾟｯﾌﾟ体" pitchFamily="50" charset="-128"/>
              </a:rPr>
              <a:t>セントクラウド州立大学</a:t>
            </a:r>
            <a:endParaRPr lang="ja-JP" altLang="en-US" sz="3600" dirty="0">
              <a:solidFill>
                <a:srgbClr val="FFC000"/>
              </a:solidFill>
              <a:ea typeface="HGP創英角ﾎﾟｯﾌﾟ体" pitchFamily="50" charset="-128"/>
            </a:endParaRPr>
          </a:p>
        </p:txBody>
      </p:sp>
      <p:pic>
        <p:nvPicPr>
          <p:cNvPr id="143370" name="Picture 10" descr="http://www.daito.ac.jp/english/e_img/logo_d.gif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250825" y="188913"/>
            <a:ext cx="3397250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71" name="Line 11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>
          <a:xfrm>
            <a:off x="146426" y="1951850"/>
            <a:ext cx="8820150" cy="4661953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ja-JP" altLang="en-US" sz="2200" b="1" dirty="0">
                <a:solidFill>
                  <a:srgbClr val="669900"/>
                </a:solidFill>
              </a:rPr>
              <a:t>学部コースへ入るためには・・</a:t>
            </a:r>
            <a:r>
              <a:rPr lang="ja-JP" altLang="en-US" sz="2200" b="1" dirty="0" smtClean="0">
                <a:solidFill>
                  <a:srgbClr val="669900"/>
                </a:solidFill>
              </a:rPr>
              <a:t>・</a:t>
            </a:r>
            <a:endParaRPr lang="en-US" altLang="ja-JP" sz="2200" b="1" dirty="0" smtClean="0">
              <a:solidFill>
                <a:srgbClr val="669900"/>
              </a:solidFill>
            </a:endParaRPr>
          </a:p>
          <a:p>
            <a:pPr>
              <a:buNone/>
            </a:pPr>
            <a:endParaRPr lang="en-US" altLang="ja-JP" sz="1600" b="1" u="sng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ja-JP" sz="1600" b="1" u="sng" dirty="0" smtClean="0">
                <a:solidFill>
                  <a:srgbClr val="FF0000"/>
                </a:solidFill>
              </a:rPr>
              <a:t>TOEFL </a:t>
            </a:r>
            <a:r>
              <a:rPr lang="en-US" altLang="ja-JP" sz="1600" b="1" u="sng" dirty="0" err="1">
                <a:solidFill>
                  <a:srgbClr val="FF0000"/>
                </a:solidFill>
              </a:rPr>
              <a:t>iBT</a:t>
            </a:r>
            <a:r>
              <a:rPr lang="ja-JP" altLang="en-US" sz="1600" b="1" u="sng" dirty="0">
                <a:solidFill>
                  <a:srgbClr val="FF0000"/>
                </a:solidFill>
              </a:rPr>
              <a:t>　または </a:t>
            </a:r>
            <a:r>
              <a:rPr lang="en-US" altLang="ja-JP" sz="1600" b="1" u="sng" dirty="0">
                <a:solidFill>
                  <a:srgbClr val="FF0000"/>
                </a:solidFill>
              </a:rPr>
              <a:t>TOEFL ITP</a:t>
            </a:r>
            <a:r>
              <a:rPr lang="ja-JP" altLang="en-US" sz="1600" b="1" u="sng" dirty="0">
                <a:solidFill>
                  <a:srgbClr val="FF0000"/>
                </a:solidFill>
              </a:rPr>
              <a:t>スコアは出願時</a:t>
            </a:r>
            <a:r>
              <a:rPr lang="ja-JP" altLang="en-US" sz="1600" b="1" u="sng" dirty="0" smtClean="0">
                <a:solidFill>
                  <a:srgbClr val="FF0000"/>
                </a:solidFill>
              </a:rPr>
              <a:t>の</a:t>
            </a:r>
            <a:r>
              <a:rPr lang="en-US" altLang="ja-JP" sz="1600" b="1" u="sng" dirty="0" smtClean="0">
                <a:solidFill>
                  <a:srgbClr val="FF0000"/>
                </a:solidFill>
              </a:rPr>
              <a:t>2022</a:t>
            </a:r>
            <a:r>
              <a:rPr lang="ja-JP" altLang="en-US" sz="1600" b="1" u="sng" dirty="0" smtClean="0">
                <a:solidFill>
                  <a:srgbClr val="FF0000"/>
                </a:solidFill>
              </a:rPr>
              <a:t>年</a:t>
            </a:r>
            <a:r>
              <a:rPr lang="en-US" altLang="ja-JP" sz="1600" b="1" u="sng" dirty="0" smtClean="0">
                <a:solidFill>
                  <a:srgbClr val="FF0000"/>
                </a:solidFill>
              </a:rPr>
              <a:t>1</a:t>
            </a:r>
            <a:r>
              <a:rPr lang="ja-JP" altLang="en-US" sz="1600" b="1" u="sng" dirty="0">
                <a:solidFill>
                  <a:srgbClr val="FF0000"/>
                </a:solidFill>
              </a:rPr>
              <a:t>月までに取得できるスコアが</a:t>
            </a:r>
            <a:r>
              <a:rPr lang="ja-JP" altLang="en-US" sz="1600" b="1" u="sng" dirty="0" smtClean="0">
                <a:solidFill>
                  <a:srgbClr val="FF0000"/>
                </a:solidFill>
              </a:rPr>
              <a:t>有効</a:t>
            </a:r>
            <a:endParaRPr lang="en-US" altLang="ja-JP" sz="1600" b="1" u="sng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altLang="ja-JP" sz="1200" dirty="0"/>
          </a:p>
          <a:p>
            <a:pPr>
              <a:buFont typeface="Arial" pitchFamily="34" charset="0"/>
              <a:buNone/>
            </a:pPr>
            <a:r>
              <a:rPr lang="en-US" altLang="ja-JP" sz="1600" dirty="0" smtClean="0"/>
              <a:t>TOEFL </a:t>
            </a:r>
            <a:r>
              <a:rPr lang="en-US" altLang="ja-JP" sz="1600" dirty="0" err="1"/>
              <a:t>iBT</a:t>
            </a:r>
            <a:r>
              <a:rPr lang="en-US" altLang="ja-JP" sz="1600" dirty="0"/>
              <a:t> 61 or TOEFL ITP </a:t>
            </a:r>
            <a:r>
              <a:rPr lang="en-US" altLang="ja-JP" sz="1600" dirty="0" smtClean="0"/>
              <a:t>500</a:t>
            </a:r>
            <a:endParaRPr lang="en-US" altLang="ja-JP" sz="1600" dirty="0"/>
          </a:p>
          <a:p>
            <a:pPr>
              <a:buFont typeface="Arial" pitchFamily="34" charset="0"/>
              <a:buNone/>
            </a:pPr>
            <a:endParaRPr lang="en-US" altLang="ja-JP" sz="1600" dirty="0" smtClean="0"/>
          </a:p>
          <a:p>
            <a:pPr>
              <a:buFont typeface="Arial" pitchFamily="34" charset="0"/>
              <a:buNone/>
            </a:pPr>
            <a:r>
              <a:rPr lang="ja-JP" altLang="en-US" sz="1600" dirty="0" smtClean="0"/>
              <a:t>この</a:t>
            </a:r>
            <a:r>
              <a:rPr lang="ja-JP" altLang="en-US" sz="1600" dirty="0"/>
              <a:t>基準に満たない場合、語学学校</a:t>
            </a:r>
            <a:r>
              <a:rPr lang="en-US" altLang="ja-JP" sz="1600" dirty="0" smtClean="0"/>
              <a:t>(IE</a:t>
            </a:r>
            <a:r>
              <a:rPr lang="en-US" altLang="ja-JP" sz="1600" dirty="0"/>
              <a:t>C</a:t>
            </a:r>
            <a:r>
              <a:rPr lang="en-US" altLang="ja-JP" sz="1600" dirty="0" smtClean="0"/>
              <a:t>)</a:t>
            </a:r>
            <a:r>
              <a:rPr lang="ja-JP" altLang="en-US" sz="1600" dirty="0"/>
              <a:t>へ入学</a:t>
            </a:r>
            <a:r>
              <a:rPr lang="ja-JP" altLang="en-US" sz="1600" dirty="0" smtClean="0"/>
              <a:t>し、</a:t>
            </a:r>
            <a:r>
              <a:rPr lang="en-US" altLang="ja-JP" sz="1600" dirty="0" smtClean="0"/>
              <a:t>Level 4</a:t>
            </a:r>
            <a:r>
              <a:rPr lang="ja-JP" altLang="en-US" sz="1600" dirty="0" err="1" smtClean="0"/>
              <a:t>を</a:t>
            </a:r>
            <a:r>
              <a:rPr lang="ja-JP" altLang="en-US" sz="1600" dirty="0" err="1"/>
              <a:t>修</a:t>
            </a:r>
            <a:r>
              <a:rPr lang="ja-JP" altLang="en-US" sz="1600" dirty="0"/>
              <a:t>了すれば学部コースへ入学で</a:t>
            </a:r>
            <a:endParaRPr lang="en-US" altLang="ja-JP" sz="1600" dirty="0"/>
          </a:p>
          <a:p>
            <a:pPr>
              <a:buFont typeface="Arial" pitchFamily="34" charset="0"/>
              <a:buNone/>
            </a:pPr>
            <a:r>
              <a:rPr lang="ja-JP" altLang="en-US" sz="1600" dirty="0"/>
              <a:t>きる</a:t>
            </a:r>
            <a:r>
              <a:rPr lang="ja-JP" altLang="en-US" sz="1600" dirty="0" smtClean="0"/>
              <a:t>。</a:t>
            </a:r>
            <a:endParaRPr lang="en-US" altLang="ja-JP" sz="1600" dirty="0" smtClean="0"/>
          </a:p>
          <a:p>
            <a:pPr>
              <a:buFont typeface="Arial" pitchFamily="34" charset="0"/>
              <a:buNone/>
            </a:pPr>
            <a:endParaRPr lang="ja-JP" altLang="en-US" sz="1600" dirty="0"/>
          </a:p>
          <a:p>
            <a:pPr>
              <a:buFont typeface="Arial" pitchFamily="34" charset="0"/>
              <a:buNone/>
            </a:pPr>
            <a:endParaRPr lang="ja-JP" altLang="en-US" sz="1600" dirty="0"/>
          </a:p>
          <a:p>
            <a:pPr>
              <a:buFont typeface="Arial" pitchFamily="34" charset="0"/>
              <a:buNone/>
            </a:pPr>
            <a:endParaRPr lang="en-US" altLang="ja-JP" sz="1600" dirty="0" smtClean="0">
              <a:solidFill>
                <a:srgbClr val="66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2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4704"/>
            <a:ext cx="9144000" cy="1008063"/>
          </a:xfrm>
        </p:spPr>
        <p:txBody>
          <a:bodyPr/>
          <a:lstStyle/>
          <a:p>
            <a:r>
              <a:rPr lang="ja-JP" altLang="en-US" sz="3600" dirty="0" smtClean="0">
                <a:solidFill>
                  <a:srgbClr val="FFC000"/>
                </a:solidFill>
                <a:ea typeface="HGP創英角ﾎﾟｯﾌﾟ体" pitchFamily="50" charset="-128"/>
              </a:rPr>
              <a:t>セントクラウド州立大学</a:t>
            </a:r>
            <a:endParaRPr lang="ja-JP" altLang="en-US" sz="3600" dirty="0">
              <a:solidFill>
                <a:srgbClr val="FFC000"/>
              </a:solidFill>
              <a:ea typeface="HGP創英角ﾎﾟｯﾌﾟ体" pitchFamily="50" charset="-128"/>
            </a:endParaRPr>
          </a:p>
        </p:txBody>
      </p:sp>
      <p:pic>
        <p:nvPicPr>
          <p:cNvPr id="143370" name="Picture 10" descr="http://www.daito.ac.jp/english/e_img/logo_d.gif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250825" y="188913"/>
            <a:ext cx="3397250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71" name="Line 11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>
          <a:xfrm>
            <a:off x="146426" y="1719375"/>
            <a:ext cx="8820150" cy="5021993"/>
          </a:xfrm>
        </p:spPr>
        <p:txBody>
          <a:bodyPr/>
          <a:lstStyle/>
          <a:p>
            <a:pPr>
              <a:buNone/>
            </a:pPr>
            <a:r>
              <a:rPr lang="ja-JP" altLang="en-US" sz="2200" b="1" dirty="0" smtClean="0">
                <a:solidFill>
                  <a:srgbClr val="669900"/>
                </a:solidFill>
              </a:rPr>
              <a:t>留学費用　　</a:t>
            </a:r>
            <a:r>
              <a:rPr lang="en-US" altLang="ja-JP" sz="1600" dirty="0" smtClean="0">
                <a:solidFill>
                  <a:srgbClr val="669900"/>
                </a:solidFill>
              </a:rPr>
              <a:t>※</a:t>
            </a:r>
            <a:r>
              <a:rPr lang="ja-JP" altLang="en-US" sz="1600" dirty="0">
                <a:solidFill>
                  <a:srgbClr val="669900"/>
                </a:solidFill>
              </a:rPr>
              <a:t>為替レートは</a:t>
            </a:r>
            <a:r>
              <a:rPr lang="en-US" altLang="ja-JP" sz="1600" dirty="0">
                <a:solidFill>
                  <a:srgbClr val="669900"/>
                </a:solidFill>
              </a:rPr>
              <a:t>1US</a:t>
            </a:r>
            <a:r>
              <a:rPr lang="ja-JP" altLang="en-US" sz="1600" dirty="0">
                <a:solidFill>
                  <a:srgbClr val="669900"/>
                </a:solidFill>
              </a:rPr>
              <a:t>＄</a:t>
            </a:r>
            <a:r>
              <a:rPr lang="en-US" altLang="ja-JP" sz="1600" dirty="0">
                <a:solidFill>
                  <a:srgbClr val="669900"/>
                </a:solidFill>
              </a:rPr>
              <a:t>=115</a:t>
            </a:r>
            <a:r>
              <a:rPr lang="ja-JP" altLang="en-US" sz="1600" dirty="0">
                <a:solidFill>
                  <a:srgbClr val="669900"/>
                </a:solidFill>
              </a:rPr>
              <a:t>円で計算。</a:t>
            </a:r>
            <a:r>
              <a:rPr lang="ja-JP" altLang="en-US" sz="1600" u="sng" dirty="0">
                <a:solidFill>
                  <a:srgbClr val="669900"/>
                </a:solidFill>
              </a:rPr>
              <a:t>概算費用のため、あくまでも目安です。</a:t>
            </a:r>
            <a:endParaRPr lang="en-US" altLang="ja-JP" sz="1600" u="sng" dirty="0">
              <a:solidFill>
                <a:srgbClr val="669900"/>
              </a:solidFill>
            </a:endParaRPr>
          </a:p>
          <a:p>
            <a:pPr>
              <a:buFont typeface="Arial" pitchFamily="34" charset="0"/>
              <a:buNone/>
            </a:pPr>
            <a:endParaRPr lang="en-US" altLang="ja-JP" sz="1600" dirty="0" smtClean="0"/>
          </a:p>
          <a:p>
            <a:pPr>
              <a:buFont typeface="Arial" pitchFamily="34" charset="0"/>
              <a:buNone/>
            </a:pPr>
            <a:r>
              <a:rPr lang="en-US" altLang="ja-JP" sz="1600" dirty="0" smtClean="0"/>
              <a:t>【</a:t>
            </a:r>
            <a:r>
              <a:rPr lang="ja-JP" altLang="en-US" sz="1600" dirty="0"/>
              <a:t>ケース１</a:t>
            </a:r>
            <a:r>
              <a:rPr lang="en-US" altLang="ja-JP" sz="1600" dirty="0" smtClean="0"/>
              <a:t>】</a:t>
            </a:r>
            <a:r>
              <a:rPr lang="ja-JP" altLang="en-US" sz="1600" dirty="0"/>
              <a:t> </a:t>
            </a:r>
            <a:r>
              <a:rPr lang="ja-JP" altLang="en-US" sz="1600" dirty="0" smtClean="0"/>
              <a:t> 語学</a:t>
            </a:r>
            <a:r>
              <a:rPr lang="ja-JP" altLang="en-US" sz="1600" dirty="0"/>
              <a:t>学校</a:t>
            </a:r>
            <a:r>
              <a:rPr lang="en-US" altLang="ja-JP" sz="1600" dirty="0"/>
              <a:t>1</a:t>
            </a:r>
            <a:r>
              <a:rPr lang="ja-JP" altLang="en-US" sz="1600" dirty="0"/>
              <a:t>学期 （夏）</a:t>
            </a:r>
            <a:r>
              <a:rPr lang="en-US" altLang="ja-JP" sz="1600" dirty="0"/>
              <a:t>+</a:t>
            </a:r>
            <a:r>
              <a:rPr lang="ja-JP" altLang="en-US" sz="1600" dirty="0"/>
              <a:t>　正規課程（学部）</a:t>
            </a:r>
            <a:r>
              <a:rPr lang="en-US" altLang="ja-JP" sz="1600" dirty="0"/>
              <a:t>2</a:t>
            </a:r>
            <a:r>
              <a:rPr lang="ja-JP" altLang="en-US" sz="1600" dirty="0"/>
              <a:t>学期（秋、春）</a:t>
            </a:r>
          </a:p>
          <a:p>
            <a:pPr>
              <a:buFont typeface="Arial" pitchFamily="34" charset="0"/>
              <a:buNone/>
            </a:pPr>
            <a:r>
              <a:rPr lang="ja-JP" altLang="en-US" sz="1600" dirty="0" smtClean="0"/>
              <a:t>　　　　　　　　留学</a:t>
            </a:r>
            <a:r>
              <a:rPr lang="ja-JP" altLang="en-US" sz="1600" dirty="0"/>
              <a:t>期間</a:t>
            </a:r>
            <a:r>
              <a:rPr lang="en-US" altLang="ja-JP" sz="1600" dirty="0" smtClean="0"/>
              <a:t>2022.05</a:t>
            </a:r>
            <a:r>
              <a:rPr lang="ja-JP" altLang="en-US" sz="1600" dirty="0"/>
              <a:t>～</a:t>
            </a:r>
            <a:r>
              <a:rPr lang="en-US" altLang="ja-JP" sz="1600" dirty="0" smtClean="0"/>
              <a:t>2023.04  </a:t>
            </a:r>
            <a:r>
              <a:rPr lang="ja-JP" altLang="en-US" sz="1600" dirty="0"/>
              <a:t>（</a:t>
            </a:r>
            <a:r>
              <a:rPr lang="en-US" altLang="ja-JP" sz="1600" dirty="0"/>
              <a:t>12</a:t>
            </a:r>
            <a:r>
              <a:rPr lang="ja-JP" altLang="en-US" sz="1600" dirty="0"/>
              <a:t>ヶ月）</a:t>
            </a:r>
          </a:p>
          <a:p>
            <a:pPr>
              <a:buFont typeface="Arial" pitchFamily="34" charset="0"/>
              <a:buNone/>
            </a:pPr>
            <a:r>
              <a:rPr lang="ja-JP" altLang="en-US" sz="1600" dirty="0"/>
              <a:t>　留学費用 約</a:t>
            </a:r>
            <a:r>
              <a:rPr lang="en-US" altLang="ja-JP" sz="1600" dirty="0"/>
              <a:t>360</a:t>
            </a:r>
            <a:r>
              <a:rPr lang="ja-JP" altLang="en-US" sz="1600" dirty="0"/>
              <a:t>万円　－　奨学金</a:t>
            </a:r>
            <a:r>
              <a:rPr lang="en-US" altLang="ja-JP" sz="1600" dirty="0"/>
              <a:t>36</a:t>
            </a:r>
            <a:r>
              <a:rPr lang="ja-JP" altLang="en-US" sz="1600" dirty="0"/>
              <a:t>万円（</a:t>
            </a:r>
            <a:r>
              <a:rPr lang="en-US" altLang="ja-JP" sz="1600" dirty="0"/>
              <a:t>12</a:t>
            </a:r>
            <a:r>
              <a:rPr lang="ja-JP" altLang="en-US" sz="1600" dirty="0"/>
              <a:t>ヶ月分）＝</a:t>
            </a:r>
            <a:r>
              <a:rPr lang="ja-JP" altLang="en-US" sz="1600" b="1" u="sng" dirty="0">
                <a:solidFill>
                  <a:srgbClr val="FF0000"/>
                </a:solidFill>
              </a:rPr>
              <a:t>自己負担　約</a:t>
            </a:r>
            <a:r>
              <a:rPr lang="en-US" altLang="ja-JP" sz="1600" b="1" u="sng" dirty="0">
                <a:solidFill>
                  <a:srgbClr val="FF0000"/>
                </a:solidFill>
              </a:rPr>
              <a:t>320</a:t>
            </a:r>
            <a:r>
              <a:rPr lang="ja-JP" altLang="en-US" sz="1600" b="1" u="sng" dirty="0">
                <a:solidFill>
                  <a:srgbClr val="FF0000"/>
                </a:solidFill>
              </a:rPr>
              <a:t>万円</a:t>
            </a:r>
          </a:p>
          <a:p>
            <a:pPr>
              <a:buFont typeface="Arial" pitchFamily="34" charset="0"/>
              <a:buNone/>
            </a:pPr>
            <a:r>
              <a:rPr lang="ja-JP" altLang="en-US" sz="1600" dirty="0" smtClean="0"/>
              <a:t>                                                                                                     （</a:t>
            </a:r>
            <a:r>
              <a:rPr lang="ja-JP" altLang="en-US" sz="1600" dirty="0"/>
              <a:t>大東の</a:t>
            </a:r>
            <a:r>
              <a:rPr lang="ja-JP" altLang="en-US" sz="1600" dirty="0" smtClean="0"/>
              <a:t>授業料約</a:t>
            </a:r>
            <a:r>
              <a:rPr lang="en-US" altLang="ja-JP" sz="1600" dirty="0" smtClean="0"/>
              <a:t>90</a:t>
            </a:r>
            <a:r>
              <a:rPr lang="ja-JP" altLang="en-US" sz="1600" dirty="0"/>
              <a:t>万円を含む）</a:t>
            </a:r>
          </a:p>
          <a:p>
            <a:pPr>
              <a:buFont typeface="Arial" pitchFamily="34" charset="0"/>
              <a:buNone/>
            </a:pPr>
            <a:endParaRPr lang="en-US" altLang="ja-JP" sz="1600" dirty="0" smtClean="0"/>
          </a:p>
          <a:p>
            <a:pPr>
              <a:buFont typeface="Arial" pitchFamily="34" charset="0"/>
              <a:buNone/>
            </a:pPr>
            <a:r>
              <a:rPr lang="en-US" altLang="ja-JP" sz="1600" dirty="0" smtClean="0"/>
              <a:t>【</a:t>
            </a:r>
            <a:r>
              <a:rPr lang="ja-JP" altLang="en-US" sz="1600" dirty="0"/>
              <a:t>ケース２</a:t>
            </a:r>
            <a:r>
              <a:rPr lang="en-US" altLang="ja-JP" sz="1600" dirty="0" smtClean="0"/>
              <a:t>】  </a:t>
            </a:r>
            <a:r>
              <a:rPr lang="ja-JP" altLang="en-US" sz="1600" dirty="0" smtClean="0"/>
              <a:t>語学</a:t>
            </a:r>
            <a:r>
              <a:rPr lang="ja-JP" altLang="en-US" sz="1600" dirty="0"/>
              <a:t>学校</a:t>
            </a:r>
            <a:r>
              <a:rPr lang="en-US" altLang="ja-JP" sz="1600" dirty="0"/>
              <a:t>2</a:t>
            </a:r>
            <a:r>
              <a:rPr lang="ja-JP" altLang="en-US" sz="1600" dirty="0"/>
              <a:t>学期（夏、秋）</a:t>
            </a:r>
            <a:r>
              <a:rPr lang="en-US" altLang="ja-JP" sz="1600" dirty="0"/>
              <a:t>+</a:t>
            </a:r>
            <a:r>
              <a:rPr lang="ja-JP" altLang="en-US" sz="1600" dirty="0"/>
              <a:t>　正規課程（学部）</a:t>
            </a:r>
            <a:r>
              <a:rPr lang="en-US" altLang="ja-JP" sz="1600" dirty="0"/>
              <a:t>1</a:t>
            </a:r>
            <a:r>
              <a:rPr lang="ja-JP" altLang="en-US" sz="1600" dirty="0"/>
              <a:t>学期（春）</a:t>
            </a:r>
          </a:p>
          <a:p>
            <a:pPr>
              <a:buFont typeface="Arial" pitchFamily="34" charset="0"/>
              <a:buNone/>
            </a:pPr>
            <a:r>
              <a:rPr lang="ja-JP" altLang="en-US" sz="1600" dirty="0" smtClean="0"/>
              <a:t>                  留学</a:t>
            </a:r>
            <a:r>
              <a:rPr lang="ja-JP" altLang="en-US" sz="1600" dirty="0"/>
              <a:t>期間</a:t>
            </a:r>
            <a:r>
              <a:rPr lang="en-US" altLang="ja-JP" sz="1600" dirty="0" smtClean="0"/>
              <a:t>2022.05</a:t>
            </a:r>
            <a:r>
              <a:rPr lang="ja-JP" altLang="en-US" sz="1600" dirty="0"/>
              <a:t>～</a:t>
            </a:r>
            <a:r>
              <a:rPr lang="en-US" altLang="ja-JP" sz="1600" dirty="0" smtClean="0"/>
              <a:t>2023.04  </a:t>
            </a:r>
            <a:r>
              <a:rPr lang="ja-JP" altLang="en-US" sz="1600" dirty="0"/>
              <a:t>（</a:t>
            </a:r>
            <a:r>
              <a:rPr lang="en-US" altLang="ja-JP" sz="1600" dirty="0"/>
              <a:t>12</a:t>
            </a:r>
            <a:r>
              <a:rPr lang="ja-JP" altLang="en-US" sz="1600" dirty="0"/>
              <a:t>ヶ月）</a:t>
            </a:r>
          </a:p>
          <a:p>
            <a:pPr>
              <a:buFont typeface="Arial" pitchFamily="34" charset="0"/>
              <a:buNone/>
            </a:pPr>
            <a:r>
              <a:rPr lang="ja-JP" altLang="en-US" sz="1600" dirty="0"/>
              <a:t>　留学費用 約</a:t>
            </a:r>
            <a:r>
              <a:rPr lang="en-US" altLang="ja-JP" sz="1600" dirty="0"/>
              <a:t>420</a:t>
            </a:r>
            <a:r>
              <a:rPr lang="ja-JP" altLang="en-US" sz="1600" dirty="0"/>
              <a:t>万円　－　奨学金</a:t>
            </a:r>
            <a:r>
              <a:rPr lang="en-US" altLang="ja-JP" sz="1600" dirty="0"/>
              <a:t>36</a:t>
            </a:r>
            <a:r>
              <a:rPr lang="ja-JP" altLang="en-US" sz="1600" dirty="0"/>
              <a:t>万円（</a:t>
            </a:r>
            <a:r>
              <a:rPr lang="en-US" altLang="ja-JP" sz="1600" dirty="0"/>
              <a:t>12</a:t>
            </a:r>
            <a:r>
              <a:rPr lang="ja-JP" altLang="en-US" sz="1600" dirty="0"/>
              <a:t>ヶ月分）＝</a:t>
            </a:r>
            <a:r>
              <a:rPr lang="ja-JP" altLang="en-US" sz="1600" b="1" u="sng" dirty="0">
                <a:solidFill>
                  <a:srgbClr val="FF0000"/>
                </a:solidFill>
              </a:rPr>
              <a:t>自己負担　約</a:t>
            </a:r>
            <a:r>
              <a:rPr lang="en-US" altLang="ja-JP" sz="1600" b="1" u="sng" dirty="0">
                <a:solidFill>
                  <a:srgbClr val="FF0000"/>
                </a:solidFill>
              </a:rPr>
              <a:t>380</a:t>
            </a:r>
            <a:r>
              <a:rPr lang="ja-JP" altLang="en-US" sz="1600" b="1" u="sng" dirty="0">
                <a:solidFill>
                  <a:srgbClr val="FF0000"/>
                </a:solidFill>
              </a:rPr>
              <a:t>万円</a:t>
            </a:r>
          </a:p>
          <a:p>
            <a:pPr>
              <a:buFont typeface="Arial" pitchFamily="34" charset="0"/>
              <a:buNone/>
            </a:pPr>
            <a:r>
              <a:rPr lang="ja-JP" altLang="en-US" sz="1600" dirty="0" smtClean="0"/>
              <a:t>　　　　　　　　　　　　　　　　　　　　　　　　　　　　　　　　　　　　　　　　　　（大東の授業料約</a:t>
            </a:r>
            <a:r>
              <a:rPr lang="en-US" altLang="ja-JP" sz="1600" dirty="0" smtClean="0"/>
              <a:t>90</a:t>
            </a:r>
            <a:r>
              <a:rPr lang="ja-JP" altLang="en-US" sz="1600" dirty="0" smtClean="0"/>
              <a:t>万円を含む）</a:t>
            </a:r>
            <a:endParaRPr lang="ja-JP" altLang="en-US" sz="1600" dirty="0"/>
          </a:p>
          <a:p>
            <a:pPr>
              <a:buFont typeface="Arial" pitchFamily="34" charset="0"/>
              <a:buNone/>
            </a:pPr>
            <a:endParaRPr lang="en-US" altLang="ja-JP" sz="1600" dirty="0" smtClean="0"/>
          </a:p>
          <a:p>
            <a:pPr>
              <a:buFont typeface="Arial" pitchFamily="34" charset="0"/>
              <a:buNone/>
            </a:pPr>
            <a:r>
              <a:rPr lang="en-US" altLang="ja-JP" sz="1600" dirty="0" smtClean="0"/>
              <a:t>【</a:t>
            </a:r>
            <a:r>
              <a:rPr lang="ja-JP" altLang="en-US" sz="1600" dirty="0"/>
              <a:t>ケース３</a:t>
            </a:r>
            <a:r>
              <a:rPr lang="en-US" altLang="ja-JP" sz="1600" dirty="0" smtClean="0"/>
              <a:t>】  </a:t>
            </a:r>
            <a:r>
              <a:rPr lang="ja-JP" altLang="en-US" sz="1600" dirty="0" smtClean="0"/>
              <a:t>正規</a:t>
            </a:r>
            <a:r>
              <a:rPr lang="ja-JP" altLang="en-US" sz="1600" dirty="0"/>
              <a:t>課程（学部）２学期（秋、春） </a:t>
            </a:r>
            <a:endParaRPr lang="en-US" altLang="ja-JP" sz="1600" dirty="0" smtClean="0"/>
          </a:p>
          <a:p>
            <a:pPr>
              <a:buFont typeface="Arial" pitchFamily="34" charset="0"/>
              <a:buNone/>
            </a:pPr>
            <a:r>
              <a:rPr lang="en-US" altLang="ja-JP" sz="1600" dirty="0"/>
              <a:t> </a:t>
            </a:r>
            <a:r>
              <a:rPr lang="en-US" altLang="ja-JP" sz="1600" dirty="0" smtClean="0"/>
              <a:t>                 </a:t>
            </a:r>
            <a:r>
              <a:rPr lang="ja-JP" altLang="en-US" sz="1600" dirty="0" smtClean="0"/>
              <a:t>留学</a:t>
            </a:r>
            <a:r>
              <a:rPr lang="ja-JP" altLang="en-US" sz="1600" dirty="0"/>
              <a:t>期間</a:t>
            </a:r>
            <a:r>
              <a:rPr lang="en-US" altLang="ja-JP" sz="1600" dirty="0" smtClean="0"/>
              <a:t>2022.08</a:t>
            </a:r>
            <a:r>
              <a:rPr lang="ja-JP" altLang="en-US" sz="1600" dirty="0"/>
              <a:t>～</a:t>
            </a:r>
            <a:r>
              <a:rPr lang="en-US" altLang="ja-JP" sz="1600" dirty="0" smtClean="0"/>
              <a:t>2023.04  </a:t>
            </a:r>
            <a:r>
              <a:rPr lang="ja-JP" altLang="en-US" sz="1600" dirty="0"/>
              <a:t>（</a:t>
            </a:r>
            <a:r>
              <a:rPr lang="en-US" altLang="ja-JP" sz="1600" dirty="0"/>
              <a:t>9</a:t>
            </a:r>
            <a:r>
              <a:rPr lang="ja-JP" altLang="en-US" sz="1600" dirty="0"/>
              <a:t>ヶ月）</a:t>
            </a:r>
          </a:p>
          <a:p>
            <a:pPr>
              <a:buFont typeface="Arial" pitchFamily="34" charset="0"/>
              <a:buNone/>
            </a:pPr>
            <a:r>
              <a:rPr lang="ja-JP" altLang="en-US" sz="1600" dirty="0"/>
              <a:t>　留学費用 約</a:t>
            </a:r>
            <a:r>
              <a:rPr lang="en-US" altLang="ja-JP" sz="1600" dirty="0"/>
              <a:t>250</a:t>
            </a:r>
            <a:r>
              <a:rPr lang="ja-JP" altLang="en-US" sz="1600" dirty="0"/>
              <a:t>万円　－　奨学金</a:t>
            </a:r>
            <a:r>
              <a:rPr lang="en-US" altLang="ja-JP" sz="1600" dirty="0"/>
              <a:t>27</a:t>
            </a:r>
            <a:r>
              <a:rPr lang="ja-JP" altLang="en-US" sz="1600" dirty="0"/>
              <a:t>万円（</a:t>
            </a:r>
            <a:r>
              <a:rPr lang="en-US" altLang="ja-JP" sz="1600" dirty="0"/>
              <a:t>9</a:t>
            </a:r>
            <a:r>
              <a:rPr lang="ja-JP" altLang="en-US" sz="1600" dirty="0"/>
              <a:t>ヶ月分）＝</a:t>
            </a:r>
            <a:r>
              <a:rPr lang="ja-JP" altLang="en-US" sz="1600" b="1" u="sng" dirty="0">
                <a:solidFill>
                  <a:srgbClr val="FF0000"/>
                </a:solidFill>
              </a:rPr>
              <a:t>自己負担　約</a:t>
            </a:r>
            <a:r>
              <a:rPr lang="en-US" altLang="ja-JP" sz="1600" b="1" u="sng" dirty="0">
                <a:solidFill>
                  <a:srgbClr val="FF0000"/>
                </a:solidFill>
              </a:rPr>
              <a:t>220</a:t>
            </a:r>
            <a:r>
              <a:rPr lang="ja-JP" altLang="en-US" sz="1600" b="1" u="sng" dirty="0">
                <a:solidFill>
                  <a:srgbClr val="FF0000"/>
                </a:solidFill>
              </a:rPr>
              <a:t>万円</a:t>
            </a:r>
          </a:p>
          <a:p>
            <a:pPr>
              <a:buFont typeface="Arial" pitchFamily="34" charset="0"/>
              <a:buNone/>
            </a:pPr>
            <a:r>
              <a:rPr lang="ja-JP" altLang="en-US" sz="1600" dirty="0" smtClean="0"/>
              <a:t>                                                                                                     （大東の授業料約</a:t>
            </a:r>
            <a:r>
              <a:rPr lang="en-US" altLang="ja-JP" sz="1600" dirty="0" smtClean="0"/>
              <a:t>90</a:t>
            </a:r>
            <a:r>
              <a:rPr lang="ja-JP" altLang="en-US" sz="1600" dirty="0" smtClean="0"/>
              <a:t>万円を含む）</a:t>
            </a:r>
            <a:endParaRPr lang="ja-JP" altLang="en-US" sz="1600" dirty="0"/>
          </a:p>
          <a:p>
            <a:pPr>
              <a:buFont typeface="Arial" pitchFamily="34" charset="0"/>
              <a:buNone/>
            </a:pPr>
            <a:endParaRPr lang="en-US" altLang="ja-JP" sz="1600" dirty="0" smtClean="0">
              <a:solidFill>
                <a:srgbClr val="66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91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0" name="Picture 10" descr="http://www.daito.ac.jp/english/e_img/logo_d.gif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250825" y="188913"/>
            <a:ext cx="3397250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71" name="Line 11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611188" y="908050"/>
            <a:ext cx="5183187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76"/>
                </a:solidFill>
                <a:effectLst/>
                <a:uLnTx/>
                <a:uFillTx/>
                <a:latin typeface="+mj-lt"/>
                <a:ea typeface="HGP創英角ﾎﾟｯﾌﾟ体" pitchFamily="50" charset="-128"/>
                <a:cs typeface="+mj-cs"/>
              </a:rPr>
              <a:t>イギリス・フィンランド</a:t>
            </a:r>
            <a:endParaRPr kumimoji="1" lang="ja-JP" altLang="en-US" sz="2800" b="0" i="0" u="none" strike="noStrike" kern="0" cap="none" spc="0" normalizeH="0" baseline="0" noProof="0" dirty="0">
              <a:ln>
                <a:noFill/>
              </a:ln>
              <a:solidFill>
                <a:srgbClr val="000076"/>
              </a:solidFill>
              <a:effectLst/>
              <a:uLnTx/>
              <a:uFillTx/>
              <a:latin typeface="+mj-lt"/>
              <a:ea typeface="HGP創英角ﾎﾟｯﾌﾟ体" pitchFamily="50" charset="-128"/>
              <a:cs typeface="+mj-cs"/>
            </a:endParaRPr>
          </a:p>
        </p:txBody>
      </p:sp>
      <p:pic>
        <p:nvPicPr>
          <p:cNvPr id="14" name="Picture 3" descr="05ILBI0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87450" y="1628775"/>
            <a:ext cx="7359650" cy="4679950"/>
          </a:xfrm>
          <a:prstGeom prst="rect">
            <a:avLst/>
          </a:prstGeom>
          <a:noFill/>
        </p:spPr>
      </p:pic>
      <p:pic>
        <p:nvPicPr>
          <p:cNvPr id="19" name="Picture 4" descr="BD21480_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84438" y="4365625"/>
            <a:ext cx="215900" cy="215900"/>
          </a:xfrm>
          <a:prstGeom prst="rect">
            <a:avLst/>
          </a:prstGeom>
          <a:noFill/>
        </p:spPr>
      </p:pic>
      <p:pic>
        <p:nvPicPr>
          <p:cNvPr id="20" name="Picture 5" descr="BD21480_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64388" y="3213100"/>
            <a:ext cx="215900" cy="215900"/>
          </a:xfrm>
          <a:prstGeom prst="rect">
            <a:avLst/>
          </a:prstGeom>
          <a:noFill/>
        </p:spPr>
      </p:pic>
      <p:sp>
        <p:nvSpPr>
          <p:cNvPr id="23" name="AutoShape 7"/>
          <p:cNvSpPr>
            <a:spLocks noChangeArrowheads="1"/>
          </p:cNvSpPr>
          <p:nvPr/>
        </p:nvSpPr>
        <p:spPr bwMode="auto">
          <a:xfrm>
            <a:off x="3347864" y="4725144"/>
            <a:ext cx="2447925" cy="574675"/>
          </a:xfrm>
          <a:prstGeom prst="wedgeRoundRectCallout">
            <a:avLst>
              <a:gd name="adj1" fmla="val -78907"/>
              <a:gd name="adj2" fmla="val -90634"/>
              <a:gd name="adj3" fmla="val 16667"/>
            </a:avLst>
          </a:prstGeom>
          <a:solidFill>
            <a:schemeClr val="accent1">
              <a:alpha val="4600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altLang="ja-JP" sz="1600" b="1">
                <a:ea typeface="ＭＳ Ｐゴシック" pitchFamily="50" charset="-128"/>
              </a:rPr>
              <a:t>University of Central Lancashire</a:t>
            </a:r>
          </a:p>
        </p:txBody>
      </p:sp>
      <p:sp>
        <p:nvSpPr>
          <p:cNvPr id="24" name="AutoShape 8"/>
          <p:cNvSpPr>
            <a:spLocks noChangeArrowheads="1"/>
          </p:cNvSpPr>
          <p:nvPr/>
        </p:nvSpPr>
        <p:spPr bwMode="auto">
          <a:xfrm>
            <a:off x="4572000" y="2636838"/>
            <a:ext cx="2808288" cy="358775"/>
          </a:xfrm>
          <a:prstGeom prst="wedgeRoundRectCallout">
            <a:avLst>
              <a:gd name="adj1" fmla="val 44009"/>
              <a:gd name="adj2" fmla="val 123449"/>
              <a:gd name="adj3" fmla="val 16667"/>
            </a:avLst>
          </a:prstGeom>
          <a:solidFill>
            <a:schemeClr val="accent1">
              <a:alpha val="47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altLang="ja-JP" sz="1600" b="1">
                <a:ea typeface="ＭＳ Ｐゴシック" pitchFamily="50" charset="-128"/>
              </a:rPr>
              <a:t>University of Tampere</a:t>
            </a:r>
          </a:p>
        </p:txBody>
      </p:sp>
    </p:spTree>
    <p:extLst>
      <p:ext uri="{BB962C8B-B14F-4D97-AF65-F5344CB8AC3E}">
        <p14:creationId xmlns:p14="http://schemas.microsoft.com/office/powerpoint/2010/main" val="177027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4704"/>
            <a:ext cx="9144000" cy="1008063"/>
          </a:xfrm>
        </p:spPr>
        <p:txBody>
          <a:bodyPr/>
          <a:lstStyle/>
          <a:p>
            <a:r>
              <a:rPr lang="ja-JP" altLang="en-US" sz="3600" dirty="0" smtClean="0">
                <a:solidFill>
                  <a:srgbClr val="00B050"/>
                </a:solidFill>
                <a:ea typeface="HGP創英角ﾎﾟｯﾌﾟ体" pitchFamily="50" charset="-128"/>
              </a:rPr>
              <a:t>セントラル・ランカシャー大学</a:t>
            </a:r>
            <a:endParaRPr lang="ja-JP" altLang="en-US" sz="3600" dirty="0">
              <a:solidFill>
                <a:srgbClr val="00B050"/>
              </a:solidFill>
              <a:ea typeface="HGP創英角ﾎﾟｯﾌﾟ体" pitchFamily="50" charset="-128"/>
            </a:endParaRPr>
          </a:p>
        </p:txBody>
      </p:sp>
      <p:pic>
        <p:nvPicPr>
          <p:cNvPr id="143370" name="Picture 10" descr="http://www.daito.ac.jp/english/e_img/logo_d.gif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250825" y="188913"/>
            <a:ext cx="3397250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71" name="Line 11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>
          <a:xfrm>
            <a:off x="146426" y="1719375"/>
            <a:ext cx="8820150" cy="4949985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ja-JP" altLang="en-US" sz="3000" dirty="0" smtClean="0">
                <a:solidFill>
                  <a:srgbClr val="669900"/>
                </a:solidFill>
              </a:rPr>
              <a:t>・場所：イギリス・プレストン　</a:t>
            </a:r>
            <a:r>
              <a:rPr lang="en-US" altLang="ja-JP" sz="3000" dirty="0" smtClean="0">
                <a:solidFill>
                  <a:srgbClr val="669900"/>
                </a:solidFill>
              </a:rPr>
              <a:t>(1</a:t>
            </a:r>
            <a:r>
              <a:rPr lang="ja-JP" altLang="en-US" sz="3000" dirty="0" smtClean="0">
                <a:solidFill>
                  <a:srgbClr val="669900"/>
                </a:solidFill>
              </a:rPr>
              <a:t>キャンパス）</a:t>
            </a:r>
            <a:endParaRPr lang="en-US" altLang="ja-JP" sz="3000" dirty="0" smtClean="0">
              <a:solidFill>
                <a:srgbClr val="669900"/>
              </a:solidFill>
            </a:endParaRPr>
          </a:p>
          <a:p>
            <a:pPr>
              <a:buFont typeface="Arial" pitchFamily="34" charset="0"/>
              <a:buNone/>
            </a:pPr>
            <a:r>
              <a:rPr lang="ja-JP" altLang="en-US" sz="3000" dirty="0" smtClean="0">
                <a:solidFill>
                  <a:srgbClr val="669900"/>
                </a:solidFill>
              </a:rPr>
              <a:t>・学生数：約</a:t>
            </a:r>
            <a:r>
              <a:rPr lang="en-US" altLang="ja-JP" sz="3000" dirty="0" smtClean="0">
                <a:solidFill>
                  <a:srgbClr val="669900"/>
                </a:solidFill>
              </a:rPr>
              <a:t>38,000</a:t>
            </a:r>
            <a:r>
              <a:rPr lang="ja-JP" altLang="en-US" sz="3000" dirty="0" smtClean="0">
                <a:solidFill>
                  <a:srgbClr val="669900"/>
                </a:solidFill>
              </a:rPr>
              <a:t>人　（留学生約</a:t>
            </a:r>
            <a:r>
              <a:rPr lang="en-US" altLang="ja-JP" sz="3000" dirty="0" smtClean="0">
                <a:solidFill>
                  <a:srgbClr val="669900"/>
                </a:solidFill>
              </a:rPr>
              <a:t>2,000</a:t>
            </a:r>
            <a:r>
              <a:rPr lang="ja-JP" altLang="en-US" sz="3000" dirty="0" smtClean="0">
                <a:solidFill>
                  <a:srgbClr val="669900"/>
                </a:solidFill>
              </a:rPr>
              <a:t>人）</a:t>
            </a:r>
            <a:endParaRPr lang="en-US" altLang="ja-JP" sz="2400" dirty="0" smtClean="0">
              <a:solidFill>
                <a:srgbClr val="669900"/>
              </a:solidFill>
            </a:endParaRPr>
          </a:p>
          <a:p>
            <a:pPr>
              <a:buFont typeface="Arial" pitchFamily="34" charset="0"/>
              <a:buNone/>
            </a:pPr>
            <a:r>
              <a:rPr lang="ja-JP" altLang="en-US" sz="3000" dirty="0" smtClean="0">
                <a:solidFill>
                  <a:srgbClr val="669900"/>
                </a:solidFill>
              </a:rPr>
              <a:t>・総合大学（人文科学、外国語、ビジネス、医学</a:t>
            </a:r>
            <a:r>
              <a:rPr lang="en-US" altLang="ja-JP" sz="3000" dirty="0" smtClean="0">
                <a:solidFill>
                  <a:srgbClr val="669900"/>
                </a:solidFill>
              </a:rPr>
              <a:t> etc..)</a:t>
            </a:r>
            <a:endParaRPr lang="en-US" altLang="ja-JP" sz="3000" dirty="0" smtClean="0"/>
          </a:p>
          <a:p>
            <a:pPr>
              <a:buFont typeface="Arial" pitchFamily="34" charset="0"/>
              <a:buNone/>
            </a:pPr>
            <a:r>
              <a:rPr lang="ja-JP" altLang="en-US" sz="3000" dirty="0" smtClean="0">
                <a:solidFill>
                  <a:srgbClr val="669900"/>
                </a:solidFill>
              </a:rPr>
              <a:t>・</a:t>
            </a:r>
            <a:r>
              <a:rPr lang="en-US" altLang="ja-JP" sz="3000" dirty="0" smtClean="0">
                <a:solidFill>
                  <a:srgbClr val="669900"/>
                </a:solidFill>
              </a:rPr>
              <a:t>Semester1 (9</a:t>
            </a:r>
            <a:r>
              <a:rPr lang="ja-JP" altLang="en-US" sz="3000" dirty="0" smtClean="0">
                <a:solidFill>
                  <a:srgbClr val="669900"/>
                </a:solidFill>
              </a:rPr>
              <a:t>月～</a:t>
            </a:r>
            <a:r>
              <a:rPr lang="en-US" altLang="ja-JP" sz="3000" dirty="0" smtClean="0">
                <a:solidFill>
                  <a:srgbClr val="669900"/>
                </a:solidFill>
              </a:rPr>
              <a:t>1</a:t>
            </a:r>
            <a:r>
              <a:rPr lang="ja-JP" altLang="en-US" sz="3000" dirty="0" smtClean="0">
                <a:solidFill>
                  <a:srgbClr val="669900"/>
                </a:solidFill>
              </a:rPr>
              <a:t>月</a:t>
            </a:r>
            <a:r>
              <a:rPr lang="en-US" altLang="ja-JP" sz="3000" dirty="0" smtClean="0">
                <a:solidFill>
                  <a:srgbClr val="669900"/>
                </a:solidFill>
              </a:rPr>
              <a:t>)</a:t>
            </a:r>
            <a:r>
              <a:rPr lang="ja-JP" altLang="en-US" sz="3000" dirty="0" smtClean="0">
                <a:solidFill>
                  <a:srgbClr val="669900"/>
                </a:solidFill>
              </a:rPr>
              <a:t>　</a:t>
            </a:r>
            <a:r>
              <a:rPr lang="en-US" altLang="ja-JP" sz="3000" dirty="0" smtClean="0">
                <a:solidFill>
                  <a:srgbClr val="669900"/>
                </a:solidFill>
              </a:rPr>
              <a:t>Semester 2 (1</a:t>
            </a:r>
            <a:r>
              <a:rPr lang="ja-JP" altLang="en-US" sz="3000" dirty="0" smtClean="0">
                <a:solidFill>
                  <a:srgbClr val="669900"/>
                </a:solidFill>
              </a:rPr>
              <a:t>月～</a:t>
            </a:r>
            <a:r>
              <a:rPr lang="en-US" altLang="ja-JP" sz="3000" dirty="0" smtClean="0">
                <a:solidFill>
                  <a:srgbClr val="669900"/>
                </a:solidFill>
              </a:rPr>
              <a:t>5</a:t>
            </a:r>
            <a:r>
              <a:rPr lang="ja-JP" altLang="en-US" sz="3000" dirty="0" smtClean="0">
                <a:solidFill>
                  <a:srgbClr val="669900"/>
                </a:solidFill>
              </a:rPr>
              <a:t>月</a:t>
            </a:r>
            <a:r>
              <a:rPr lang="en-US" altLang="ja-JP" sz="3000" dirty="0" smtClean="0">
                <a:solidFill>
                  <a:srgbClr val="669900"/>
                </a:solidFill>
              </a:rPr>
              <a:t>)</a:t>
            </a:r>
          </a:p>
          <a:p>
            <a:pPr>
              <a:buFont typeface="Arial" pitchFamily="34" charset="0"/>
              <a:buNone/>
            </a:pPr>
            <a:r>
              <a:rPr lang="ja-JP" altLang="en-US" sz="3000" dirty="0" smtClean="0">
                <a:solidFill>
                  <a:srgbClr val="669900"/>
                </a:solidFill>
              </a:rPr>
              <a:t>・語学（</a:t>
            </a:r>
            <a:r>
              <a:rPr lang="en-US" altLang="ja-JP" sz="3000" dirty="0" smtClean="0">
                <a:solidFill>
                  <a:srgbClr val="669900"/>
                </a:solidFill>
              </a:rPr>
              <a:t>Pre-Sessional English</a:t>
            </a:r>
            <a:r>
              <a:rPr lang="ja-JP" altLang="en-US" sz="3000" dirty="0" smtClean="0">
                <a:solidFill>
                  <a:srgbClr val="669900"/>
                </a:solidFill>
              </a:rPr>
              <a:t>）</a:t>
            </a:r>
            <a:r>
              <a:rPr lang="en-US" altLang="ja-JP" sz="3000" dirty="0" smtClean="0">
                <a:solidFill>
                  <a:srgbClr val="669900"/>
                </a:solidFill>
              </a:rPr>
              <a:t> </a:t>
            </a:r>
            <a:r>
              <a:rPr lang="ja-JP" altLang="en-US" sz="3000" dirty="0" smtClean="0">
                <a:solidFill>
                  <a:srgbClr val="669900"/>
                </a:solidFill>
              </a:rPr>
              <a:t>コース</a:t>
            </a:r>
            <a:r>
              <a:rPr lang="en-US" altLang="ja-JP" sz="3000" dirty="0">
                <a:solidFill>
                  <a:srgbClr val="669900"/>
                </a:solidFill>
              </a:rPr>
              <a:t> </a:t>
            </a:r>
            <a:r>
              <a:rPr lang="ja-JP" altLang="en-US" sz="2400" dirty="0" smtClean="0">
                <a:solidFill>
                  <a:srgbClr val="669900"/>
                </a:solidFill>
              </a:rPr>
              <a:t>⇒</a:t>
            </a:r>
            <a:r>
              <a:rPr lang="en-US" altLang="ja-JP" sz="2400" dirty="0" smtClean="0">
                <a:solidFill>
                  <a:srgbClr val="669900"/>
                </a:solidFill>
              </a:rPr>
              <a:t>IELTS 4.0</a:t>
            </a:r>
          </a:p>
          <a:p>
            <a:pPr>
              <a:buNone/>
            </a:pPr>
            <a:r>
              <a:rPr lang="ja-JP" altLang="en-US" sz="3000" dirty="0">
                <a:solidFill>
                  <a:srgbClr val="669900"/>
                </a:solidFill>
              </a:rPr>
              <a:t>・語学</a:t>
            </a:r>
            <a:r>
              <a:rPr lang="ja-JP" altLang="en-US" sz="3000" dirty="0" smtClean="0">
                <a:solidFill>
                  <a:srgbClr val="669900"/>
                </a:solidFill>
              </a:rPr>
              <a:t>（</a:t>
            </a:r>
            <a:r>
              <a:rPr lang="en-US" altLang="ja-JP" sz="2400" dirty="0" smtClean="0">
                <a:solidFill>
                  <a:srgbClr val="669900"/>
                </a:solidFill>
              </a:rPr>
              <a:t>Study Overseas </a:t>
            </a:r>
            <a:r>
              <a:rPr lang="en-US" altLang="ja-JP" sz="2400" dirty="0" err="1" smtClean="0">
                <a:solidFill>
                  <a:srgbClr val="669900"/>
                </a:solidFill>
              </a:rPr>
              <a:t>Programme</a:t>
            </a:r>
            <a:r>
              <a:rPr lang="ja-JP" altLang="en-US" sz="3000" dirty="0" smtClean="0">
                <a:solidFill>
                  <a:srgbClr val="669900"/>
                </a:solidFill>
              </a:rPr>
              <a:t>）</a:t>
            </a:r>
            <a:r>
              <a:rPr lang="en-US" altLang="ja-JP" sz="3000" dirty="0" smtClean="0">
                <a:solidFill>
                  <a:srgbClr val="669900"/>
                </a:solidFill>
              </a:rPr>
              <a:t> </a:t>
            </a:r>
            <a:r>
              <a:rPr lang="ja-JP" altLang="en-US" sz="3000" dirty="0">
                <a:solidFill>
                  <a:srgbClr val="669900"/>
                </a:solidFill>
              </a:rPr>
              <a:t>コース</a:t>
            </a:r>
            <a:r>
              <a:rPr lang="en-US" altLang="ja-JP" sz="3000" dirty="0">
                <a:solidFill>
                  <a:srgbClr val="669900"/>
                </a:solidFill>
              </a:rPr>
              <a:t> </a:t>
            </a:r>
            <a:r>
              <a:rPr lang="ja-JP" altLang="en-US" sz="2400" dirty="0">
                <a:solidFill>
                  <a:srgbClr val="669900"/>
                </a:solidFill>
              </a:rPr>
              <a:t>⇒</a:t>
            </a:r>
            <a:r>
              <a:rPr lang="en-US" altLang="ja-JP" sz="2400" dirty="0">
                <a:solidFill>
                  <a:srgbClr val="669900"/>
                </a:solidFill>
              </a:rPr>
              <a:t>IELTS </a:t>
            </a:r>
            <a:r>
              <a:rPr lang="en-US" altLang="ja-JP" sz="2400" dirty="0" smtClean="0">
                <a:solidFill>
                  <a:srgbClr val="669900"/>
                </a:solidFill>
              </a:rPr>
              <a:t>5.0</a:t>
            </a:r>
            <a:endParaRPr lang="en-US" altLang="ja-JP" sz="3000" dirty="0" smtClean="0">
              <a:solidFill>
                <a:srgbClr val="669900"/>
              </a:solidFill>
            </a:endParaRPr>
          </a:p>
          <a:p>
            <a:pPr>
              <a:buFont typeface="Arial" pitchFamily="34" charset="0"/>
              <a:buNone/>
            </a:pPr>
            <a:r>
              <a:rPr lang="ja-JP" altLang="en-US" sz="3000" dirty="0" smtClean="0">
                <a:solidFill>
                  <a:srgbClr val="669900"/>
                </a:solidFill>
              </a:rPr>
              <a:t>・</a:t>
            </a:r>
            <a:r>
              <a:rPr lang="ja-JP" altLang="en-US" sz="3000" dirty="0">
                <a:solidFill>
                  <a:srgbClr val="669900"/>
                </a:solidFill>
              </a:rPr>
              <a:t>学部</a:t>
            </a:r>
            <a:r>
              <a:rPr lang="ja-JP" altLang="en-US" sz="3000" dirty="0" smtClean="0">
                <a:solidFill>
                  <a:srgbClr val="669900"/>
                </a:solidFill>
              </a:rPr>
              <a:t>コース</a:t>
            </a:r>
            <a:r>
              <a:rPr lang="en-US" altLang="ja-JP" sz="2400" dirty="0" smtClean="0">
                <a:solidFill>
                  <a:srgbClr val="669900"/>
                </a:solidFill>
              </a:rPr>
              <a:t>     </a:t>
            </a:r>
            <a:r>
              <a:rPr lang="ja-JP" altLang="ja-JP" sz="2400" dirty="0" smtClean="0">
                <a:solidFill>
                  <a:srgbClr val="669900"/>
                </a:solidFill>
                <a:ea typeface="Arial"/>
              </a:rPr>
              <a:t>⇒</a:t>
            </a:r>
            <a:r>
              <a:rPr lang="en-US" altLang="ja-JP" sz="2400" dirty="0" smtClean="0">
                <a:solidFill>
                  <a:srgbClr val="669900"/>
                </a:solidFill>
              </a:rPr>
              <a:t>IELTS 6.0 with 5.5 in each sub score</a:t>
            </a:r>
          </a:p>
          <a:p>
            <a:pPr>
              <a:buFont typeface="Arial" pitchFamily="34" charset="0"/>
              <a:buNone/>
            </a:pPr>
            <a:r>
              <a:rPr lang="ja-JP" altLang="en-US" sz="3000" dirty="0" smtClean="0">
                <a:solidFill>
                  <a:srgbClr val="669900"/>
                </a:solidFill>
              </a:rPr>
              <a:t>・住居：寮 （約￡</a:t>
            </a:r>
            <a:r>
              <a:rPr lang="en-US" altLang="ja-JP" sz="3000" dirty="0" smtClean="0">
                <a:solidFill>
                  <a:srgbClr val="669900"/>
                </a:solidFill>
              </a:rPr>
              <a:t>3,437</a:t>
            </a:r>
            <a:r>
              <a:rPr lang="ja-JP" altLang="en-US" sz="3000" dirty="0" smtClean="0">
                <a:solidFill>
                  <a:srgbClr val="669900"/>
                </a:solidFill>
              </a:rPr>
              <a:t>　</a:t>
            </a:r>
            <a:r>
              <a:rPr lang="en-US" altLang="ja-JP" sz="3000" dirty="0" smtClean="0">
                <a:solidFill>
                  <a:srgbClr val="669900"/>
                </a:solidFill>
              </a:rPr>
              <a:t>10</a:t>
            </a:r>
            <a:r>
              <a:rPr lang="ja-JP" altLang="en-US" sz="3000" dirty="0" smtClean="0">
                <a:solidFill>
                  <a:srgbClr val="669900"/>
                </a:solidFill>
              </a:rPr>
              <a:t>ヶ月間）</a:t>
            </a:r>
            <a:endParaRPr lang="en-US" altLang="ja-JP" sz="3000" dirty="0" smtClean="0">
              <a:solidFill>
                <a:srgbClr val="66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07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4704"/>
            <a:ext cx="9144000" cy="1008063"/>
          </a:xfrm>
        </p:spPr>
        <p:txBody>
          <a:bodyPr/>
          <a:lstStyle/>
          <a:p>
            <a:r>
              <a:rPr lang="ja-JP" altLang="en-US" sz="3600" dirty="0" smtClean="0">
                <a:solidFill>
                  <a:srgbClr val="00B050"/>
                </a:solidFill>
                <a:ea typeface="HGP創英角ﾎﾟｯﾌﾟ体" pitchFamily="50" charset="-128"/>
              </a:rPr>
              <a:t>セントラル・ランカシャー大学</a:t>
            </a:r>
            <a:endParaRPr lang="ja-JP" altLang="en-US" sz="3600" dirty="0">
              <a:solidFill>
                <a:srgbClr val="00B050"/>
              </a:solidFill>
              <a:ea typeface="HGP創英角ﾎﾟｯﾌﾟ体" pitchFamily="50" charset="-128"/>
            </a:endParaRPr>
          </a:p>
        </p:txBody>
      </p:sp>
      <p:pic>
        <p:nvPicPr>
          <p:cNvPr id="143370" name="Picture 10" descr="http://www.daito.ac.jp/english/e_img/logo_d.gif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250825" y="188913"/>
            <a:ext cx="3397250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71" name="Line 11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>
          <a:xfrm>
            <a:off x="146426" y="1781367"/>
            <a:ext cx="8820150" cy="4949985"/>
          </a:xfrm>
        </p:spPr>
        <p:txBody>
          <a:bodyPr/>
          <a:lstStyle/>
          <a:p>
            <a:pPr>
              <a:buNone/>
            </a:pPr>
            <a:r>
              <a:rPr lang="ja-JP" altLang="en-US" sz="2200" b="1" dirty="0">
                <a:solidFill>
                  <a:srgbClr val="669900"/>
                </a:solidFill>
              </a:rPr>
              <a:t>学部コースへ入るためには・・</a:t>
            </a:r>
            <a:r>
              <a:rPr lang="ja-JP" altLang="en-US" sz="2200" b="1" dirty="0" smtClean="0">
                <a:solidFill>
                  <a:srgbClr val="669900"/>
                </a:solidFill>
              </a:rPr>
              <a:t>・</a:t>
            </a:r>
            <a:endParaRPr lang="en-US" altLang="ja-JP" sz="2200" b="1" dirty="0" smtClean="0">
              <a:solidFill>
                <a:srgbClr val="669900"/>
              </a:solidFill>
            </a:endParaRPr>
          </a:p>
          <a:p>
            <a:pPr>
              <a:buNone/>
            </a:pPr>
            <a:endParaRPr lang="en-US" altLang="ja-JP" sz="1200" b="1" dirty="0" smtClean="0">
              <a:solidFill>
                <a:srgbClr val="669900"/>
              </a:solidFill>
            </a:endParaRPr>
          </a:p>
          <a:p>
            <a:pPr>
              <a:buNone/>
            </a:pPr>
            <a:r>
              <a:rPr lang="en-US" altLang="ja-JP" sz="1600" b="1" u="sng" dirty="0" smtClean="0">
                <a:solidFill>
                  <a:srgbClr val="FF0000"/>
                </a:solidFill>
              </a:rPr>
              <a:t>IELTS</a:t>
            </a:r>
            <a:r>
              <a:rPr lang="ja-JP" altLang="en-US" sz="1600" b="1" u="sng" dirty="0" smtClean="0">
                <a:solidFill>
                  <a:srgbClr val="FF0000"/>
                </a:solidFill>
              </a:rPr>
              <a:t>スコア</a:t>
            </a:r>
            <a:r>
              <a:rPr lang="ja-JP" altLang="en-US" sz="1600" b="1" u="sng" dirty="0">
                <a:solidFill>
                  <a:srgbClr val="FF0000"/>
                </a:solidFill>
              </a:rPr>
              <a:t>は出願時の</a:t>
            </a:r>
            <a:r>
              <a:rPr lang="en-US" altLang="ja-JP" sz="1600" b="1" u="sng" dirty="0" smtClean="0">
                <a:solidFill>
                  <a:srgbClr val="FF0000"/>
                </a:solidFill>
              </a:rPr>
              <a:t>2022</a:t>
            </a:r>
            <a:r>
              <a:rPr lang="ja-JP" altLang="en-US" sz="1600" b="1" u="sng" dirty="0" smtClean="0">
                <a:solidFill>
                  <a:srgbClr val="FF0000"/>
                </a:solidFill>
              </a:rPr>
              <a:t>年</a:t>
            </a:r>
            <a:r>
              <a:rPr lang="en-US" altLang="ja-JP" sz="1600" b="1" u="sng" dirty="0" smtClean="0">
                <a:solidFill>
                  <a:srgbClr val="FF0000"/>
                </a:solidFill>
              </a:rPr>
              <a:t>4</a:t>
            </a:r>
            <a:r>
              <a:rPr lang="ja-JP" altLang="en-US" sz="1600" b="1" u="sng" dirty="0" smtClean="0">
                <a:solidFill>
                  <a:srgbClr val="FF0000"/>
                </a:solidFill>
              </a:rPr>
              <a:t>月</a:t>
            </a:r>
            <a:r>
              <a:rPr lang="ja-JP" altLang="en-US" sz="1600" b="1" u="sng" dirty="0">
                <a:solidFill>
                  <a:srgbClr val="FF0000"/>
                </a:solidFill>
              </a:rPr>
              <a:t>までに取得できるスコアが有効</a:t>
            </a:r>
            <a:endParaRPr lang="en-US" altLang="ja-JP" sz="1600" b="1" dirty="0">
              <a:solidFill>
                <a:srgbClr val="669900"/>
              </a:solidFill>
            </a:endParaRPr>
          </a:p>
          <a:p>
            <a:pPr>
              <a:buNone/>
            </a:pPr>
            <a:endParaRPr lang="en-US" altLang="ja-JP" sz="1200" b="1" dirty="0">
              <a:solidFill>
                <a:srgbClr val="669900"/>
              </a:solidFill>
            </a:endParaRPr>
          </a:p>
          <a:p>
            <a:pPr marL="0" indent="0">
              <a:buNone/>
            </a:pPr>
            <a:r>
              <a:rPr lang="ja-JP" altLang="ja-JP" sz="1600" dirty="0"/>
              <a:t>①学部コース　</a:t>
            </a:r>
            <a:r>
              <a:rPr lang="en-US" altLang="ja-JP" sz="1600" dirty="0"/>
              <a:t> IELTS 6.0 </a:t>
            </a:r>
            <a:r>
              <a:rPr lang="ja-JP" altLang="ja-JP" sz="1600" dirty="0"/>
              <a:t>（各サブスコア</a:t>
            </a:r>
            <a:r>
              <a:rPr lang="en-US" altLang="ja-JP" sz="1600" dirty="0"/>
              <a:t>5.5</a:t>
            </a:r>
            <a:r>
              <a:rPr lang="ja-JP" altLang="ja-JP" sz="1600" dirty="0"/>
              <a:t>以上</a:t>
            </a:r>
            <a:r>
              <a:rPr lang="ja-JP" altLang="ja-JP" sz="1600" dirty="0" smtClean="0"/>
              <a:t>）</a:t>
            </a:r>
            <a:endParaRPr lang="en-US" altLang="ja-JP" sz="1600" dirty="0" smtClean="0"/>
          </a:p>
          <a:p>
            <a:pPr marL="0" indent="0">
              <a:buNone/>
            </a:pPr>
            <a:endParaRPr lang="ja-JP" altLang="ja-JP" sz="1600" dirty="0"/>
          </a:p>
          <a:p>
            <a:pPr marL="0" indent="0">
              <a:buNone/>
            </a:pPr>
            <a:r>
              <a:rPr lang="ja-JP" altLang="ja-JP" sz="1600" dirty="0"/>
              <a:t>②語学コース（</a:t>
            </a:r>
            <a:r>
              <a:rPr lang="en-US" altLang="ja-JP" sz="1600" dirty="0"/>
              <a:t>Study Overseas </a:t>
            </a:r>
            <a:r>
              <a:rPr lang="en-US" altLang="ja-JP" sz="1600" dirty="0" err="1"/>
              <a:t>Programme</a:t>
            </a:r>
            <a:r>
              <a:rPr lang="ja-JP" altLang="ja-JP" sz="1600" dirty="0"/>
              <a:t>）</a:t>
            </a:r>
            <a:r>
              <a:rPr lang="en-US" altLang="ja-JP" sz="1600" dirty="0"/>
              <a:t>   IELTS 5.0 – 5.5</a:t>
            </a:r>
            <a:endParaRPr lang="ja-JP" altLang="ja-JP" sz="1600" dirty="0"/>
          </a:p>
          <a:p>
            <a:pPr marL="0" indent="0">
              <a:buNone/>
            </a:pPr>
            <a:r>
              <a:rPr lang="ja-JP" altLang="en-US" sz="1600" dirty="0" smtClean="0"/>
              <a:t>　英語の４技能プラスイギリス文化・社会について学ぶコース</a:t>
            </a:r>
            <a:endParaRPr lang="en-US" altLang="ja-JP" sz="1600" dirty="0" smtClean="0"/>
          </a:p>
          <a:p>
            <a:pPr marL="0" indent="0">
              <a:buNone/>
            </a:pPr>
            <a:endParaRPr lang="en-US" altLang="ja-JP" sz="1600" dirty="0" smtClean="0"/>
          </a:p>
          <a:p>
            <a:pPr marL="0" indent="0">
              <a:buNone/>
            </a:pPr>
            <a:r>
              <a:rPr lang="ja-JP" altLang="ja-JP" sz="1600" dirty="0" smtClean="0"/>
              <a:t>③</a:t>
            </a:r>
            <a:r>
              <a:rPr lang="ja-JP" altLang="ja-JP" sz="1600" dirty="0"/>
              <a:t>語学コース（</a:t>
            </a:r>
            <a:r>
              <a:rPr lang="en-US" altLang="ja-JP" sz="1600" dirty="0"/>
              <a:t>Pre-Sessional English for Academic Purposes</a:t>
            </a:r>
            <a:r>
              <a:rPr lang="ja-JP" altLang="ja-JP" sz="1600" dirty="0"/>
              <a:t>） </a:t>
            </a:r>
            <a:r>
              <a:rPr lang="en-US" altLang="ja-JP" sz="1600" dirty="0" smtClean="0"/>
              <a:t> IELTS </a:t>
            </a:r>
            <a:r>
              <a:rPr lang="en-US" altLang="ja-JP" sz="1600" dirty="0"/>
              <a:t>4.0 – </a:t>
            </a:r>
            <a:r>
              <a:rPr lang="en-US" altLang="ja-JP" sz="1600" dirty="0" smtClean="0"/>
              <a:t>4.5</a:t>
            </a:r>
          </a:p>
          <a:p>
            <a:pPr marL="0" indent="0">
              <a:buNone/>
            </a:pPr>
            <a:r>
              <a:rPr lang="en-US" altLang="ja-JP" sz="1600" dirty="0"/>
              <a:t> </a:t>
            </a:r>
            <a:r>
              <a:rPr lang="en-US" altLang="ja-JP" sz="1600" dirty="0" smtClean="0"/>
              <a:t>  </a:t>
            </a:r>
            <a:r>
              <a:rPr lang="ja-JP" altLang="en-US" sz="1600" dirty="0" smtClean="0"/>
              <a:t>英語の４技能を学ぶコース</a:t>
            </a:r>
            <a:endParaRPr lang="ja-JP" altLang="ja-JP" sz="1600" dirty="0"/>
          </a:p>
          <a:p>
            <a:pPr>
              <a:buNone/>
            </a:pPr>
            <a:endParaRPr lang="en-US" altLang="ja-JP" sz="2200" b="1" dirty="0">
              <a:solidFill>
                <a:srgbClr val="669900"/>
              </a:solidFill>
            </a:endParaRPr>
          </a:p>
          <a:p>
            <a:pPr>
              <a:buFont typeface="Arial" pitchFamily="34" charset="0"/>
              <a:buNone/>
            </a:pPr>
            <a:endParaRPr lang="en-US" altLang="ja-JP" sz="3000" dirty="0" smtClean="0">
              <a:solidFill>
                <a:srgbClr val="66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05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4704"/>
            <a:ext cx="9144000" cy="1008063"/>
          </a:xfrm>
        </p:spPr>
        <p:txBody>
          <a:bodyPr/>
          <a:lstStyle/>
          <a:p>
            <a:r>
              <a:rPr lang="ja-JP" altLang="en-US" sz="3600" dirty="0" smtClean="0">
                <a:solidFill>
                  <a:srgbClr val="00B050"/>
                </a:solidFill>
                <a:ea typeface="HGP創英角ﾎﾟｯﾌﾟ体" pitchFamily="50" charset="-128"/>
              </a:rPr>
              <a:t>セントラル・ランカシャー大学</a:t>
            </a:r>
            <a:endParaRPr lang="ja-JP" altLang="en-US" sz="3600" dirty="0">
              <a:solidFill>
                <a:srgbClr val="00B050"/>
              </a:solidFill>
              <a:ea typeface="HGP創英角ﾎﾟｯﾌﾟ体" pitchFamily="50" charset="-128"/>
            </a:endParaRPr>
          </a:p>
        </p:txBody>
      </p:sp>
      <p:pic>
        <p:nvPicPr>
          <p:cNvPr id="143370" name="Picture 10" descr="http://www.daito.ac.jp/english/e_img/logo_d.gif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250825" y="188913"/>
            <a:ext cx="3397250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71" name="Line 11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>
          <a:xfrm>
            <a:off x="146426" y="1781367"/>
            <a:ext cx="8820150" cy="4949985"/>
          </a:xfrm>
        </p:spPr>
        <p:txBody>
          <a:bodyPr/>
          <a:lstStyle/>
          <a:p>
            <a:pPr>
              <a:buNone/>
            </a:pPr>
            <a:r>
              <a:rPr lang="ja-JP" altLang="en-US" sz="2200" b="1" dirty="0">
                <a:solidFill>
                  <a:srgbClr val="669900"/>
                </a:solidFill>
              </a:rPr>
              <a:t>留学費用</a:t>
            </a:r>
            <a:r>
              <a:rPr lang="ja-JP" altLang="en-US" sz="3600" b="1" dirty="0">
                <a:solidFill>
                  <a:srgbClr val="669900"/>
                </a:solidFill>
              </a:rPr>
              <a:t>　</a:t>
            </a:r>
            <a:r>
              <a:rPr lang="ja-JP" altLang="en-US" sz="1600" b="1" dirty="0">
                <a:solidFill>
                  <a:srgbClr val="669900"/>
                </a:solidFill>
              </a:rPr>
              <a:t>　</a:t>
            </a:r>
            <a:r>
              <a:rPr lang="en-US" altLang="ja-JP" sz="1600" dirty="0">
                <a:solidFill>
                  <a:srgbClr val="669900"/>
                </a:solidFill>
              </a:rPr>
              <a:t>※</a:t>
            </a:r>
            <a:r>
              <a:rPr lang="ja-JP" altLang="en-US" sz="1600" dirty="0">
                <a:solidFill>
                  <a:srgbClr val="669900"/>
                </a:solidFill>
              </a:rPr>
              <a:t>為替レートは</a:t>
            </a:r>
            <a:r>
              <a:rPr lang="en-US" altLang="ja-JP" sz="1600" dirty="0" smtClean="0">
                <a:solidFill>
                  <a:srgbClr val="669900"/>
                </a:solidFill>
              </a:rPr>
              <a:t>1</a:t>
            </a:r>
            <a:r>
              <a:rPr lang="ja-JP" altLang="en-US" sz="1600" dirty="0" smtClean="0">
                <a:solidFill>
                  <a:srgbClr val="669900"/>
                </a:solidFill>
              </a:rPr>
              <a:t>￡</a:t>
            </a:r>
            <a:r>
              <a:rPr lang="en-US" altLang="ja-JP" sz="1600" dirty="0" smtClean="0">
                <a:solidFill>
                  <a:srgbClr val="669900"/>
                </a:solidFill>
              </a:rPr>
              <a:t>=</a:t>
            </a:r>
            <a:r>
              <a:rPr lang="en-US" altLang="ja-JP" sz="1600" dirty="0" smtClean="0">
                <a:solidFill>
                  <a:srgbClr val="669900"/>
                </a:solidFill>
              </a:rPr>
              <a:t>155</a:t>
            </a:r>
            <a:r>
              <a:rPr lang="ja-JP" altLang="en-US" sz="1600" dirty="0" smtClean="0">
                <a:solidFill>
                  <a:srgbClr val="669900"/>
                </a:solidFill>
              </a:rPr>
              <a:t>円</a:t>
            </a:r>
            <a:r>
              <a:rPr lang="ja-JP" altLang="en-US" sz="1600" dirty="0">
                <a:solidFill>
                  <a:srgbClr val="669900"/>
                </a:solidFill>
              </a:rPr>
              <a:t>で計算。</a:t>
            </a:r>
            <a:r>
              <a:rPr lang="ja-JP" altLang="en-US" sz="1600" u="sng" dirty="0">
                <a:solidFill>
                  <a:srgbClr val="FF0000"/>
                </a:solidFill>
              </a:rPr>
              <a:t>概算費用のため、あくまでも目安です。</a:t>
            </a:r>
            <a:endParaRPr lang="en-US" altLang="ja-JP" sz="1600" u="sng" dirty="0">
              <a:solidFill>
                <a:srgbClr val="FF0000"/>
              </a:solidFill>
            </a:endParaRPr>
          </a:p>
          <a:p>
            <a:pPr>
              <a:buNone/>
            </a:pPr>
            <a:endParaRPr lang="en-US" altLang="ja-JP" sz="1200" b="1" dirty="0" smtClean="0">
              <a:solidFill>
                <a:srgbClr val="669900"/>
              </a:solidFill>
            </a:endParaRPr>
          </a:p>
          <a:p>
            <a:pPr>
              <a:buNone/>
            </a:pPr>
            <a:endParaRPr lang="en-US" altLang="ja-JP" sz="1200" b="1" dirty="0" smtClean="0">
              <a:solidFill>
                <a:srgbClr val="669900"/>
              </a:solidFill>
            </a:endParaRPr>
          </a:p>
          <a:p>
            <a:pPr>
              <a:buNone/>
            </a:pPr>
            <a:r>
              <a:rPr lang="ja-JP" altLang="en-US" sz="1600" dirty="0" smtClean="0"/>
              <a:t>留学</a:t>
            </a:r>
            <a:r>
              <a:rPr lang="ja-JP" altLang="en-US" sz="1600" dirty="0"/>
              <a:t>期間</a:t>
            </a:r>
            <a:r>
              <a:rPr lang="en-US" altLang="ja-JP" sz="1600" dirty="0" smtClean="0"/>
              <a:t>2022.09</a:t>
            </a:r>
            <a:r>
              <a:rPr lang="ja-JP" altLang="en-US" sz="1600" dirty="0" smtClean="0"/>
              <a:t>～</a:t>
            </a:r>
            <a:r>
              <a:rPr lang="en-US" altLang="ja-JP" sz="1600" dirty="0" smtClean="0"/>
              <a:t>2023.06  </a:t>
            </a:r>
            <a:r>
              <a:rPr lang="ja-JP" altLang="en-US" sz="1600" dirty="0"/>
              <a:t>（</a:t>
            </a:r>
            <a:r>
              <a:rPr lang="en-US" altLang="ja-JP" sz="1600" dirty="0" smtClean="0"/>
              <a:t>10</a:t>
            </a:r>
            <a:r>
              <a:rPr lang="ja-JP" altLang="en-US" sz="1600" dirty="0" smtClean="0"/>
              <a:t>ヶ</a:t>
            </a:r>
            <a:r>
              <a:rPr lang="ja-JP" altLang="en-US" sz="1600" dirty="0"/>
              <a:t>月</a:t>
            </a:r>
            <a:r>
              <a:rPr lang="ja-JP" altLang="en-US" sz="1600" dirty="0" smtClean="0"/>
              <a:t>）</a:t>
            </a:r>
            <a:endParaRPr lang="en-US" altLang="ja-JP" sz="1200" b="1" dirty="0" smtClean="0">
              <a:solidFill>
                <a:srgbClr val="669900"/>
              </a:solidFill>
            </a:endParaRPr>
          </a:p>
          <a:p>
            <a:pPr>
              <a:buNone/>
            </a:pPr>
            <a:r>
              <a:rPr lang="ja-JP" altLang="en-US" sz="1600" dirty="0"/>
              <a:t>留学費用 約</a:t>
            </a:r>
            <a:r>
              <a:rPr lang="en-US" altLang="ja-JP" sz="1600" dirty="0" smtClean="0"/>
              <a:t>250</a:t>
            </a:r>
            <a:r>
              <a:rPr lang="ja-JP" altLang="en-US" sz="1600" dirty="0" smtClean="0"/>
              <a:t>万</a:t>
            </a:r>
            <a:r>
              <a:rPr lang="ja-JP" altLang="en-US" sz="1600" dirty="0"/>
              <a:t>円　－　奨学金</a:t>
            </a:r>
            <a:r>
              <a:rPr lang="en-US" altLang="ja-JP" sz="1600" dirty="0"/>
              <a:t>30</a:t>
            </a:r>
            <a:r>
              <a:rPr lang="ja-JP" altLang="en-US" sz="1600" dirty="0"/>
              <a:t>万円（</a:t>
            </a:r>
            <a:r>
              <a:rPr lang="en-US" altLang="ja-JP" sz="1600" dirty="0"/>
              <a:t>10</a:t>
            </a:r>
            <a:r>
              <a:rPr lang="ja-JP" altLang="en-US" sz="1600" dirty="0"/>
              <a:t>ヶ月分）＝</a:t>
            </a:r>
            <a:r>
              <a:rPr lang="ja-JP" altLang="en-US" sz="1600" b="1" u="sng" dirty="0">
                <a:solidFill>
                  <a:srgbClr val="FF0000"/>
                </a:solidFill>
              </a:rPr>
              <a:t>自己負担　約</a:t>
            </a:r>
            <a:r>
              <a:rPr lang="en-US" altLang="ja-JP" sz="1600" b="1" u="sng" dirty="0" smtClean="0">
                <a:solidFill>
                  <a:srgbClr val="FF0000"/>
                </a:solidFill>
              </a:rPr>
              <a:t>220</a:t>
            </a:r>
            <a:r>
              <a:rPr lang="ja-JP" altLang="en-US" sz="1600" b="1" u="sng" dirty="0">
                <a:solidFill>
                  <a:srgbClr val="FF0000"/>
                </a:solidFill>
              </a:rPr>
              <a:t>万円</a:t>
            </a:r>
          </a:p>
          <a:p>
            <a:pPr>
              <a:buNone/>
            </a:pPr>
            <a:r>
              <a:rPr lang="ja-JP" altLang="en-US" sz="1600" dirty="0" smtClean="0"/>
              <a:t>　　　　　　　　　　　　　　　　　　　　　　　　　　　　　　　　　　　　　　　　　　（</a:t>
            </a:r>
            <a:r>
              <a:rPr lang="ja-JP" altLang="en-US" sz="1600" dirty="0"/>
              <a:t>大東の</a:t>
            </a:r>
            <a:r>
              <a:rPr lang="ja-JP" altLang="en-US" sz="1600" dirty="0" smtClean="0"/>
              <a:t>授業料約</a:t>
            </a:r>
            <a:r>
              <a:rPr lang="en-US" altLang="ja-JP" sz="1600" dirty="0" smtClean="0"/>
              <a:t>90</a:t>
            </a:r>
            <a:r>
              <a:rPr lang="ja-JP" altLang="en-US" sz="1600" dirty="0"/>
              <a:t>万円を含む</a:t>
            </a:r>
            <a:r>
              <a:rPr lang="ja-JP" altLang="en-US" sz="1600" dirty="0" smtClean="0"/>
              <a:t>）</a:t>
            </a:r>
            <a:endParaRPr lang="en-US" altLang="ja-JP" sz="1600" dirty="0" smtClean="0"/>
          </a:p>
          <a:p>
            <a:pPr>
              <a:buNone/>
            </a:pPr>
            <a:endParaRPr lang="en-US" altLang="ja-JP" sz="1600" dirty="0"/>
          </a:p>
          <a:p>
            <a:pPr>
              <a:buNone/>
            </a:pPr>
            <a:r>
              <a:rPr lang="en-US" altLang="ja-JP" sz="1600" u="sng" dirty="0" smtClean="0"/>
              <a:t>※ </a:t>
            </a:r>
            <a:r>
              <a:rPr lang="ja-JP" altLang="ja-JP" sz="1600" u="sng" dirty="0" smtClean="0"/>
              <a:t>セントラル</a:t>
            </a:r>
            <a:r>
              <a:rPr lang="ja-JP" altLang="ja-JP" sz="1600" u="sng" dirty="0"/>
              <a:t>・ランカシャー大学の英語コースは学費免除となります。</a:t>
            </a:r>
            <a:endParaRPr lang="ja-JP" altLang="en-US" sz="1600" u="sng" dirty="0"/>
          </a:p>
          <a:p>
            <a:pPr>
              <a:buNone/>
            </a:pPr>
            <a:endParaRPr lang="en-US" altLang="ja-JP" sz="2200" b="1" dirty="0">
              <a:solidFill>
                <a:srgbClr val="669900"/>
              </a:solidFill>
            </a:endParaRPr>
          </a:p>
          <a:p>
            <a:pPr>
              <a:buFont typeface="Arial" pitchFamily="34" charset="0"/>
              <a:buNone/>
            </a:pPr>
            <a:endParaRPr lang="en-US" altLang="ja-JP" sz="3000" dirty="0" smtClean="0">
              <a:solidFill>
                <a:srgbClr val="66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17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4704"/>
            <a:ext cx="9144000" cy="1008063"/>
          </a:xfrm>
        </p:spPr>
        <p:txBody>
          <a:bodyPr/>
          <a:lstStyle/>
          <a:p>
            <a:r>
              <a:rPr lang="ja-JP" altLang="en-US" sz="3600" dirty="0" smtClean="0">
                <a:solidFill>
                  <a:srgbClr val="F10FD1"/>
                </a:solidFill>
                <a:ea typeface="HGP創英角ﾎﾟｯﾌﾟ体" pitchFamily="50" charset="-128"/>
              </a:rPr>
              <a:t>タンペレ大学</a:t>
            </a:r>
            <a:endParaRPr lang="ja-JP" altLang="en-US" sz="3600" dirty="0">
              <a:solidFill>
                <a:srgbClr val="F10FD1"/>
              </a:solidFill>
              <a:ea typeface="HGP創英角ﾎﾟｯﾌﾟ体" pitchFamily="50" charset="-128"/>
            </a:endParaRPr>
          </a:p>
        </p:txBody>
      </p:sp>
      <p:pic>
        <p:nvPicPr>
          <p:cNvPr id="143370" name="Picture 10" descr="http://www.daito.ac.jp/english/e_img/logo_d.gif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250825" y="188913"/>
            <a:ext cx="3397250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71" name="Line 11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>
          <a:xfrm>
            <a:off x="146426" y="1719375"/>
            <a:ext cx="8820150" cy="4949985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ja-JP" altLang="en-US" sz="3000" dirty="0" smtClean="0">
                <a:solidFill>
                  <a:srgbClr val="669900"/>
                </a:solidFill>
              </a:rPr>
              <a:t>・場所：フィンランド・タンペレ　</a:t>
            </a:r>
            <a:r>
              <a:rPr lang="en-US" altLang="ja-JP" sz="3000" dirty="0" smtClean="0">
                <a:solidFill>
                  <a:srgbClr val="669900"/>
                </a:solidFill>
              </a:rPr>
              <a:t>(2</a:t>
            </a:r>
            <a:r>
              <a:rPr lang="ja-JP" altLang="en-US" sz="3000" dirty="0" smtClean="0">
                <a:solidFill>
                  <a:srgbClr val="669900"/>
                </a:solidFill>
              </a:rPr>
              <a:t>キャンパス）</a:t>
            </a:r>
            <a:endParaRPr lang="en-US" altLang="ja-JP" sz="3000" dirty="0" smtClean="0">
              <a:solidFill>
                <a:srgbClr val="669900"/>
              </a:solidFill>
            </a:endParaRPr>
          </a:p>
          <a:p>
            <a:pPr>
              <a:buFont typeface="Arial" pitchFamily="34" charset="0"/>
              <a:buNone/>
            </a:pPr>
            <a:r>
              <a:rPr lang="ja-JP" altLang="en-US" sz="3000" dirty="0" smtClean="0">
                <a:solidFill>
                  <a:srgbClr val="669900"/>
                </a:solidFill>
              </a:rPr>
              <a:t>・学生数：約</a:t>
            </a:r>
            <a:r>
              <a:rPr lang="en-US" altLang="ja-JP" sz="3000" dirty="0">
                <a:solidFill>
                  <a:srgbClr val="669900"/>
                </a:solidFill>
              </a:rPr>
              <a:t>3</a:t>
            </a:r>
            <a:r>
              <a:rPr lang="en-US" altLang="ja-JP" sz="3000" dirty="0" smtClean="0">
                <a:solidFill>
                  <a:srgbClr val="669900"/>
                </a:solidFill>
              </a:rPr>
              <a:t>5,000</a:t>
            </a:r>
            <a:r>
              <a:rPr lang="ja-JP" altLang="en-US" sz="3000" dirty="0" smtClean="0">
                <a:solidFill>
                  <a:srgbClr val="669900"/>
                </a:solidFill>
              </a:rPr>
              <a:t>人　（交換留学生約</a:t>
            </a:r>
            <a:r>
              <a:rPr lang="en-US" altLang="ja-JP" sz="3000" dirty="0" smtClean="0">
                <a:solidFill>
                  <a:srgbClr val="669900"/>
                </a:solidFill>
              </a:rPr>
              <a:t>3,500</a:t>
            </a:r>
            <a:r>
              <a:rPr lang="ja-JP" altLang="en-US" sz="3000" dirty="0" smtClean="0">
                <a:solidFill>
                  <a:srgbClr val="669900"/>
                </a:solidFill>
              </a:rPr>
              <a:t>人）</a:t>
            </a:r>
            <a:endParaRPr lang="en-US" altLang="ja-JP" sz="2400" dirty="0" smtClean="0">
              <a:solidFill>
                <a:srgbClr val="669900"/>
              </a:solidFill>
            </a:endParaRPr>
          </a:p>
          <a:p>
            <a:pPr>
              <a:buFont typeface="Arial" pitchFamily="34" charset="0"/>
              <a:buNone/>
            </a:pPr>
            <a:r>
              <a:rPr lang="ja-JP" altLang="en-US" sz="3000" dirty="0" smtClean="0">
                <a:solidFill>
                  <a:srgbClr val="669900"/>
                </a:solidFill>
              </a:rPr>
              <a:t>・総合大学（人文科学、外国語、情報科学</a:t>
            </a:r>
            <a:r>
              <a:rPr lang="en-US" altLang="ja-JP" sz="3000" dirty="0" smtClean="0">
                <a:solidFill>
                  <a:srgbClr val="669900"/>
                </a:solidFill>
              </a:rPr>
              <a:t> etc..)</a:t>
            </a:r>
            <a:endParaRPr lang="en-US" altLang="ja-JP" sz="3000" dirty="0" smtClean="0"/>
          </a:p>
          <a:p>
            <a:pPr>
              <a:buFont typeface="Arial" pitchFamily="34" charset="0"/>
              <a:buNone/>
            </a:pPr>
            <a:r>
              <a:rPr lang="ja-JP" altLang="en-US" sz="3000" dirty="0" smtClean="0">
                <a:solidFill>
                  <a:srgbClr val="669900"/>
                </a:solidFill>
              </a:rPr>
              <a:t>・</a:t>
            </a:r>
            <a:r>
              <a:rPr lang="en-US" altLang="ja-JP" sz="3000" dirty="0" smtClean="0">
                <a:solidFill>
                  <a:srgbClr val="669900"/>
                </a:solidFill>
              </a:rPr>
              <a:t>Semester1 (9</a:t>
            </a:r>
            <a:r>
              <a:rPr lang="ja-JP" altLang="en-US" sz="3000" dirty="0" smtClean="0">
                <a:solidFill>
                  <a:srgbClr val="669900"/>
                </a:solidFill>
              </a:rPr>
              <a:t>月～</a:t>
            </a:r>
            <a:r>
              <a:rPr lang="en-US" altLang="ja-JP" sz="3000" dirty="0" smtClean="0">
                <a:solidFill>
                  <a:srgbClr val="669900"/>
                </a:solidFill>
              </a:rPr>
              <a:t>12</a:t>
            </a:r>
            <a:r>
              <a:rPr lang="ja-JP" altLang="en-US" sz="3000" dirty="0" smtClean="0">
                <a:solidFill>
                  <a:srgbClr val="669900"/>
                </a:solidFill>
              </a:rPr>
              <a:t>月</a:t>
            </a:r>
            <a:r>
              <a:rPr lang="en-US" altLang="ja-JP" sz="3000" dirty="0" smtClean="0">
                <a:solidFill>
                  <a:srgbClr val="669900"/>
                </a:solidFill>
              </a:rPr>
              <a:t>)</a:t>
            </a:r>
            <a:r>
              <a:rPr lang="ja-JP" altLang="en-US" sz="3000" dirty="0" smtClean="0">
                <a:solidFill>
                  <a:srgbClr val="669900"/>
                </a:solidFill>
              </a:rPr>
              <a:t>　</a:t>
            </a:r>
            <a:r>
              <a:rPr lang="en-US" altLang="ja-JP" sz="3000" dirty="0" smtClean="0">
                <a:solidFill>
                  <a:srgbClr val="669900"/>
                </a:solidFill>
              </a:rPr>
              <a:t>Semester 2 (1</a:t>
            </a:r>
            <a:r>
              <a:rPr lang="ja-JP" altLang="en-US" sz="3000" dirty="0" smtClean="0">
                <a:solidFill>
                  <a:srgbClr val="669900"/>
                </a:solidFill>
              </a:rPr>
              <a:t>月～</a:t>
            </a:r>
            <a:r>
              <a:rPr lang="en-US" altLang="ja-JP" sz="3000" dirty="0" smtClean="0">
                <a:solidFill>
                  <a:srgbClr val="669900"/>
                </a:solidFill>
              </a:rPr>
              <a:t>5</a:t>
            </a:r>
            <a:r>
              <a:rPr lang="ja-JP" altLang="en-US" sz="3000" dirty="0" smtClean="0">
                <a:solidFill>
                  <a:srgbClr val="669900"/>
                </a:solidFill>
              </a:rPr>
              <a:t>月</a:t>
            </a:r>
            <a:r>
              <a:rPr lang="en-US" altLang="ja-JP" sz="3000" dirty="0" smtClean="0">
                <a:solidFill>
                  <a:srgbClr val="669900"/>
                </a:solidFill>
              </a:rPr>
              <a:t>)</a:t>
            </a:r>
          </a:p>
          <a:p>
            <a:pPr>
              <a:buFont typeface="Arial" pitchFamily="34" charset="0"/>
              <a:buNone/>
            </a:pPr>
            <a:r>
              <a:rPr lang="ja-JP" altLang="en-US" sz="3000" dirty="0" smtClean="0">
                <a:solidFill>
                  <a:srgbClr val="669900"/>
                </a:solidFill>
              </a:rPr>
              <a:t>・英語コースなし</a:t>
            </a:r>
            <a:endParaRPr lang="en-US" altLang="ja-JP" sz="3000" dirty="0" smtClean="0">
              <a:solidFill>
                <a:srgbClr val="669900"/>
              </a:solidFill>
            </a:endParaRPr>
          </a:p>
          <a:p>
            <a:pPr>
              <a:buFont typeface="Arial" pitchFamily="34" charset="0"/>
              <a:buNone/>
            </a:pPr>
            <a:r>
              <a:rPr lang="ja-JP" altLang="en-US" sz="3000" dirty="0" smtClean="0">
                <a:solidFill>
                  <a:srgbClr val="669900"/>
                </a:solidFill>
              </a:rPr>
              <a:t>　英語で行われる授業を履修。</a:t>
            </a:r>
            <a:endParaRPr lang="en-US" altLang="ja-JP" sz="3000" dirty="0" smtClean="0">
              <a:solidFill>
                <a:srgbClr val="669900"/>
              </a:solidFill>
            </a:endParaRPr>
          </a:p>
          <a:p>
            <a:pPr>
              <a:buFont typeface="Arial" pitchFamily="34" charset="0"/>
              <a:buNone/>
            </a:pPr>
            <a:r>
              <a:rPr lang="ja-JP" altLang="en-US" sz="3000" dirty="0" smtClean="0">
                <a:solidFill>
                  <a:srgbClr val="669900"/>
                </a:solidFill>
              </a:rPr>
              <a:t>　　例）翻訳、ジャーナリズム、ビジネス、教育学など</a:t>
            </a:r>
            <a:endParaRPr lang="en-US" altLang="ja-JP" sz="3000" dirty="0" smtClean="0">
              <a:solidFill>
                <a:srgbClr val="669900"/>
              </a:solidFill>
            </a:endParaRPr>
          </a:p>
          <a:p>
            <a:pPr>
              <a:buFont typeface="Arial" pitchFamily="34" charset="0"/>
              <a:buNone/>
            </a:pPr>
            <a:r>
              <a:rPr lang="ja-JP" altLang="en-US" sz="3000" dirty="0" smtClean="0">
                <a:solidFill>
                  <a:srgbClr val="669900"/>
                </a:solidFill>
              </a:rPr>
              <a:t>・住居：</a:t>
            </a:r>
            <a:r>
              <a:rPr lang="ja-JP" altLang="en-US" sz="3000" dirty="0">
                <a:solidFill>
                  <a:srgbClr val="669900"/>
                </a:solidFill>
              </a:rPr>
              <a:t>アパート</a:t>
            </a:r>
            <a:endParaRPr lang="en-US" altLang="ja-JP" sz="3000" dirty="0" smtClean="0">
              <a:solidFill>
                <a:srgbClr val="66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193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4704"/>
            <a:ext cx="9144000" cy="1008063"/>
          </a:xfrm>
        </p:spPr>
        <p:txBody>
          <a:bodyPr/>
          <a:lstStyle/>
          <a:p>
            <a:r>
              <a:rPr lang="ja-JP" altLang="en-US" sz="3600" dirty="0" smtClean="0">
                <a:solidFill>
                  <a:srgbClr val="F10FD1"/>
                </a:solidFill>
                <a:ea typeface="HGP創英角ﾎﾟｯﾌﾟ体" pitchFamily="50" charset="-128"/>
              </a:rPr>
              <a:t>タンペレ大学</a:t>
            </a:r>
            <a:endParaRPr lang="ja-JP" altLang="en-US" sz="3600" dirty="0">
              <a:solidFill>
                <a:srgbClr val="F10FD1"/>
              </a:solidFill>
              <a:ea typeface="HGP創英角ﾎﾟｯﾌﾟ体" pitchFamily="50" charset="-128"/>
            </a:endParaRPr>
          </a:p>
        </p:txBody>
      </p:sp>
      <p:pic>
        <p:nvPicPr>
          <p:cNvPr id="143370" name="Picture 10" descr="http://www.daito.ac.jp/english/e_img/logo_d.gif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250825" y="188913"/>
            <a:ext cx="3397250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71" name="Line 11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"/>
          </p:nvPr>
        </p:nvSpPr>
        <p:spPr>
          <a:xfrm>
            <a:off x="161925" y="1923108"/>
            <a:ext cx="8820150" cy="4661953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ja-JP" altLang="en-US" sz="2200" b="1" dirty="0">
                <a:solidFill>
                  <a:srgbClr val="669900"/>
                </a:solidFill>
              </a:rPr>
              <a:t>学部コースへ入るためには・・</a:t>
            </a:r>
            <a:r>
              <a:rPr lang="ja-JP" altLang="en-US" sz="2200" b="1" dirty="0" smtClean="0">
                <a:solidFill>
                  <a:srgbClr val="669900"/>
                </a:solidFill>
              </a:rPr>
              <a:t>・</a:t>
            </a:r>
            <a:endParaRPr lang="en-US" altLang="ja-JP" sz="2200" b="1" dirty="0" smtClean="0">
              <a:solidFill>
                <a:srgbClr val="669900"/>
              </a:solidFill>
            </a:endParaRPr>
          </a:p>
          <a:p>
            <a:pPr marL="0" indent="0">
              <a:buNone/>
            </a:pPr>
            <a:endParaRPr lang="en-US" altLang="ja-JP" sz="1200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ja-JP" sz="1600" dirty="0" smtClean="0"/>
              <a:t>TOEFL </a:t>
            </a:r>
            <a:r>
              <a:rPr lang="en-US" altLang="ja-JP" sz="1600" dirty="0" err="1"/>
              <a:t>iBT</a:t>
            </a:r>
            <a:r>
              <a:rPr lang="en-US" altLang="ja-JP" sz="1600" dirty="0"/>
              <a:t> </a:t>
            </a:r>
            <a:r>
              <a:rPr lang="en-US" altLang="ja-JP" sz="1600" dirty="0" smtClean="0"/>
              <a:t>72</a:t>
            </a:r>
            <a:r>
              <a:rPr lang="ja-JP" altLang="ja-JP" sz="1600" dirty="0"/>
              <a:t>　を推奨。必須ではない</a:t>
            </a:r>
            <a:r>
              <a:rPr lang="ja-JP" altLang="ja-JP" sz="1600" dirty="0" smtClean="0"/>
              <a:t>。</a:t>
            </a:r>
            <a:endParaRPr lang="en-US" altLang="ja-JP" sz="1600" dirty="0" smtClean="0"/>
          </a:p>
          <a:p>
            <a:pPr marL="0" indent="0">
              <a:buNone/>
            </a:pPr>
            <a:endParaRPr lang="ja-JP" altLang="ja-JP" sz="1600" dirty="0"/>
          </a:p>
          <a:p>
            <a:pPr marL="0" indent="0">
              <a:buNone/>
            </a:pPr>
            <a:r>
              <a:rPr lang="ja-JP" altLang="ja-JP" sz="1600" dirty="0"/>
              <a:t>附属の語学学校が無いため、直接学部へ入学する</a:t>
            </a:r>
            <a:r>
              <a:rPr lang="ja-JP" altLang="ja-JP" sz="1600" dirty="0" smtClean="0"/>
              <a:t>。</a:t>
            </a:r>
            <a:endParaRPr lang="en-US" altLang="ja-JP" sz="1600" dirty="0" smtClean="0"/>
          </a:p>
          <a:p>
            <a:pPr marL="0" indent="0">
              <a:buNone/>
            </a:pPr>
            <a:r>
              <a:rPr lang="ja-JP" altLang="ja-JP" sz="1600" dirty="0" smtClean="0"/>
              <a:t>授業</a:t>
            </a:r>
            <a:r>
              <a:rPr lang="ja-JP" altLang="ja-JP" sz="1600" dirty="0"/>
              <a:t>を受けるクラスメイトは上記のレベルのため、出発までに出来る限り英語力を上げることが重要</a:t>
            </a:r>
            <a:r>
              <a:rPr lang="ja-JP" altLang="ja-JP" sz="1600" dirty="0" smtClean="0"/>
              <a:t>！</a:t>
            </a:r>
            <a:endParaRPr lang="en-US" altLang="ja-JP" sz="1600" dirty="0" smtClean="0"/>
          </a:p>
          <a:p>
            <a:pPr marL="0" indent="0">
              <a:buNone/>
            </a:pPr>
            <a:endParaRPr lang="en-US" altLang="ja-JP" sz="1600" dirty="0"/>
          </a:p>
          <a:p>
            <a:pPr>
              <a:buFont typeface="Arial" pitchFamily="34" charset="0"/>
              <a:buNone/>
            </a:pPr>
            <a:endParaRPr lang="ja-JP" altLang="en-US" sz="1600" dirty="0"/>
          </a:p>
          <a:p>
            <a:pPr>
              <a:buFont typeface="Arial" pitchFamily="34" charset="0"/>
              <a:buNone/>
            </a:pPr>
            <a:endParaRPr lang="ja-JP" altLang="en-US" sz="1600" dirty="0"/>
          </a:p>
          <a:p>
            <a:pPr>
              <a:buFont typeface="Arial" pitchFamily="34" charset="0"/>
              <a:buNone/>
            </a:pPr>
            <a:endParaRPr lang="en-US" altLang="ja-JP" sz="1600" dirty="0" smtClean="0">
              <a:solidFill>
                <a:srgbClr val="66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281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4704"/>
            <a:ext cx="9144000" cy="1008063"/>
          </a:xfrm>
        </p:spPr>
        <p:txBody>
          <a:bodyPr/>
          <a:lstStyle/>
          <a:p>
            <a:r>
              <a:rPr lang="ja-JP" altLang="en-US" sz="3600" dirty="0" smtClean="0">
                <a:solidFill>
                  <a:srgbClr val="F10FD1"/>
                </a:solidFill>
                <a:ea typeface="HGP創英角ﾎﾟｯﾌﾟ体" pitchFamily="50" charset="-128"/>
              </a:rPr>
              <a:t>タンペレ大学</a:t>
            </a:r>
            <a:endParaRPr lang="ja-JP" altLang="en-US" sz="3600" dirty="0">
              <a:solidFill>
                <a:srgbClr val="F10FD1"/>
              </a:solidFill>
              <a:ea typeface="HGP創英角ﾎﾟｯﾌﾟ体" pitchFamily="50" charset="-128"/>
            </a:endParaRPr>
          </a:p>
        </p:txBody>
      </p:sp>
      <p:pic>
        <p:nvPicPr>
          <p:cNvPr id="143370" name="Picture 10" descr="http://www.daito.ac.jp/english/e_img/logo_d.gif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250825" y="188913"/>
            <a:ext cx="3397250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71" name="Line 11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>
          <a:xfrm>
            <a:off x="146426" y="1781367"/>
            <a:ext cx="8820150" cy="4949985"/>
          </a:xfrm>
        </p:spPr>
        <p:txBody>
          <a:bodyPr/>
          <a:lstStyle/>
          <a:p>
            <a:pPr>
              <a:buNone/>
            </a:pPr>
            <a:r>
              <a:rPr lang="ja-JP" altLang="en-US" sz="2200" b="1" dirty="0">
                <a:solidFill>
                  <a:srgbClr val="669900"/>
                </a:solidFill>
              </a:rPr>
              <a:t>留学費用</a:t>
            </a:r>
            <a:r>
              <a:rPr lang="ja-JP" altLang="en-US" sz="3600" b="1" dirty="0">
                <a:solidFill>
                  <a:srgbClr val="669900"/>
                </a:solidFill>
              </a:rPr>
              <a:t>　</a:t>
            </a:r>
            <a:r>
              <a:rPr lang="ja-JP" altLang="en-US" sz="1600" b="1" dirty="0">
                <a:solidFill>
                  <a:srgbClr val="669900"/>
                </a:solidFill>
              </a:rPr>
              <a:t>　</a:t>
            </a:r>
            <a:r>
              <a:rPr lang="en-US" altLang="ja-JP" sz="1600" dirty="0">
                <a:solidFill>
                  <a:srgbClr val="669900"/>
                </a:solidFill>
              </a:rPr>
              <a:t>※</a:t>
            </a:r>
            <a:r>
              <a:rPr lang="ja-JP" altLang="en-US" sz="1600" dirty="0">
                <a:solidFill>
                  <a:srgbClr val="669900"/>
                </a:solidFill>
              </a:rPr>
              <a:t>為替レートは</a:t>
            </a:r>
            <a:r>
              <a:rPr lang="en-US" altLang="ja-JP" sz="1600" dirty="0" smtClean="0">
                <a:solidFill>
                  <a:srgbClr val="669900"/>
                </a:solidFill>
              </a:rPr>
              <a:t>1</a:t>
            </a:r>
            <a:r>
              <a:rPr lang="ja-JP" altLang="en-US" sz="1600" dirty="0" smtClean="0">
                <a:solidFill>
                  <a:srgbClr val="669900"/>
                </a:solidFill>
              </a:rPr>
              <a:t>€</a:t>
            </a:r>
            <a:r>
              <a:rPr lang="en-US" altLang="ja-JP" sz="1600" dirty="0" smtClean="0">
                <a:solidFill>
                  <a:srgbClr val="669900"/>
                </a:solidFill>
              </a:rPr>
              <a:t>=</a:t>
            </a:r>
            <a:r>
              <a:rPr lang="en-US" altLang="ja-JP" sz="1600" dirty="0" smtClean="0">
                <a:solidFill>
                  <a:srgbClr val="669900"/>
                </a:solidFill>
              </a:rPr>
              <a:t>135</a:t>
            </a:r>
            <a:r>
              <a:rPr lang="ja-JP" altLang="en-US" sz="1600" dirty="0" smtClean="0">
                <a:solidFill>
                  <a:srgbClr val="669900"/>
                </a:solidFill>
              </a:rPr>
              <a:t>円</a:t>
            </a:r>
            <a:r>
              <a:rPr lang="ja-JP" altLang="en-US" sz="1600" dirty="0">
                <a:solidFill>
                  <a:srgbClr val="669900"/>
                </a:solidFill>
              </a:rPr>
              <a:t>で計算。</a:t>
            </a:r>
            <a:r>
              <a:rPr lang="ja-JP" altLang="en-US" sz="1600" u="sng" dirty="0">
                <a:solidFill>
                  <a:srgbClr val="FF0000"/>
                </a:solidFill>
              </a:rPr>
              <a:t>概算費用のため、あくまでも目安です。</a:t>
            </a:r>
            <a:endParaRPr lang="en-US" altLang="ja-JP" sz="1600" u="sng" dirty="0">
              <a:solidFill>
                <a:srgbClr val="FF0000"/>
              </a:solidFill>
            </a:endParaRPr>
          </a:p>
          <a:p>
            <a:pPr>
              <a:buNone/>
            </a:pPr>
            <a:endParaRPr lang="en-US" altLang="ja-JP" sz="1200" b="1" dirty="0" smtClean="0">
              <a:solidFill>
                <a:srgbClr val="669900"/>
              </a:solidFill>
            </a:endParaRPr>
          </a:p>
          <a:p>
            <a:pPr>
              <a:buNone/>
            </a:pPr>
            <a:endParaRPr lang="en-US" altLang="ja-JP" sz="1200" b="1" dirty="0" smtClean="0">
              <a:solidFill>
                <a:srgbClr val="669900"/>
              </a:solidFill>
            </a:endParaRPr>
          </a:p>
          <a:p>
            <a:pPr>
              <a:buNone/>
            </a:pPr>
            <a:r>
              <a:rPr lang="ja-JP" altLang="en-US" sz="1600" dirty="0" smtClean="0"/>
              <a:t>留学</a:t>
            </a:r>
            <a:r>
              <a:rPr lang="ja-JP" altLang="en-US" sz="1600" dirty="0"/>
              <a:t>期間</a:t>
            </a:r>
            <a:r>
              <a:rPr lang="en-US" altLang="ja-JP" sz="1600" dirty="0" smtClean="0"/>
              <a:t>2022.08</a:t>
            </a:r>
            <a:r>
              <a:rPr lang="ja-JP" altLang="en-US" sz="1600" dirty="0" smtClean="0"/>
              <a:t>～</a:t>
            </a:r>
            <a:r>
              <a:rPr lang="en-US" altLang="ja-JP" sz="1600" dirty="0" smtClean="0"/>
              <a:t>2023.06  </a:t>
            </a:r>
            <a:r>
              <a:rPr lang="ja-JP" altLang="en-US" sz="1600" dirty="0"/>
              <a:t>（</a:t>
            </a:r>
            <a:r>
              <a:rPr lang="en-US" altLang="ja-JP" sz="1600" dirty="0" smtClean="0"/>
              <a:t>11</a:t>
            </a:r>
            <a:r>
              <a:rPr lang="ja-JP" altLang="en-US" sz="1600" dirty="0" smtClean="0"/>
              <a:t>ヶ</a:t>
            </a:r>
            <a:r>
              <a:rPr lang="ja-JP" altLang="en-US" sz="1600" dirty="0"/>
              <a:t>月</a:t>
            </a:r>
            <a:r>
              <a:rPr lang="ja-JP" altLang="en-US" sz="1600" dirty="0" smtClean="0"/>
              <a:t>）</a:t>
            </a:r>
            <a:endParaRPr lang="en-US" altLang="ja-JP" sz="1200" b="1" dirty="0" smtClean="0">
              <a:solidFill>
                <a:srgbClr val="669900"/>
              </a:solidFill>
            </a:endParaRPr>
          </a:p>
          <a:p>
            <a:pPr>
              <a:buNone/>
            </a:pPr>
            <a:r>
              <a:rPr lang="ja-JP" altLang="en-US" sz="1600" dirty="0"/>
              <a:t>留学費用 約</a:t>
            </a:r>
            <a:r>
              <a:rPr lang="en-US" altLang="ja-JP" sz="1600" dirty="0" smtClean="0"/>
              <a:t>240</a:t>
            </a:r>
            <a:r>
              <a:rPr lang="ja-JP" altLang="en-US" sz="1600" dirty="0"/>
              <a:t>万円　－　奨学金</a:t>
            </a:r>
            <a:r>
              <a:rPr lang="en-US" altLang="ja-JP" sz="1600" dirty="0" smtClean="0"/>
              <a:t>33</a:t>
            </a:r>
            <a:r>
              <a:rPr lang="ja-JP" altLang="en-US" sz="1600" dirty="0" smtClean="0"/>
              <a:t>万</a:t>
            </a:r>
            <a:r>
              <a:rPr lang="ja-JP" altLang="en-US" sz="1600" dirty="0"/>
              <a:t>円（</a:t>
            </a:r>
            <a:r>
              <a:rPr lang="en-US" altLang="ja-JP" sz="1600" dirty="0" smtClean="0"/>
              <a:t>11</a:t>
            </a:r>
            <a:r>
              <a:rPr lang="ja-JP" altLang="en-US" sz="1600" dirty="0" smtClean="0"/>
              <a:t>ヶ</a:t>
            </a:r>
            <a:r>
              <a:rPr lang="ja-JP" altLang="en-US" sz="1600" dirty="0"/>
              <a:t>月分）＝</a:t>
            </a:r>
            <a:r>
              <a:rPr lang="ja-JP" altLang="en-US" sz="1600" b="1" u="sng" dirty="0">
                <a:solidFill>
                  <a:srgbClr val="FF0000"/>
                </a:solidFill>
              </a:rPr>
              <a:t>自己負担　約</a:t>
            </a:r>
            <a:r>
              <a:rPr lang="en-US" altLang="ja-JP" sz="1600" b="1" u="sng" dirty="0" smtClean="0">
                <a:solidFill>
                  <a:srgbClr val="FF0000"/>
                </a:solidFill>
              </a:rPr>
              <a:t>210</a:t>
            </a:r>
            <a:r>
              <a:rPr lang="ja-JP" altLang="en-US" sz="1600" b="1" u="sng" dirty="0">
                <a:solidFill>
                  <a:srgbClr val="FF0000"/>
                </a:solidFill>
              </a:rPr>
              <a:t>万円</a:t>
            </a:r>
          </a:p>
          <a:p>
            <a:pPr>
              <a:buNone/>
            </a:pPr>
            <a:r>
              <a:rPr lang="ja-JP" altLang="en-US" sz="1600" dirty="0" smtClean="0"/>
              <a:t>　　　　　　　　　　　　　　　　　　　　　　　　　　　　　　　　　　　　　　　　　　（</a:t>
            </a:r>
            <a:r>
              <a:rPr lang="ja-JP" altLang="en-US" sz="1600" dirty="0"/>
              <a:t>大東の</a:t>
            </a:r>
            <a:r>
              <a:rPr lang="ja-JP" altLang="en-US" sz="1600" dirty="0" smtClean="0"/>
              <a:t>授業料約</a:t>
            </a:r>
            <a:r>
              <a:rPr lang="en-US" altLang="ja-JP" sz="1600" dirty="0" smtClean="0"/>
              <a:t>90</a:t>
            </a:r>
            <a:r>
              <a:rPr lang="ja-JP" altLang="en-US" sz="1600" dirty="0"/>
              <a:t>万円を含む</a:t>
            </a:r>
            <a:r>
              <a:rPr lang="ja-JP" altLang="en-US" sz="1600" dirty="0" smtClean="0"/>
              <a:t>）</a:t>
            </a:r>
            <a:endParaRPr lang="en-US" altLang="ja-JP" sz="1600" dirty="0" smtClean="0"/>
          </a:p>
          <a:p>
            <a:pPr>
              <a:buNone/>
            </a:pPr>
            <a:endParaRPr lang="en-US" altLang="ja-JP" sz="1600" dirty="0"/>
          </a:p>
          <a:p>
            <a:pPr>
              <a:buNone/>
            </a:pPr>
            <a:endParaRPr lang="en-US" altLang="ja-JP" sz="2200" b="1" dirty="0">
              <a:solidFill>
                <a:srgbClr val="669900"/>
              </a:solidFill>
            </a:endParaRPr>
          </a:p>
          <a:p>
            <a:pPr>
              <a:buFont typeface="Arial" pitchFamily="34" charset="0"/>
              <a:buNone/>
            </a:pPr>
            <a:endParaRPr lang="en-US" altLang="ja-JP" sz="3000" dirty="0" smtClean="0">
              <a:solidFill>
                <a:srgbClr val="66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399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4704"/>
            <a:ext cx="9144000" cy="1008063"/>
          </a:xfrm>
        </p:spPr>
        <p:txBody>
          <a:bodyPr/>
          <a:lstStyle/>
          <a:p>
            <a:r>
              <a:rPr lang="ja-JP" altLang="en-US" sz="3600" dirty="0" smtClean="0">
                <a:solidFill>
                  <a:srgbClr val="FFC000"/>
                </a:solidFill>
                <a:ea typeface="HGP創英角ﾎﾟｯﾌﾟ体" pitchFamily="50" charset="-128"/>
              </a:rPr>
              <a:t>クアラルンプール大学</a:t>
            </a:r>
            <a:endParaRPr lang="ja-JP" altLang="en-US" sz="3600" dirty="0">
              <a:solidFill>
                <a:srgbClr val="FFC000"/>
              </a:solidFill>
              <a:ea typeface="HGP創英角ﾎﾟｯﾌﾟ体" pitchFamily="50" charset="-128"/>
            </a:endParaRPr>
          </a:p>
        </p:txBody>
      </p:sp>
      <p:pic>
        <p:nvPicPr>
          <p:cNvPr id="143370" name="Picture 10" descr="http://www.daito.ac.jp/english/e_img/logo_d.gif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250825" y="188913"/>
            <a:ext cx="3397250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71" name="Line 11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>
          <a:xfrm>
            <a:off x="146426" y="1719375"/>
            <a:ext cx="8820150" cy="4949985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ja-JP" altLang="en-US" sz="3000" dirty="0" smtClean="0">
                <a:solidFill>
                  <a:srgbClr val="669900"/>
                </a:solidFill>
              </a:rPr>
              <a:t>・場所：マレーシア・クアラルンプール　</a:t>
            </a:r>
            <a:r>
              <a:rPr lang="en-US" altLang="ja-JP" sz="3000" dirty="0" smtClean="0">
                <a:solidFill>
                  <a:srgbClr val="669900"/>
                </a:solidFill>
              </a:rPr>
              <a:t>(14</a:t>
            </a:r>
            <a:r>
              <a:rPr lang="ja-JP" altLang="en-US" sz="3000" dirty="0" smtClean="0">
                <a:solidFill>
                  <a:srgbClr val="669900"/>
                </a:solidFill>
              </a:rPr>
              <a:t>キャンパス）</a:t>
            </a:r>
            <a:endParaRPr lang="en-US" altLang="ja-JP" sz="3000" dirty="0" smtClean="0">
              <a:solidFill>
                <a:srgbClr val="669900"/>
              </a:solidFill>
            </a:endParaRPr>
          </a:p>
          <a:p>
            <a:pPr>
              <a:buFont typeface="Arial" pitchFamily="34" charset="0"/>
              <a:buNone/>
            </a:pPr>
            <a:r>
              <a:rPr lang="ja-JP" altLang="en-US" sz="3000" dirty="0" smtClean="0">
                <a:solidFill>
                  <a:srgbClr val="669900"/>
                </a:solidFill>
              </a:rPr>
              <a:t>・学生数：約</a:t>
            </a:r>
            <a:r>
              <a:rPr lang="en-US" altLang="ja-JP" sz="3000" dirty="0" smtClean="0">
                <a:solidFill>
                  <a:srgbClr val="669900"/>
                </a:solidFill>
              </a:rPr>
              <a:t>26,000</a:t>
            </a:r>
            <a:r>
              <a:rPr lang="ja-JP" altLang="en-US" sz="3000" dirty="0" smtClean="0">
                <a:solidFill>
                  <a:srgbClr val="669900"/>
                </a:solidFill>
              </a:rPr>
              <a:t>人　</a:t>
            </a:r>
            <a:endParaRPr lang="en-US" altLang="ja-JP" sz="2400" dirty="0" smtClean="0">
              <a:solidFill>
                <a:srgbClr val="669900"/>
              </a:solidFill>
            </a:endParaRPr>
          </a:p>
          <a:p>
            <a:pPr>
              <a:buFont typeface="Arial" pitchFamily="34" charset="0"/>
              <a:buNone/>
            </a:pPr>
            <a:r>
              <a:rPr lang="ja-JP" altLang="en-US" sz="3000" dirty="0" smtClean="0">
                <a:solidFill>
                  <a:srgbClr val="669900"/>
                </a:solidFill>
              </a:rPr>
              <a:t>・工科系大学（航空、工学、エンジニア、経営</a:t>
            </a:r>
            <a:r>
              <a:rPr lang="en-US" altLang="ja-JP" sz="3000" dirty="0" smtClean="0">
                <a:solidFill>
                  <a:srgbClr val="669900"/>
                </a:solidFill>
              </a:rPr>
              <a:t> etc..)</a:t>
            </a:r>
            <a:endParaRPr lang="en-US" altLang="ja-JP" sz="3000" dirty="0" smtClean="0"/>
          </a:p>
          <a:p>
            <a:pPr>
              <a:buFont typeface="Arial" pitchFamily="34" charset="0"/>
              <a:buNone/>
            </a:pPr>
            <a:r>
              <a:rPr lang="ja-JP" altLang="en-US" sz="3000" dirty="0" smtClean="0">
                <a:solidFill>
                  <a:srgbClr val="669900"/>
                </a:solidFill>
              </a:rPr>
              <a:t>・</a:t>
            </a:r>
            <a:r>
              <a:rPr lang="en-US" altLang="ja-JP" sz="3000" dirty="0" smtClean="0">
                <a:solidFill>
                  <a:srgbClr val="669900"/>
                </a:solidFill>
              </a:rPr>
              <a:t>Semester1 (9</a:t>
            </a:r>
            <a:r>
              <a:rPr lang="ja-JP" altLang="en-US" sz="3000" dirty="0" smtClean="0">
                <a:solidFill>
                  <a:srgbClr val="669900"/>
                </a:solidFill>
              </a:rPr>
              <a:t>月～</a:t>
            </a:r>
            <a:r>
              <a:rPr lang="en-US" altLang="ja-JP" sz="3000" dirty="0" smtClean="0">
                <a:solidFill>
                  <a:srgbClr val="669900"/>
                </a:solidFill>
              </a:rPr>
              <a:t>1</a:t>
            </a:r>
            <a:r>
              <a:rPr lang="ja-JP" altLang="en-US" sz="3000" dirty="0" smtClean="0">
                <a:solidFill>
                  <a:srgbClr val="669900"/>
                </a:solidFill>
              </a:rPr>
              <a:t>月</a:t>
            </a:r>
            <a:r>
              <a:rPr lang="en-US" altLang="ja-JP" sz="3000" dirty="0" smtClean="0">
                <a:solidFill>
                  <a:srgbClr val="669900"/>
                </a:solidFill>
              </a:rPr>
              <a:t>)</a:t>
            </a:r>
            <a:r>
              <a:rPr lang="ja-JP" altLang="en-US" sz="3000" dirty="0" smtClean="0">
                <a:solidFill>
                  <a:srgbClr val="669900"/>
                </a:solidFill>
              </a:rPr>
              <a:t>　</a:t>
            </a:r>
            <a:r>
              <a:rPr lang="en-US" altLang="ja-JP" sz="3000" dirty="0" smtClean="0">
                <a:solidFill>
                  <a:srgbClr val="669900"/>
                </a:solidFill>
              </a:rPr>
              <a:t>Semester 2 (2</a:t>
            </a:r>
            <a:r>
              <a:rPr lang="ja-JP" altLang="en-US" sz="3000" dirty="0" smtClean="0">
                <a:solidFill>
                  <a:srgbClr val="669900"/>
                </a:solidFill>
              </a:rPr>
              <a:t>月～</a:t>
            </a:r>
            <a:r>
              <a:rPr lang="en-US" altLang="ja-JP" sz="3000" dirty="0" smtClean="0">
                <a:solidFill>
                  <a:srgbClr val="669900"/>
                </a:solidFill>
              </a:rPr>
              <a:t>6</a:t>
            </a:r>
            <a:r>
              <a:rPr lang="ja-JP" altLang="en-US" sz="3000" dirty="0" smtClean="0">
                <a:solidFill>
                  <a:srgbClr val="669900"/>
                </a:solidFill>
              </a:rPr>
              <a:t>月</a:t>
            </a:r>
            <a:r>
              <a:rPr lang="en-US" altLang="ja-JP" sz="3000" dirty="0" smtClean="0">
                <a:solidFill>
                  <a:srgbClr val="669900"/>
                </a:solidFill>
              </a:rPr>
              <a:t>)</a:t>
            </a:r>
          </a:p>
          <a:p>
            <a:pPr>
              <a:buFont typeface="Arial" pitchFamily="34" charset="0"/>
              <a:buNone/>
            </a:pPr>
            <a:r>
              <a:rPr lang="ja-JP" altLang="en-US" sz="3000" dirty="0" smtClean="0">
                <a:solidFill>
                  <a:srgbClr val="669900"/>
                </a:solidFill>
              </a:rPr>
              <a:t>・英語コースなし</a:t>
            </a:r>
            <a:endParaRPr lang="en-US" altLang="ja-JP" sz="3000" dirty="0" smtClean="0">
              <a:solidFill>
                <a:srgbClr val="669900"/>
              </a:solidFill>
            </a:endParaRPr>
          </a:p>
          <a:p>
            <a:pPr>
              <a:buFont typeface="Arial" pitchFamily="34" charset="0"/>
              <a:buNone/>
            </a:pPr>
            <a:r>
              <a:rPr lang="ja-JP" altLang="en-US" sz="3000" dirty="0" smtClean="0">
                <a:solidFill>
                  <a:srgbClr val="669900"/>
                </a:solidFill>
              </a:rPr>
              <a:t>　英語で行われる授業を履修。</a:t>
            </a:r>
            <a:r>
              <a:rPr lang="en-US" altLang="ja-JP" sz="3000" dirty="0" smtClean="0">
                <a:solidFill>
                  <a:srgbClr val="669900"/>
                </a:solidFill>
              </a:rPr>
              <a:t>(</a:t>
            </a:r>
            <a:r>
              <a:rPr lang="ja-JP" altLang="en-US" sz="3000" dirty="0" smtClean="0">
                <a:solidFill>
                  <a:srgbClr val="669900"/>
                </a:solidFill>
              </a:rPr>
              <a:t>ビジネススクール）</a:t>
            </a:r>
            <a:endParaRPr lang="en-US" altLang="ja-JP" sz="3000" dirty="0" smtClean="0">
              <a:solidFill>
                <a:srgbClr val="669900"/>
              </a:solidFill>
            </a:endParaRPr>
          </a:p>
          <a:p>
            <a:pPr>
              <a:buFont typeface="Arial" pitchFamily="34" charset="0"/>
              <a:buNone/>
            </a:pPr>
            <a:r>
              <a:rPr lang="ja-JP" altLang="en-US" sz="3000" dirty="0" smtClean="0">
                <a:solidFill>
                  <a:srgbClr val="669900"/>
                </a:solidFill>
              </a:rPr>
              <a:t>・住居：コンドミニアム　（</a:t>
            </a:r>
            <a:r>
              <a:rPr lang="en-US" altLang="ja-JP" sz="3000" dirty="0" err="1" smtClean="0">
                <a:solidFill>
                  <a:srgbClr val="669900"/>
                </a:solidFill>
              </a:rPr>
              <a:t>rm</a:t>
            </a:r>
            <a:r>
              <a:rPr lang="en-US" altLang="ja-JP" sz="3000" dirty="0" smtClean="0">
                <a:solidFill>
                  <a:srgbClr val="669900"/>
                </a:solidFill>
              </a:rPr>
              <a:t> 1,500</a:t>
            </a:r>
            <a:r>
              <a:rPr lang="ja-JP" altLang="en-US" sz="3000" dirty="0" smtClean="0">
                <a:solidFill>
                  <a:srgbClr val="669900"/>
                </a:solidFill>
              </a:rPr>
              <a:t>～</a:t>
            </a:r>
            <a:r>
              <a:rPr lang="en-US" altLang="ja-JP" sz="3000" dirty="0" smtClean="0">
                <a:solidFill>
                  <a:srgbClr val="669900"/>
                </a:solidFill>
              </a:rPr>
              <a:t>3,000 / month) </a:t>
            </a:r>
          </a:p>
          <a:p>
            <a:pPr>
              <a:buFont typeface="Arial" pitchFamily="34" charset="0"/>
              <a:buNone/>
            </a:pPr>
            <a:r>
              <a:rPr lang="ja-JP" altLang="en-US" sz="3000" dirty="0" smtClean="0">
                <a:solidFill>
                  <a:srgbClr val="669900"/>
                </a:solidFill>
              </a:rPr>
              <a:t>　　　　　　　　　　　　　　　　　　　　</a:t>
            </a:r>
            <a:r>
              <a:rPr lang="en-US" altLang="ja-JP" sz="2000" dirty="0" smtClean="0">
                <a:solidFill>
                  <a:srgbClr val="669900"/>
                </a:solidFill>
              </a:rPr>
              <a:t>1rm=</a:t>
            </a:r>
            <a:r>
              <a:rPr lang="ja-JP" altLang="en-US" sz="2000" dirty="0" smtClean="0">
                <a:solidFill>
                  <a:srgbClr val="669900"/>
                </a:solidFill>
              </a:rPr>
              <a:t>約</a:t>
            </a:r>
            <a:r>
              <a:rPr lang="en-US" altLang="ja-JP" sz="2000" dirty="0" smtClean="0">
                <a:solidFill>
                  <a:srgbClr val="669900"/>
                </a:solidFill>
              </a:rPr>
              <a:t>26</a:t>
            </a:r>
            <a:r>
              <a:rPr lang="ja-JP" altLang="en-US" sz="2000" dirty="0" smtClean="0">
                <a:solidFill>
                  <a:srgbClr val="669900"/>
                </a:solidFill>
              </a:rPr>
              <a:t>円</a:t>
            </a:r>
            <a:r>
              <a:rPr lang="en-US" altLang="ja-JP" sz="2000" dirty="0" smtClean="0">
                <a:solidFill>
                  <a:srgbClr val="669900"/>
                </a:solidFill>
              </a:rPr>
              <a:t> (*</a:t>
            </a:r>
            <a:r>
              <a:rPr lang="en-US" altLang="ja-JP" sz="2000" dirty="0" smtClean="0">
                <a:solidFill>
                  <a:srgbClr val="669900"/>
                </a:solidFill>
              </a:rPr>
              <a:t>2021</a:t>
            </a:r>
            <a:r>
              <a:rPr lang="ja-JP" altLang="en-US" sz="2000" dirty="0" smtClean="0">
                <a:solidFill>
                  <a:srgbClr val="669900"/>
                </a:solidFill>
              </a:rPr>
              <a:t>年</a:t>
            </a:r>
            <a:r>
              <a:rPr lang="en-US" altLang="ja-JP" sz="2000" dirty="0">
                <a:solidFill>
                  <a:srgbClr val="669900"/>
                </a:solidFill>
              </a:rPr>
              <a:t>7</a:t>
            </a:r>
            <a:r>
              <a:rPr lang="ja-JP" altLang="en-US" sz="2000" dirty="0" smtClean="0">
                <a:solidFill>
                  <a:srgbClr val="669900"/>
                </a:solidFill>
              </a:rPr>
              <a:t>月現在）</a:t>
            </a:r>
            <a:endParaRPr lang="en-US" altLang="ja-JP" sz="2000" dirty="0" smtClean="0">
              <a:solidFill>
                <a:srgbClr val="66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0632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663" y="1412875"/>
            <a:ext cx="9050337" cy="5040313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ja-JP" sz="2000" b="1" smtClean="0">
              <a:solidFill>
                <a:srgbClr val="669900"/>
              </a:solidFill>
              <a:ea typeface="HG丸ｺﾞｼｯｸM-PRO" panose="020F0600000000000000" pitchFamily="50" charset="-128"/>
            </a:endParaRPr>
          </a:p>
          <a:p>
            <a:pPr eaLnBrk="1" hangingPunct="1">
              <a:buFontTx/>
              <a:buNone/>
            </a:pPr>
            <a:endParaRPr lang="en-US" altLang="ja-JP" sz="2000" b="1" smtClean="0">
              <a:solidFill>
                <a:srgbClr val="669900"/>
              </a:solidFill>
              <a:ea typeface="HG丸ｺﾞｼｯｸM-PRO" panose="020F0600000000000000" pitchFamily="50" charset="-128"/>
            </a:endParaRPr>
          </a:p>
          <a:p>
            <a:pPr eaLnBrk="1" hangingPunct="1">
              <a:buFontTx/>
              <a:buNone/>
            </a:pPr>
            <a:endParaRPr lang="en-US" altLang="ja-JP" sz="2000" b="1" smtClean="0">
              <a:solidFill>
                <a:srgbClr val="669900"/>
              </a:solidFill>
              <a:ea typeface="HG丸ｺﾞｼｯｸM-PRO" panose="020F0600000000000000" pitchFamily="50" charset="-128"/>
            </a:endParaRPr>
          </a:p>
          <a:p>
            <a:pPr eaLnBrk="1" hangingPunct="1">
              <a:buFontTx/>
              <a:buNone/>
            </a:pPr>
            <a:endParaRPr lang="en-US" altLang="ja-JP" sz="2000" b="1" smtClean="0">
              <a:solidFill>
                <a:srgbClr val="669900"/>
              </a:solidFill>
              <a:ea typeface="HG丸ｺﾞｼｯｸM-PRO" panose="020F0600000000000000" pitchFamily="50" charset="-128"/>
            </a:endParaRPr>
          </a:p>
          <a:p>
            <a:pPr eaLnBrk="1" hangingPunct="1">
              <a:buFontTx/>
              <a:buNone/>
            </a:pPr>
            <a:endParaRPr lang="en-US" altLang="ja-JP" sz="2000" b="1" smtClean="0">
              <a:solidFill>
                <a:srgbClr val="669900"/>
              </a:solidFill>
              <a:ea typeface="HG丸ｺﾞｼｯｸM-PRO" panose="020F0600000000000000" pitchFamily="50" charset="-128"/>
            </a:endParaRPr>
          </a:p>
          <a:p>
            <a:pPr eaLnBrk="1" hangingPunct="1">
              <a:buFontTx/>
              <a:buNone/>
            </a:pPr>
            <a:endParaRPr lang="en-US" altLang="ja-JP" sz="2000" b="1" smtClean="0">
              <a:solidFill>
                <a:srgbClr val="669900"/>
              </a:solidFill>
              <a:ea typeface="HG丸ｺﾞｼｯｸM-PRO" panose="020F0600000000000000" pitchFamily="50" charset="-128"/>
            </a:endParaRPr>
          </a:p>
          <a:p>
            <a:pPr eaLnBrk="1" hangingPunct="1">
              <a:buFontTx/>
              <a:buNone/>
            </a:pPr>
            <a:endParaRPr lang="en-US" altLang="ja-JP" sz="2000" b="1" smtClean="0">
              <a:solidFill>
                <a:srgbClr val="669900"/>
              </a:solidFill>
              <a:ea typeface="HG丸ｺﾞｼｯｸM-PRO" panose="020F0600000000000000" pitchFamily="50" charset="-128"/>
            </a:endParaRPr>
          </a:p>
          <a:p>
            <a:pPr eaLnBrk="1" hangingPunct="1">
              <a:buFontTx/>
              <a:buNone/>
            </a:pPr>
            <a:endParaRPr lang="en-US" altLang="ja-JP" sz="2000" b="1" smtClean="0">
              <a:solidFill>
                <a:srgbClr val="669900"/>
              </a:solidFill>
              <a:ea typeface="HG丸ｺﾞｼｯｸM-PRO" panose="020F0600000000000000" pitchFamily="50" charset="-128"/>
            </a:endParaRPr>
          </a:p>
          <a:p>
            <a:pPr eaLnBrk="1" hangingPunct="1">
              <a:buFontTx/>
              <a:buNone/>
            </a:pPr>
            <a:endParaRPr lang="en-US" altLang="ja-JP" sz="900" b="1" u="sng" smtClean="0">
              <a:solidFill>
                <a:srgbClr val="FF0000"/>
              </a:solidFill>
              <a:ea typeface="HG丸ｺﾞｼｯｸM-PRO" panose="020F0600000000000000" pitchFamily="50" charset="-128"/>
            </a:endParaRPr>
          </a:p>
          <a:p>
            <a:pPr eaLnBrk="1" hangingPunct="1">
              <a:buFontTx/>
              <a:buNone/>
            </a:pPr>
            <a:endParaRPr lang="en-US" altLang="ja-JP" sz="2000" b="1" smtClean="0">
              <a:solidFill>
                <a:srgbClr val="669900"/>
              </a:solidFill>
              <a:ea typeface="HG丸ｺﾞｼｯｸM-PRO" panose="020F0600000000000000" pitchFamily="50" charset="-128"/>
            </a:endParaRPr>
          </a:p>
          <a:p>
            <a:pPr eaLnBrk="1" hangingPunct="1">
              <a:buFontTx/>
              <a:buNone/>
            </a:pPr>
            <a:r>
              <a:rPr lang="ja-JP" altLang="en-US" sz="2000" b="1" smtClean="0">
                <a:solidFill>
                  <a:srgbClr val="669900"/>
                </a:solidFill>
                <a:ea typeface="HG丸ｺﾞｼｯｸM-PRO" panose="020F0600000000000000" pitchFamily="50" charset="-128"/>
              </a:rPr>
              <a:t>　　　　　　　　　　　</a:t>
            </a:r>
            <a:endParaRPr lang="en-US" altLang="ja-JP" sz="2000" b="1" smtClean="0">
              <a:solidFill>
                <a:srgbClr val="669900"/>
              </a:solidFill>
              <a:ea typeface="HG丸ｺﾞｼｯｸM-PRO" panose="020F0600000000000000" pitchFamily="50" charset="-128"/>
            </a:endParaRP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398578"/>
              </p:ext>
            </p:extLst>
          </p:nvPr>
        </p:nvGraphicFramePr>
        <p:xfrm>
          <a:off x="157163" y="1289050"/>
          <a:ext cx="8815387" cy="5507374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9088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62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01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79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dirty="0" smtClean="0">
                          <a:solidFill>
                            <a:srgbClr val="669900"/>
                          </a:solidFill>
                        </a:rPr>
                        <a:t>派遣先大学</a:t>
                      </a:r>
                      <a:endParaRPr kumimoji="1" lang="ja-JP" altLang="en-US" sz="1800" b="0" dirty="0">
                        <a:solidFill>
                          <a:srgbClr val="669900"/>
                        </a:solidFill>
                      </a:endParaRPr>
                    </a:p>
                  </a:txBody>
                  <a:tcPr marL="91439" marR="91439" marT="45724" marB="45724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dirty="0" smtClean="0">
                          <a:solidFill>
                            <a:srgbClr val="669900"/>
                          </a:solidFill>
                        </a:rPr>
                        <a:t>人数</a:t>
                      </a:r>
                      <a:endParaRPr kumimoji="1" lang="en-US" altLang="ja-JP" sz="1800" b="0" dirty="0" smtClean="0">
                        <a:solidFill>
                          <a:srgbClr val="669900"/>
                        </a:solidFill>
                      </a:endParaRPr>
                    </a:p>
                  </a:txBody>
                  <a:tcPr marL="91439" marR="91439" marT="45724" marB="45724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dirty="0" smtClean="0">
                          <a:solidFill>
                            <a:srgbClr val="669900"/>
                          </a:solidFill>
                        </a:rPr>
                        <a:t>期　　間</a:t>
                      </a:r>
                      <a:endParaRPr kumimoji="1" lang="ja-JP" altLang="en-US" sz="1800" b="0" dirty="0">
                        <a:solidFill>
                          <a:srgbClr val="669900"/>
                        </a:solidFill>
                      </a:endParaRPr>
                    </a:p>
                  </a:txBody>
                  <a:tcPr marL="91439" marR="91439" marT="45724" marB="45724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dirty="0" smtClean="0">
                          <a:solidFill>
                            <a:srgbClr val="669900"/>
                          </a:solidFill>
                        </a:rPr>
                        <a:t>学部英語レベル</a:t>
                      </a:r>
                      <a:endParaRPr kumimoji="1" lang="en-US" altLang="ja-JP" sz="1800" b="0" dirty="0" smtClean="0">
                        <a:solidFill>
                          <a:srgbClr val="669900"/>
                        </a:solidFill>
                      </a:endParaRPr>
                    </a:p>
                  </a:txBody>
                  <a:tcPr marL="91439" marR="91439" marT="45724" marB="45724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14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rgbClr val="669900"/>
                          </a:solidFill>
                        </a:rPr>
                        <a:t>グリフィス大学　</a:t>
                      </a:r>
                      <a:endParaRPr kumimoji="1" lang="en-US" altLang="ja-JP" sz="1800" dirty="0" smtClean="0">
                        <a:solidFill>
                          <a:srgbClr val="669900"/>
                        </a:solidFill>
                      </a:endParaRPr>
                    </a:p>
                    <a:p>
                      <a:r>
                        <a:rPr kumimoji="1" lang="ja-JP" altLang="en-US" sz="1500" dirty="0" smtClean="0">
                          <a:solidFill>
                            <a:srgbClr val="669900"/>
                          </a:solidFill>
                        </a:rPr>
                        <a:t>（豪州・ブリスベン）</a:t>
                      </a:r>
                      <a:endParaRPr kumimoji="1" lang="ja-JP" altLang="en-US" sz="1500" dirty="0">
                        <a:solidFill>
                          <a:srgbClr val="669900"/>
                        </a:solidFill>
                      </a:endParaRPr>
                    </a:p>
                  </a:txBody>
                  <a:tcPr marL="91439" marR="91439" marT="45724" marB="45724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rgbClr val="669900"/>
                          </a:solidFill>
                        </a:rPr>
                        <a:t>確認中</a:t>
                      </a:r>
                      <a:endParaRPr kumimoji="1" lang="ja-JP" altLang="en-US" sz="1400" b="1" dirty="0">
                        <a:solidFill>
                          <a:srgbClr val="669900"/>
                        </a:solidFill>
                      </a:endParaRPr>
                    </a:p>
                  </a:txBody>
                  <a:tcPr marL="91439" marR="91439" marT="45724" marB="45724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>
                          <a:solidFill>
                            <a:srgbClr val="669900"/>
                          </a:solidFill>
                        </a:rPr>
                        <a:t>2022.02</a:t>
                      </a:r>
                      <a:r>
                        <a:rPr kumimoji="1" lang="ja-JP" altLang="en-US" sz="1800" dirty="0" smtClean="0">
                          <a:solidFill>
                            <a:srgbClr val="669900"/>
                          </a:solidFill>
                        </a:rPr>
                        <a:t>～</a:t>
                      </a:r>
                      <a:r>
                        <a:rPr kumimoji="1" lang="en-US" altLang="ja-JP" sz="1800" dirty="0" smtClean="0">
                          <a:solidFill>
                            <a:srgbClr val="669900"/>
                          </a:solidFill>
                        </a:rPr>
                        <a:t>2023.02</a:t>
                      </a:r>
                      <a:endParaRPr kumimoji="1" lang="ja-JP" altLang="en-US" sz="1800" dirty="0">
                        <a:solidFill>
                          <a:srgbClr val="669900"/>
                        </a:solidFill>
                      </a:endParaRPr>
                    </a:p>
                  </a:txBody>
                  <a:tcPr marL="91439" marR="91439" marT="45724" marB="45724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rgbClr val="669900"/>
                          </a:solidFill>
                        </a:rPr>
                        <a:t>TOEFL </a:t>
                      </a:r>
                      <a:r>
                        <a:rPr kumimoji="1" lang="en-US" altLang="ja-JP" sz="1600" dirty="0" err="1" smtClean="0">
                          <a:solidFill>
                            <a:srgbClr val="669900"/>
                          </a:solidFill>
                        </a:rPr>
                        <a:t>iBT</a:t>
                      </a:r>
                      <a:r>
                        <a:rPr kumimoji="1" lang="en-US" altLang="ja-JP" sz="1600" dirty="0" smtClean="0">
                          <a:solidFill>
                            <a:srgbClr val="669900"/>
                          </a:solidFill>
                        </a:rPr>
                        <a:t> 71  IELTS 6.0</a:t>
                      </a:r>
                      <a:endParaRPr kumimoji="1" lang="ja-JP" altLang="en-US" sz="1600" dirty="0">
                        <a:solidFill>
                          <a:srgbClr val="669900"/>
                        </a:solidFill>
                      </a:endParaRPr>
                    </a:p>
                  </a:txBody>
                  <a:tcPr marL="91439" marR="91439" marT="45724" marB="45724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3037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rgbClr val="669900"/>
                          </a:solidFill>
                        </a:rPr>
                        <a:t>ニューイングランド大学</a:t>
                      </a:r>
                      <a:endParaRPr kumimoji="1" lang="en-US" altLang="ja-JP" sz="1800" dirty="0" smtClean="0">
                        <a:solidFill>
                          <a:srgbClr val="669900"/>
                        </a:solidFill>
                      </a:endParaRPr>
                    </a:p>
                    <a:p>
                      <a:r>
                        <a:rPr kumimoji="1" lang="ja-JP" altLang="en-US" sz="1500" dirty="0" smtClean="0">
                          <a:solidFill>
                            <a:srgbClr val="669900"/>
                          </a:solidFill>
                        </a:rPr>
                        <a:t>（豪州・アーミデール）</a:t>
                      </a:r>
                      <a:endParaRPr kumimoji="1" lang="ja-JP" altLang="en-US" sz="1500" dirty="0">
                        <a:solidFill>
                          <a:srgbClr val="669900"/>
                        </a:solidFill>
                      </a:endParaRPr>
                    </a:p>
                  </a:txBody>
                  <a:tcPr marL="91439" marR="91439" marT="45724" marB="45724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669900"/>
                          </a:solidFill>
                        </a:rPr>
                        <a:t>2</a:t>
                      </a:r>
                      <a:endParaRPr kumimoji="1" lang="ja-JP" altLang="en-US" sz="1800" dirty="0">
                        <a:solidFill>
                          <a:srgbClr val="669900"/>
                        </a:solidFill>
                      </a:endParaRPr>
                    </a:p>
                  </a:txBody>
                  <a:tcPr marL="91439" marR="91439" marT="45724" marB="45724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>
                          <a:solidFill>
                            <a:srgbClr val="669900"/>
                          </a:solidFill>
                        </a:rPr>
                        <a:t>2022.02</a:t>
                      </a:r>
                      <a:r>
                        <a:rPr kumimoji="1" lang="ja-JP" altLang="en-US" sz="1800" dirty="0" smtClean="0">
                          <a:solidFill>
                            <a:srgbClr val="669900"/>
                          </a:solidFill>
                        </a:rPr>
                        <a:t>～</a:t>
                      </a:r>
                      <a:r>
                        <a:rPr kumimoji="1" lang="en-US" altLang="ja-JP" sz="1800" dirty="0" smtClean="0">
                          <a:solidFill>
                            <a:srgbClr val="669900"/>
                          </a:solidFill>
                        </a:rPr>
                        <a:t>2023.01</a:t>
                      </a:r>
                    </a:p>
                    <a:p>
                      <a:r>
                        <a:rPr kumimoji="1" lang="ja-JP" altLang="en-US" sz="1500" dirty="0" smtClean="0">
                          <a:solidFill>
                            <a:srgbClr val="669900"/>
                          </a:solidFill>
                        </a:rPr>
                        <a:t>語学学校から開始の場合は</a:t>
                      </a:r>
                      <a:r>
                        <a:rPr kumimoji="1" lang="en-US" altLang="ja-JP" sz="1500" dirty="0" smtClean="0">
                          <a:solidFill>
                            <a:srgbClr val="669900"/>
                          </a:solidFill>
                        </a:rPr>
                        <a:t>2022.03</a:t>
                      </a:r>
                      <a:r>
                        <a:rPr kumimoji="1" lang="ja-JP" altLang="en-US" sz="1500" dirty="0" smtClean="0">
                          <a:solidFill>
                            <a:srgbClr val="669900"/>
                          </a:solidFill>
                        </a:rPr>
                        <a:t>～</a:t>
                      </a:r>
                      <a:r>
                        <a:rPr kumimoji="1" lang="en-US" altLang="ja-JP" sz="1500" dirty="0" smtClean="0">
                          <a:solidFill>
                            <a:srgbClr val="669900"/>
                          </a:solidFill>
                        </a:rPr>
                        <a:t>2023.01</a:t>
                      </a:r>
                      <a:endParaRPr kumimoji="1" lang="ja-JP" altLang="en-US" sz="1500" dirty="0">
                        <a:solidFill>
                          <a:srgbClr val="669900"/>
                        </a:solidFill>
                      </a:endParaRPr>
                    </a:p>
                  </a:txBody>
                  <a:tcPr marL="91439" marR="91439" marT="45724" marB="45724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rgbClr val="669900"/>
                          </a:solidFill>
                        </a:rPr>
                        <a:t>TOEFL-</a:t>
                      </a:r>
                      <a:r>
                        <a:rPr kumimoji="1" lang="en-US" altLang="ja-JP" sz="1600" dirty="0" err="1" smtClean="0">
                          <a:solidFill>
                            <a:srgbClr val="669900"/>
                          </a:solidFill>
                        </a:rPr>
                        <a:t>iBT</a:t>
                      </a:r>
                      <a:r>
                        <a:rPr kumimoji="1" lang="en-US" altLang="ja-JP" sz="1600" dirty="0" smtClean="0">
                          <a:solidFill>
                            <a:srgbClr val="669900"/>
                          </a:solidFill>
                        </a:rPr>
                        <a:t> 79</a:t>
                      </a:r>
                    </a:p>
                    <a:p>
                      <a:r>
                        <a:rPr kumimoji="1" lang="en-US" altLang="ja-JP" sz="1600" dirty="0" smtClean="0">
                          <a:solidFill>
                            <a:srgbClr val="669900"/>
                          </a:solidFill>
                        </a:rPr>
                        <a:t>IELTS 6.0</a:t>
                      </a:r>
                      <a:endParaRPr kumimoji="1" lang="ja-JP" altLang="en-US" sz="1600" dirty="0">
                        <a:solidFill>
                          <a:srgbClr val="669900"/>
                        </a:solidFill>
                      </a:endParaRPr>
                    </a:p>
                  </a:txBody>
                  <a:tcPr marL="91439" marR="91439" marT="45724" marB="45724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9071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rgbClr val="669900"/>
                          </a:solidFill>
                        </a:rPr>
                        <a:t>ウエスタン・ミシガン大学</a:t>
                      </a:r>
                      <a:endParaRPr kumimoji="1" lang="en-US" altLang="ja-JP" sz="1800" dirty="0" smtClean="0">
                        <a:solidFill>
                          <a:srgbClr val="669900"/>
                        </a:solidFill>
                      </a:endParaRPr>
                    </a:p>
                    <a:p>
                      <a:r>
                        <a:rPr kumimoji="1" lang="ja-JP" altLang="en-US" sz="1500" dirty="0" smtClean="0">
                          <a:solidFill>
                            <a:srgbClr val="669900"/>
                          </a:solidFill>
                        </a:rPr>
                        <a:t>（米国・</a:t>
                      </a:r>
                      <a:r>
                        <a:rPr kumimoji="1" lang="en-US" altLang="ja-JP" sz="1500" dirty="0" smtClean="0">
                          <a:solidFill>
                            <a:srgbClr val="669900"/>
                          </a:solidFill>
                        </a:rPr>
                        <a:t>MI</a:t>
                      </a:r>
                      <a:r>
                        <a:rPr kumimoji="1" lang="ja-JP" altLang="en-US" sz="1500" dirty="0" smtClean="0">
                          <a:solidFill>
                            <a:srgbClr val="669900"/>
                          </a:solidFill>
                        </a:rPr>
                        <a:t>・カラマズー）</a:t>
                      </a:r>
                      <a:endParaRPr kumimoji="1" lang="ja-JP" altLang="en-US" sz="1500" dirty="0">
                        <a:solidFill>
                          <a:srgbClr val="669900"/>
                        </a:solidFill>
                      </a:endParaRPr>
                    </a:p>
                  </a:txBody>
                  <a:tcPr marL="91439" marR="91439" marT="45724" marB="45724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669900"/>
                          </a:solidFill>
                        </a:rPr>
                        <a:t>1</a:t>
                      </a:r>
                      <a:endParaRPr kumimoji="1" lang="ja-JP" altLang="en-US" sz="1800" dirty="0">
                        <a:solidFill>
                          <a:srgbClr val="669900"/>
                        </a:solidFill>
                      </a:endParaRPr>
                    </a:p>
                  </a:txBody>
                  <a:tcPr marL="91439" marR="91439" marT="45724" marB="45724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>
                          <a:solidFill>
                            <a:srgbClr val="669900"/>
                          </a:solidFill>
                        </a:rPr>
                        <a:t>2022.08</a:t>
                      </a:r>
                      <a:r>
                        <a:rPr kumimoji="1" lang="ja-JP" altLang="en-US" sz="1800" dirty="0" smtClean="0">
                          <a:solidFill>
                            <a:srgbClr val="669900"/>
                          </a:solidFill>
                        </a:rPr>
                        <a:t>～</a:t>
                      </a:r>
                      <a:r>
                        <a:rPr kumimoji="1" lang="en-US" altLang="ja-JP" sz="1800" dirty="0" smtClean="0">
                          <a:solidFill>
                            <a:srgbClr val="669900"/>
                          </a:solidFill>
                        </a:rPr>
                        <a:t>2023.05</a:t>
                      </a:r>
                    </a:p>
                    <a:p>
                      <a:r>
                        <a:rPr kumimoji="1" lang="ja-JP" altLang="en-US" sz="1500" dirty="0" smtClean="0">
                          <a:solidFill>
                            <a:srgbClr val="669900"/>
                          </a:solidFill>
                        </a:rPr>
                        <a:t>語学学校から開始の場合は</a:t>
                      </a:r>
                      <a:r>
                        <a:rPr kumimoji="1" lang="en-US" altLang="ja-JP" sz="1500" dirty="0" smtClean="0">
                          <a:solidFill>
                            <a:srgbClr val="669900"/>
                          </a:solidFill>
                        </a:rPr>
                        <a:t>2022.05</a:t>
                      </a:r>
                      <a:r>
                        <a:rPr kumimoji="1" lang="ja-JP" altLang="en-US" sz="1500" dirty="0" smtClean="0">
                          <a:solidFill>
                            <a:srgbClr val="669900"/>
                          </a:solidFill>
                        </a:rPr>
                        <a:t>～</a:t>
                      </a:r>
                      <a:r>
                        <a:rPr kumimoji="1" lang="en-US" altLang="ja-JP" sz="1500" dirty="0" smtClean="0">
                          <a:solidFill>
                            <a:srgbClr val="669900"/>
                          </a:solidFill>
                        </a:rPr>
                        <a:t>2023.04</a:t>
                      </a:r>
                      <a:endParaRPr kumimoji="1" lang="ja-JP" altLang="en-US" sz="1500" dirty="0">
                        <a:solidFill>
                          <a:srgbClr val="669900"/>
                        </a:solidFill>
                      </a:endParaRPr>
                    </a:p>
                  </a:txBody>
                  <a:tcPr marL="91439" marR="91439" marT="45724" marB="45724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rgbClr val="669900"/>
                          </a:solidFill>
                        </a:rPr>
                        <a:t>TOEFL-</a:t>
                      </a:r>
                      <a:r>
                        <a:rPr kumimoji="1" lang="en-US" altLang="ja-JP" sz="1600" dirty="0" err="1" smtClean="0">
                          <a:solidFill>
                            <a:srgbClr val="669900"/>
                          </a:solidFill>
                        </a:rPr>
                        <a:t>iBT</a:t>
                      </a:r>
                      <a:r>
                        <a:rPr kumimoji="1" lang="en-US" altLang="ja-JP" sz="1600" dirty="0" smtClean="0">
                          <a:solidFill>
                            <a:srgbClr val="669900"/>
                          </a:solidFill>
                        </a:rPr>
                        <a:t> 61</a:t>
                      </a:r>
                    </a:p>
                    <a:p>
                      <a:r>
                        <a:rPr kumimoji="1" lang="en-US" altLang="ja-JP" sz="1600" dirty="0" err="1" smtClean="0">
                          <a:solidFill>
                            <a:srgbClr val="669900"/>
                          </a:solidFill>
                        </a:rPr>
                        <a:t>Duolingo</a:t>
                      </a:r>
                      <a:r>
                        <a:rPr kumimoji="1" lang="en-US" altLang="ja-JP" sz="1600" baseline="0" dirty="0" smtClean="0">
                          <a:solidFill>
                            <a:srgbClr val="669900"/>
                          </a:solidFill>
                        </a:rPr>
                        <a:t> 90</a:t>
                      </a:r>
                      <a:endParaRPr kumimoji="1" lang="en-US" altLang="ja-JP" sz="1600" dirty="0" smtClean="0">
                        <a:solidFill>
                          <a:srgbClr val="669900"/>
                        </a:solidFill>
                      </a:endParaRPr>
                    </a:p>
                  </a:txBody>
                  <a:tcPr marL="91439" marR="91439" marT="45724" marB="45724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6084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rgbClr val="669900"/>
                          </a:solidFill>
                        </a:rPr>
                        <a:t>セント・クラウド州立大学</a:t>
                      </a:r>
                      <a:endParaRPr kumimoji="1" lang="en-US" altLang="ja-JP" sz="1800" dirty="0" smtClean="0">
                        <a:solidFill>
                          <a:srgbClr val="669900"/>
                        </a:solidFill>
                      </a:endParaRPr>
                    </a:p>
                    <a:p>
                      <a:r>
                        <a:rPr kumimoji="1" lang="ja-JP" altLang="en-US" sz="1500" dirty="0" smtClean="0">
                          <a:solidFill>
                            <a:srgbClr val="669900"/>
                          </a:solidFill>
                        </a:rPr>
                        <a:t>（米国・</a:t>
                      </a:r>
                      <a:r>
                        <a:rPr kumimoji="1" lang="en-US" altLang="ja-JP" sz="1500" dirty="0" smtClean="0">
                          <a:solidFill>
                            <a:srgbClr val="669900"/>
                          </a:solidFill>
                        </a:rPr>
                        <a:t>MN</a:t>
                      </a:r>
                      <a:r>
                        <a:rPr kumimoji="1" lang="ja-JP" altLang="en-US" sz="1500" dirty="0" smtClean="0">
                          <a:solidFill>
                            <a:srgbClr val="669900"/>
                          </a:solidFill>
                        </a:rPr>
                        <a:t>・セント・クラウド）</a:t>
                      </a:r>
                      <a:endParaRPr kumimoji="1" lang="ja-JP" altLang="en-US" sz="1500" dirty="0">
                        <a:solidFill>
                          <a:srgbClr val="669900"/>
                        </a:solidFill>
                      </a:endParaRPr>
                    </a:p>
                  </a:txBody>
                  <a:tcPr marL="91439" marR="91439" marT="45724" marB="45724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669900"/>
                          </a:solidFill>
                        </a:rPr>
                        <a:t>1</a:t>
                      </a:r>
                      <a:endParaRPr kumimoji="1" lang="ja-JP" altLang="en-US" sz="1800" dirty="0">
                        <a:solidFill>
                          <a:srgbClr val="669900"/>
                        </a:solidFill>
                      </a:endParaRPr>
                    </a:p>
                  </a:txBody>
                  <a:tcPr marL="91439" marR="91439" marT="45724" marB="45724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>
                          <a:solidFill>
                            <a:srgbClr val="669900"/>
                          </a:solidFill>
                        </a:rPr>
                        <a:t>2022.08</a:t>
                      </a:r>
                      <a:r>
                        <a:rPr kumimoji="1" lang="ja-JP" altLang="en-US" sz="1800" dirty="0" smtClean="0">
                          <a:solidFill>
                            <a:srgbClr val="669900"/>
                          </a:solidFill>
                        </a:rPr>
                        <a:t>～</a:t>
                      </a:r>
                      <a:r>
                        <a:rPr kumimoji="1" lang="en-US" altLang="ja-JP" sz="1800" dirty="0" smtClean="0">
                          <a:solidFill>
                            <a:srgbClr val="669900"/>
                          </a:solidFill>
                        </a:rPr>
                        <a:t>2023.05</a:t>
                      </a:r>
                    </a:p>
                    <a:p>
                      <a:r>
                        <a:rPr kumimoji="1" lang="ja-JP" altLang="en-US" sz="1500" dirty="0" smtClean="0">
                          <a:solidFill>
                            <a:srgbClr val="669900"/>
                          </a:solidFill>
                        </a:rPr>
                        <a:t>語学学校から開始の場合は</a:t>
                      </a:r>
                      <a:r>
                        <a:rPr kumimoji="1" lang="en-US" altLang="ja-JP" sz="1500" dirty="0" smtClean="0">
                          <a:solidFill>
                            <a:srgbClr val="669900"/>
                          </a:solidFill>
                        </a:rPr>
                        <a:t>2022.05</a:t>
                      </a:r>
                      <a:r>
                        <a:rPr kumimoji="1" lang="ja-JP" altLang="en-US" sz="1500" dirty="0" smtClean="0">
                          <a:solidFill>
                            <a:srgbClr val="669900"/>
                          </a:solidFill>
                        </a:rPr>
                        <a:t>～</a:t>
                      </a:r>
                      <a:r>
                        <a:rPr kumimoji="1" lang="en-US" altLang="ja-JP" sz="1500" dirty="0" smtClean="0">
                          <a:solidFill>
                            <a:srgbClr val="669900"/>
                          </a:solidFill>
                        </a:rPr>
                        <a:t>2023.04</a:t>
                      </a:r>
                      <a:endParaRPr kumimoji="1" lang="ja-JP" altLang="en-US" sz="1500" dirty="0">
                        <a:solidFill>
                          <a:srgbClr val="669900"/>
                        </a:solidFill>
                      </a:endParaRPr>
                    </a:p>
                  </a:txBody>
                  <a:tcPr marL="91439" marR="91439" marT="45724" marB="45724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rgbClr val="669900"/>
                          </a:solidFill>
                        </a:rPr>
                        <a:t>TOEFL ITP 500</a:t>
                      </a:r>
                    </a:p>
                    <a:p>
                      <a:r>
                        <a:rPr kumimoji="1" lang="en-US" altLang="ja-JP" sz="1600" dirty="0" smtClean="0">
                          <a:solidFill>
                            <a:srgbClr val="669900"/>
                          </a:solidFill>
                        </a:rPr>
                        <a:t>TOEFL-</a:t>
                      </a:r>
                      <a:r>
                        <a:rPr kumimoji="1" lang="en-US" altLang="ja-JP" sz="1600" dirty="0" err="1" smtClean="0">
                          <a:solidFill>
                            <a:srgbClr val="669900"/>
                          </a:solidFill>
                        </a:rPr>
                        <a:t>iBT</a:t>
                      </a:r>
                      <a:r>
                        <a:rPr kumimoji="1" lang="en-US" altLang="ja-JP" sz="1600" dirty="0" smtClean="0">
                          <a:solidFill>
                            <a:srgbClr val="669900"/>
                          </a:solidFill>
                        </a:rPr>
                        <a:t> 61</a:t>
                      </a:r>
                    </a:p>
                  </a:txBody>
                  <a:tcPr marL="91439" marR="91439" marT="45724" marB="45724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4416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rgbClr val="669900"/>
                          </a:solidFill>
                        </a:rPr>
                        <a:t>セントラル・ランカシャー大学</a:t>
                      </a:r>
                      <a:endParaRPr kumimoji="1" lang="en-US" altLang="ja-JP" sz="1800" dirty="0" smtClean="0">
                        <a:solidFill>
                          <a:srgbClr val="669900"/>
                        </a:solidFill>
                      </a:endParaRPr>
                    </a:p>
                    <a:p>
                      <a:r>
                        <a:rPr kumimoji="1" lang="ja-JP" altLang="en-US" sz="1500" dirty="0" smtClean="0">
                          <a:solidFill>
                            <a:srgbClr val="669900"/>
                          </a:solidFill>
                        </a:rPr>
                        <a:t>（英国・プレストン）</a:t>
                      </a:r>
                      <a:endParaRPr kumimoji="1" lang="ja-JP" altLang="en-US" sz="1500" dirty="0">
                        <a:solidFill>
                          <a:srgbClr val="669900"/>
                        </a:solidFill>
                      </a:endParaRPr>
                    </a:p>
                  </a:txBody>
                  <a:tcPr marL="91439" marR="91439" marT="45724" marB="45724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669900"/>
                          </a:solidFill>
                        </a:rPr>
                        <a:t>2</a:t>
                      </a:r>
                      <a:endParaRPr kumimoji="1" lang="ja-JP" altLang="en-US" sz="1800" b="1" dirty="0">
                        <a:solidFill>
                          <a:srgbClr val="669900"/>
                        </a:solidFill>
                      </a:endParaRPr>
                    </a:p>
                  </a:txBody>
                  <a:tcPr marL="91439" marR="91439" marT="45724" marB="45724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>
                          <a:solidFill>
                            <a:srgbClr val="669900"/>
                          </a:solidFill>
                        </a:rPr>
                        <a:t>2022.09</a:t>
                      </a:r>
                      <a:r>
                        <a:rPr kumimoji="1" lang="ja-JP" altLang="en-US" sz="1800" dirty="0" smtClean="0">
                          <a:solidFill>
                            <a:srgbClr val="669900"/>
                          </a:solidFill>
                        </a:rPr>
                        <a:t>～</a:t>
                      </a:r>
                      <a:r>
                        <a:rPr kumimoji="1" lang="en-US" altLang="ja-JP" sz="1800" dirty="0" smtClean="0">
                          <a:solidFill>
                            <a:srgbClr val="669900"/>
                          </a:solidFill>
                        </a:rPr>
                        <a:t>2023.06</a:t>
                      </a:r>
                      <a:endParaRPr kumimoji="1" lang="ja-JP" altLang="en-US" sz="1800" dirty="0">
                        <a:solidFill>
                          <a:srgbClr val="669900"/>
                        </a:solidFill>
                      </a:endParaRPr>
                    </a:p>
                  </a:txBody>
                  <a:tcPr marL="91439" marR="91439" marT="45724" marB="45724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rgbClr val="669900"/>
                          </a:solidFill>
                        </a:rPr>
                        <a:t>IELTS</a:t>
                      </a:r>
                      <a:r>
                        <a:rPr kumimoji="1" lang="en-US" altLang="ja-JP" sz="1600" baseline="0" dirty="0" smtClean="0">
                          <a:solidFill>
                            <a:srgbClr val="669900"/>
                          </a:solidFill>
                        </a:rPr>
                        <a:t> 6.0</a:t>
                      </a:r>
                      <a:endParaRPr kumimoji="1" lang="ja-JP" altLang="en-US" sz="1600" dirty="0">
                        <a:solidFill>
                          <a:srgbClr val="669900"/>
                        </a:solidFill>
                      </a:endParaRPr>
                    </a:p>
                  </a:txBody>
                  <a:tcPr marL="91439" marR="91439" marT="45724" marB="45724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4416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rgbClr val="669900"/>
                          </a:solidFill>
                        </a:rPr>
                        <a:t>タンペレ大学</a:t>
                      </a:r>
                      <a:endParaRPr kumimoji="1" lang="en-US" altLang="ja-JP" sz="1800" dirty="0" smtClean="0">
                        <a:solidFill>
                          <a:srgbClr val="669900"/>
                        </a:solidFill>
                      </a:endParaRPr>
                    </a:p>
                    <a:p>
                      <a:r>
                        <a:rPr kumimoji="1" lang="ja-JP" altLang="en-US" sz="1500" dirty="0" smtClean="0">
                          <a:solidFill>
                            <a:srgbClr val="669900"/>
                          </a:solidFill>
                        </a:rPr>
                        <a:t>（フィンランド・タンペレ）</a:t>
                      </a:r>
                      <a:endParaRPr kumimoji="1" lang="ja-JP" altLang="en-US" sz="1500" dirty="0">
                        <a:solidFill>
                          <a:srgbClr val="669900"/>
                        </a:solidFill>
                      </a:endParaRPr>
                    </a:p>
                  </a:txBody>
                  <a:tcPr marL="91439" marR="91439" marT="45724" marB="45724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669900"/>
                          </a:solidFill>
                        </a:rPr>
                        <a:t>2</a:t>
                      </a:r>
                      <a:endParaRPr kumimoji="1" lang="ja-JP" altLang="en-US" sz="1800" dirty="0">
                        <a:solidFill>
                          <a:srgbClr val="669900"/>
                        </a:solidFill>
                      </a:endParaRPr>
                    </a:p>
                  </a:txBody>
                  <a:tcPr marL="91439" marR="91439" marT="45724" marB="45724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>
                          <a:solidFill>
                            <a:srgbClr val="669900"/>
                          </a:solidFill>
                        </a:rPr>
                        <a:t>2022.08</a:t>
                      </a:r>
                      <a:r>
                        <a:rPr kumimoji="1" lang="ja-JP" altLang="en-US" sz="1800" dirty="0" smtClean="0">
                          <a:solidFill>
                            <a:srgbClr val="669900"/>
                          </a:solidFill>
                        </a:rPr>
                        <a:t>～</a:t>
                      </a:r>
                      <a:r>
                        <a:rPr kumimoji="1" lang="en-US" altLang="ja-JP" sz="1800" dirty="0" smtClean="0">
                          <a:solidFill>
                            <a:srgbClr val="669900"/>
                          </a:solidFill>
                        </a:rPr>
                        <a:t>2023.06</a:t>
                      </a:r>
                      <a:endParaRPr kumimoji="1" lang="ja-JP" altLang="en-US" sz="1500" dirty="0">
                        <a:solidFill>
                          <a:srgbClr val="669900"/>
                        </a:solidFill>
                      </a:endParaRPr>
                    </a:p>
                  </a:txBody>
                  <a:tcPr marL="91439" marR="91439" marT="45724" marB="45724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rgbClr val="669900"/>
                          </a:solidFill>
                        </a:rPr>
                        <a:t>*TOEFL</a:t>
                      </a:r>
                      <a:r>
                        <a:rPr kumimoji="1" lang="en-US" altLang="ja-JP" sz="1600" baseline="0" dirty="0" smtClean="0">
                          <a:solidFill>
                            <a:srgbClr val="669900"/>
                          </a:solidFill>
                        </a:rPr>
                        <a:t> </a:t>
                      </a:r>
                      <a:r>
                        <a:rPr kumimoji="1" lang="en-US" altLang="ja-JP" sz="1600" baseline="0" dirty="0" err="1" smtClean="0">
                          <a:solidFill>
                            <a:srgbClr val="669900"/>
                          </a:solidFill>
                        </a:rPr>
                        <a:t>iBT</a:t>
                      </a:r>
                      <a:r>
                        <a:rPr kumimoji="1" lang="en-US" altLang="ja-JP" sz="1600" baseline="0" dirty="0" smtClean="0">
                          <a:solidFill>
                            <a:srgbClr val="669900"/>
                          </a:solidFill>
                        </a:rPr>
                        <a:t> 72</a:t>
                      </a:r>
                      <a:endParaRPr kumimoji="1" lang="ja-JP" altLang="en-US" sz="1600" dirty="0">
                        <a:solidFill>
                          <a:srgbClr val="669900"/>
                        </a:solidFill>
                      </a:endParaRPr>
                    </a:p>
                  </a:txBody>
                  <a:tcPr marL="91439" marR="91439" marT="45724" marB="45724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94416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rgbClr val="669900"/>
                          </a:solidFill>
                        </a:rPr>
                        <a:t>クアラルンプール大学</a:t>
                      </a:r>
                      <a:endParaRPr kumimoji="1" lang="en-US" altLang="ja-JP" sz="1800" dirty="0" smtClean="0">
                        <a:solidFill>
                          <a:srgbClr val="669900"/>
                        </a:solidFill>
                      </a:endParaRPr>
                    </a:p>
                    <a:p>
                      <a:r>
                        <a:rPr kumimoji="1" lang="ja-JP" altLang="en-US" sz="1500" dirty="0" smtClean="0">
                          <a:solidFill>
                            <a:srgbClr val="669900"/>
                          </a:solidFill>
                        </a:rPr>
                        <a:t>（マレーシア・クアラルンプール）</a:t>
                      </a:r>
                      <a:endParaRPr kumimoji="1" lang="ja-JP" altLang="en-US" sz="1500" dirty="0">
                        <a:solidFill>
                          <a:srgbClr val="669900"/>
                        </a:solidFill>
                      </a:endParaRPr>
                    </a:p>
                  </a:txBody>
                  <a:tcPr marL="91439" marR="91439" marT="45724" marB="45724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669900"/>
                          </a:solidFill>
                        </a:rPr>
                        <a:t>1</a:t>
                      </a:r>
                      <a:endParaRPr kumimoji="1" lang="ja-JP" altLang="en-US" sz="1800" dirty="0">
                        <a:solidFill>
                          <a:srgbClr val="669900"/>
                        </a:solidFill>
                      </a:endParaRPr>
                    </a:p>
                  </a:txBody>
                  <a:tcPr marL="91439" marR="91439" marT="45724" marB="45724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>
                          <a:solidFill>
                            <a:srgbClr val="669900"/>
                          </a:solidFill>
                        </a:rPr>
                        <a:t>2022.09</a:t>
                      </a:r>
                      <a:r>
                        <a:rPr kumimoji="1" lang="ja-JP" altLang="en-US" sz="1800" dirty="0" smtClean="0">
                          <a:solidFill>
                            <a:srgbClr val="669900"/>
                          </a:solidFill>
                        </a:rPr>
                        <a:t>～</a:t>
                      </a:r>
                      <a:r>
                        <a:rPr kumimoji="1" lang="en-US" altLang="ja-JP" sz="1800" dirty="0" smtClean="0">
                          <a:solidFill>
                            <a:srgbClr val="669900"/>
                          </a:solidFill>
                        </a:rPr>
                        <a:t>2023.06</a:t>
                      </a:r>
                      <a:endParaRPr kumimoji="1" lang="ja-JP" altLang="en-US" sz="1500" dirty="0">
                        <a:solidFill>
                          <a:srgbClr val="669900"/>
                        </a:solidFill>
                      </a:endParaRPr>
                    </a:p>
                  </a:txBody>
                  <a:tcPr marL="91439" marR="91439" marT="45724" marB="45724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rgbClr val="669900"/>
                          </a:solidFill>
                        </a:rPr>
                        <a:t>*TOEFL</a:t>
                      </a:r>
                      <a:r>
                        <a:rPr kumimoji="1" lang="en-US" altLang="ja-JP" sz="1600" baseline="0" dirty="0" smtClean="0">
                          <a:solidFill>
                            <a:srgbClr val="669900"/>
                          </a:solidFill>
                        </a:rPr>
                        <a:t> ITP 500</a:t>
                      </a:r>
                      <a:endParaRPr kumimoji="1" lang="ja-JP" altLang="en-US" sz="1600" dirty="0">
                        <a:solidFill>
                          <a:srgbClr val="669900"/>
                        </a:solidFill>
                      </a:endParaRPr>
                    </a:p>
                  </a:txBody>
                  <a:tcPr marL="91439" marR="91439" marT="45724" marB="45724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0290" name="Line 3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291" name="Rectangle 5"/>
          <p:cNvSpPr>
            <a:spLocks noGrp="1" noRot="1" noChangeArrowheads="1"/>
          </p:cNvSpPr>
          <p:nvPr>
            <p:ph type="title"/>
          </p:nvPr>
        </p:nvSpPr>
        <p:spPr>
          <a:xfrm>
            <a:off x="0" y="117476"/>
            <a:ext cx="9144000" cy="598487"/>
          </a:xfrm>
          <a:noFill/>
        </p:spPr>
        <p:txBody>
          <a:bodyPr/>
          <a:lstStyle/>
          <a:p>
            <a:pPr eaLnBrk="1" hangingPunct="1"/>
            <a:r>
              <a:rPr lang="ja-JP" altLang="en-US" sz="3600" b="1" dirty="0" smtClean="0">
                <a:solidFill>
                  <a:srgbClr val="669900"/>
                </a:solidFill>
                <a:ea typeface="HG丸ｺﾞｼｯｸM-PRO" panose="020F0600000000000000" pitchFamily="50" charset="-128"/>
              </a:rPr>
              <a:t>２０２２年度派遣先大学（英語圏） </a:t>
            </a:r>
          </a:p>
        </p:txBody>
      </p:sp>
      <p:sp>
        <p:nvSpPr>
          <p:cNvPr id="10292" name="テキスト ボックス 1"/>
          <p:cNvSpPr txBox="1">
            <a:spLocks noChangeArrowheads="1"/>
          </p:cNvSpPr>
          <p:nvPr/>
        </p:nvSpPr>
        <p:spPr bwMode="auto">
          <a:xfrm>
            <a:off x="120072" y="889001"/>
            <a:ext cx="4940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1600" u="sng" dirty="0">
                <a:solidFill>
                  <a:srgbClr val="669900"/>
                </a:solidFill>
              </a:rPr>
              <a:t>※</a:t>
            </a:r>
            <a:r>
              <a:rPr lang="ja-JP" altLang="en-US" sz="1600" u="sng" dirty="0">
                <a:solidFill>
                  <a:srgbClr val="669900"/>
                </a:solidFill>
              </a:rPr>
              <a:t>派遣人数は</a:t>
            </a:r>
            <a:r>
              <a:rPr lang="ja-JP" altLang="en-US" sz="2000" u="sng" dirty="0">
                <a:solidFill>
                  <a:srgbClr val="FF0000"/>
                </a:solidFill>
                <a:latin typeface="+mn-lt"/>
                <a:ea typeface="HG丸ｺﾞｼｯｸM-PRO" panose="020F0600000000000000" pitchFamily="50" charset="-128"/>
              </a:rPr>
              <a:t>予定</a:t>
            </a:r>
            <a:r>
              <a:rPr lang="ja-JP" altLang="en-US" sz="1600" u="sng" dirty="0">
                <a:solidFill>
                  <a:srgbClr val="669900"/>
                </a:solidFill>
              </a:rPr>
              <a:t>ですので変更の可能性があります。</a:t>
            </a:r>
          </a:p>
        </p:txBody>
      </p:sp>
    </p:spTree>
    <p:extLst>
      <p:ext uri="{BB962C8B-B14F-4D97-AF65-F5344CB8AC3E}">
        <p14:creationId xmlns:p14="http://schemas.microsoft.com/office/powerpoint/2010/main" val="7888888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4704"/>
            <a:ext cx="9144000" cy="1008063"/>
          </a:xfrm>
        </p:spPr>
        <p:txBody>
          <a:bodyPr/>
          <a:lstStyle/>
          <a:p>
            <a:r>
              <a:rPr lang="ja-JP" altLang="en-US" sz="3600" dirty="0" smtClean="0">
                <a:solidFill>
                  <a:srgbClr val="FFC000"/>
                </a:solidFill>
                <a:ea typeface="HGP創英角ﾎﾟｯﾌﾟ体" pitchFamily="50" charset="-128"/>
              </a:rPr>
              <a:t>クアラルンプール大学</a:t>
            </a:r>
            <a:endParaRPr lang="ja-JP" altLang="en-US" sz="3600" dirty="0">
              <a:solidFill>
                <a:srgbClr val="FFC000"/>
              </a:solidFill>
              <a:ea typeface="HGP創英角ﾎﾟｯﾌﾟ体" pitchFamily="50" charset="-128"/>
            </a:endParaRPr>
          </a:p>
        </p:txBody>
      </p:sp>
      <p:pic>
        <p:nvPicPr>
          <p:cNvPr id="143370" name="Picture 10" descr="http://www.daito.ac.jp/english/e_img/logo_d.gif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250825" y="188913"/>
            <a:ext cx="3397250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71" name="Line 11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"/>
          </p:nvPr>
        </p:nvSpPr>
        <p:spPr>
          <a:xfrm>
            <a:off x="161925" y="1923108"/>
            <a:ext cx="8820150" cy="4661953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ja-JP" altLang="en-US" sz="2200" b="1" dirty="0">
                <a:solidFill>
                  <a:srgbClr val="669900"/>
                </a:solidFill>
              </a:rPr>
              <a:t>学部コースへ入るためには・・</a:t>
            </a:r>
            <a:r>
              <a:rPr lang="ja-JP" altLang="en-US" sz="2200" b="1" dirty="0" smtClean="0">
                <a:solidFill>
                  <a:srgbClr val="669900"/>
                </a:solidFill>
              </a:rPr>
              <a:t>・</a:t>
            </a:r>
            <a:endParaRPr lang="en-US" altLang="ja-JP" sz="2200" b="1" dirty="0" smtClean="0">
              <a:solidFill>
                <a:srgbClr val="669900"/>
              </a:solidFill>
            </a:endParaRPr>
          </a:p>
          <a:p>
            <a:pPr marL="0" indent="0">
              <a:buNone/>
            </a:pPr>
            <a:endParaRPr lang="en-US" altLang="ja-JP" sz="1200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ja-JP" sz="1600" dirty="0" smtClean="0"/>
              <a:t>TOEFL 500  </a:t>
            </a:r>
            <a:r>
              <a:rPr lang="en-US" altLang="ja-JP" sz="1600" dirty="0"/>
              <a:t>or  TOEFL </a:t>
            </a:r>
            <a:r>
              <a:rPr lang="en-US" altLang="ja-JP" sz="1600" dirty="0" err="1"/>
              <a:t>iBT</a:t>
            </a:r>
            <a:r>
              <a:rPr lang="en-US" altLang="ja-JP" sz="1600" dirty="0"/>
              <a:t> </a:t>
            </a:r>
            <a:r>
              <a:rPr lang="en-US" altLang="ja-JP" sz="1600" dirty="0" smtClean="0"/>
              <a:t>70</a:t>
            </a:r>
            <a:r>
              <a:rPr lang="ja-JP" altLang="ja-JP" sz="1600" dirty="0"/>
              <a:t>　を推奨。必須ではない</a:t>
            </a:r>
            <a:r>
              <a:rPr lang="ja-JP" altLang="ja-JP" sz="1600" dirty="0" smtClean="0"/>
              <a:t>。</a:t>
            </a:r>
            <a:endParaRPr lang="en-US" altLang="ja-JP" sz="1600" dirty="0" smtClean="0"/>
          </a:p>
          <a:p>
            <a:pPr marL="0" indent="0">
              <a:buNone/>
            </a:pPr>
            <a:endParaRPr lang="ja-JP" altLang="ja-JP" sz="1600" dirty="0"/>
          </a:p>
          <a:p>
            <a:pPr marL="0" indent="0">
              <a:buNone/>
            </a:pPr>
            <a:r>
              <a:rPr lang="ja-JP" altLang="ja-JP" sz="1600" dirty="0"/>
              <a:t>附属の語学学校が無いため、直接学部へ入学する</a:t>
            </a:r>
            <a:r>
              <a:rPr lang="ja-JP" altLang="ja-JP" sz="1600" dirty="0" smtClean="0"/>
              <a:t>。</a:t>
            </a:r>
            <a:endParaRPr lang="en-US" altLang="ja-JP" sz="1600" dirty="0" smtClean="0"/>
          </a:p>
          <a:p>
            <a:pPr marL="0" indent="0">
              <a:buNone/>
            </a:pPr>
            <a:r>
              <a:rPr lang="ja-JP" altLang="ja-JP" sz="1600" dirty="0" smtClean="0"/>
              <a:t>また</a:t>
            </a:r>
            <a:r>
              <a:rPr lang="ja-JP" altLang="ja-JP" sz="1600" dirty="0"/>
              <a:t>、理系学部が中心のため本学からの交換留学生は経営学部（ビジネススクール）への所属となる。授業を受けるクラスメイトは上記のレベルのため、出発までに出来る限り英語力を上げることが重要！</a:t>
            </a:r>
          </a:p>
          <a:p>
            <a:pPr>
              <a:buFont typeface="Arial" pitchFamily="34" charset="0"/>
              <a:buNone/>
            </a:pPr>
            <a:endParaRPr lang="ja-JP" altLang="en-US" sz="1600" dirty="0"/>
          </a:p>
          <a:p>
            <a:pPr>
              <a:buFont typeface="Arial" pitchFamily="34" charset="0"/>
              <a:buNone/>
            </a:pPr>
            <a:endParaRPr lang="ja-JP" altLang="en-US" sz="1600" dirty="0"/>
          </a:p>
          <a:p>
            <a:pPr>
              <a:buFont typeface="Arial" pitchFamily="34" charset="0"/>
              <a:buNone/>
            </a:pPr>
            <a:endParaRPr lang="en-US" altLang="ja-JP" sz="1600" dirty="0" smtClean="0">
              <a:solidFill>
                <a:srgbClr val="66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16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4704"/>
            <a:ext cx="9144000" cy="1008063"/>
          </a:xfrm>
        </p:spPr>
        <p:txBody>
          <a:bodyPr/>
          <a:lstStyle/>
          <a:p>
            <a:r>
              <a:rPr lang="ja-JP" altLang="en-US" sz="3600" dirty="0" smtClean="0">
                <a:solidFill>
                  <a:srgbClr val="FFC000"/>
                </a:solidFill>
                <a:ea typeface="HGP創英角ﾎﾟｯﾌﾟ体" pitchFamily="50" charset="-128"/>
              </a:rPr>
              <a:t>クアラルンプール大学</a:t>
            </a:r>
            <a:endParaRPr lang="ja-JP" altLang="en-US" sz="3600" dirty="0">
              <a:solidFill>
                <a:srgbClr val="FFC000"/>
              </a:solidFill>
              <a:ea typeface="HGP創英角ﾎﾟｯﾌﾟ体" pitchFamily="50" charset="-128"/>
            </a:endParaRPr>
          </a:p>
        </p:txBody>
      </p:sp>
      <p:pic>
        <p:nvPicPr>
          <p:cNvPr id="143370" name="Picture 10" descr="http://www.daito.ac.jp/english/e_img/logo_d.gif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250825" y="188913"/>
            <a:ext cx="3397250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71" name="Line 11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>
          <a:xfrm>
            <a:off x="146426" y="1781367"/>
            <a:ext cx="8820150" cy="4949985"/>
          </a:xfrm>
        </p:spPr>
        <p:txBody>
          <a:bodyPr/>
          <a:lstStyle/>
          <a:p>
            <a:pPr>
              <a:buNone/>
            </a:pPr>
            <a:r>
              <a:rPr lang="ja-JP" altLang="en-US" sz="2200" b="1" dirty="0">
                <a:solidFill>
                  <a:srgbClr val="669900"/>
                </a:solidFill>
              </a:rPr>
              <a:t>留学費用</a:t>
            </a:r>
            <a:r>
              <a:rPr lang="ja-JP" altLang="en-US" sz="3600" b="1" dirty="0">
                <a:solidFill>
                  <a:srgbClr val="669900"/>
                </a:solidFill>
              </a:rPr>
              <a:t>　</a:t>
            </a:r>
            <a:r>
              <a:rPr lang="ja-JP" altLang="en-US" sz="1600" b="1" dirty="0">
                <a:solidFill>
                  <a:srgbClr val="669900"/>
                </a:solidFill>
              </a:rPr>
              <a:t>　</a:t>
            </a:r>
            <a:r>
              <a:rPr lang="en-US" altLang="ja-JP" sz="1600" dirty="0">
                <a:solidFill>
                  <a:srgbClr val="669900"/>
                </a:solidFill>
              </a:rPr>
              <a:t>※</a:t>
            </a:r>
            <a:r>
              <a:rPr lang="ja-JP" altLang="en-US" sz="1600" dirty="0">
                <a:solidFill>
                  <a:srgbClr val="669900"/>
                </a:solidFill>
              </a:rPr>
              <a:t>為替レートは</a:t>
            </a:r>
            <a:r>
              <a:rPr lang="en-US" altLang="ja-JP" sz="1600" dirty="0" smtClean="0">
                <a:solidFill>
                  <a:srgbClr val="669900"/>
                </a:solidFill>
              </a:rPr>
              <a:t>1MYR=30</a:t>
            </a:r>
            <a:r>
              <a:rPr lang="ja-JP" altLang="en-US" sz="1600" dirty="0" smtClean="0">
                <a:solidFill>
                  <a:srgbClr val="669900"/>
                </a:solidFill>
              </a:rPr>
              <a:t>円</a:t>
            </a:r>
            <a:r>
              <a:rPr lang="ja-JP" altLang="en-US" sz="1600" dirty="0">
                <a:solidFill>
                  <a:srgbClr val="669900"/>
                </a:solidFill>
              </a:rPr>
              <a:t>で計算。</a:t>
            </a:r>
            <a:r>
              <a:rPr lang="ja-JP" altLang="en-US" sz="1600" u="sng" dirty="0">
                <a:solidFill>
                  <a:srgbClr val="FF0000"/>
                </a:solidFill>
              </a:rPr>
              <a:t>概算費用のため、あくまでも目安です。</a:t>
            </a:r>
            <a:endParaRPr lang="en-US" altLang="ja-JP" sz="1600" u="sng" dirty="0">
              <a:solidFill>
                <a:srgbClr val="FF0000"/>
              </a:solidFill>
            </a:endParaRPr>
          </a:p>
          <a:p>
            <a:pPr>
              <a:buNone/>
            </a:pPr>
            <a:endParaRPr lang="en-US" altLang="ja-JP" sz="1200" b="1" dirty="0" smtClean="0">
              <a:solidFill>
                <a:srgbClr val="669900"/>
              </a:solidFill>
            </a:endParaRPr>
          </a:p>
          <a:p>
            <a:pPr>
              <a:buNone/>
            </a:pPr>
            <a:endParaRPr lang="en-US" altLang="ja-JP" sz="1200" b="1" dirty="0" smtClean="0">
              <a:solidFill>
                <a:srgbClr val="669900"/>
              </a:solidFill>
            </a:endParaRPr>
          </a:p>
          <a:p>
            <a:pPr>
              <a:buNone/>
            </a:pPr>
            <a:r>
              <a:rPr lang="ja-JP" altLang="en-US" sz="1600" dirty="0" smtClean="0"/>
              <a:t>留学</a:t>
            </a:r>
            <a:r>
              <a:rPr lang="ja-JP" altLang="en-US" sz="1600" dirty="0"/>
              <a:t>期間</a:t>
            </a:r>
            <a:r>
              <a:rPr lang="en-US" altLang="ja-JP" sz="1600" dirty="0" smtClean="0"/>
              <a:t>2022.09</a:t>
            </a:r>
            <a:r>
              <a:rPr lang="ja-JP" altLang="en-US" sz="1600" dirty="0" smtClean="0"/>
              <a:t>～</a:t>
            </a:r>
            <a:r>
              <a:rPr lang="en-US" altLang="ja-JP" sz="1600" dirty="0" smtClean="0"/>
              <a:t>2023.06  </a:t>
            </a:r>
            <a:r>
              <a:rPr lang="ja-JP" altLang="en-US" sz="1600" dirty="0"/>
              <a:t>（</a:t>
            </a:r>
            <a:r>
              <a:rPr lang="en-US" altLang="ja-JP" sz="1600" dirty="0" smtClean="0"/>
              <a:t>10</a:t>
            </a:r>
            <a:r>
              <a:rPr lang="ja-JP" altLang="en-US" sz="1600" dirty="0" smtClean="0"/>
              <a:t>ヶ</a:t>
            </a:r>
            <a:r>
              <a:rPr lang="ja-JP" altLang="en-US" sz="1600" dirty="0"/>
              <a:t>月</a:t>
            </a:r>
            <a:r>
              <a:rPr lang="ja-JP" altLang="en-US" sz="1600" dirty="0" smtClean="0"/>
              <a:t>）</a:t>
            </a:r>
            <a:endParaRPr lang="en-US" altLang="ja-JP" sz="1200" b="1" dirty="0" smtClean="0">
              <a:solidFill>
                <a:srgbClr val="669900"/>
              </a:solidFill>
            </a:endParaRPr>
          </a:p>
          <a:p>
            <a:pPr>
              <a:buNone/>
            </a:pPr>
            <a:r>
              <a:rPr lang="ja-JP" altLang="en-US" sz="1600" dirty="0"/>
              <a:t>留学費用 </a:t>
            </a:r>
            <a:r>
              <a:rPr lang="ja-JP" altLang="en-US" sz="1600" dirty="0" smtClean="0"/>
              <a:t>約</a:t>
            </a:r>
            <a:r>
              <a:rPr lang="en-US" altLang="ja-JP" sz="1600" dirty="0" smtClean="0"/>
              <a:t>190</a:t>
            </a:r>
            <a:r>
              <a:rPr lang="ja-JP" altLang="en-US" sz="1600" dirty="0"/>
              <a:t>万円　－　奨学金</a:t>
            </a:r>
            <a:r>
              <a:rPr lang="en-US" altLang="ja-JP" sz="1600" dirty="0" smtClean="0"/>
              <a:t>30</a:t>
            </a:r>
            <a:r>
              <a:rPr lang="ja-JP" altLang="en-US" sz="1600" dirty="0" smtClean="0"/>
              <a:t>万</a:t>
            </a:r>
            <a:r>
              <a:rPr lang="ja-JP" altLang="en-US" sz="1600" dirty="0"/>
              <a:t>円（</a:t>
            </a:r>
            <a:r>
              <a:rPr lang="en-US" altLang="ja-JP" sz="1600" dirty="0" smtClean="0"/>
              <a:t>10</a:t>
            </a:r>
            <a:r>
              <a:rPr lang="ja-JP" altLang="en-US" sz="1600" dirty="0" smtClean="0"/>
              <a:t>ヶ</a:t>
            </a:r>
            <a:r>
              <a:rPr lang="ja-JP" altLang="en-US" sz="1600" dirty="0"/>
              <a:t>月分）＝</a:t>
            </a:r>
            <a:r>
              <a:rPr lang="ja-JP" altLang="en-US" sz="1600" b="1" u="sng" dirty="0">
                <a:solidFill>
                  <a:srgbClr val="FF0000"/>
                </a:solidFill>
              </a:rPr>
              <a:t>自己負担　</a:t>
            </a:r>
            <a:r>
              <a:rPr lang="ja-JP" altLang="en-US" sz="1600" b="1" u="sng" dirty="0" smtClean="0">
                <a:solidFill>
                  <a:srgbClr val="FF0000"/>
                </a:solidFill>
              </a:rPr>
              <a:t>約</a:t>
            </a:r>
            <a:r>
              <a:rPr lang="en-US" altLang="ja-JP" sz="1600" b="1" u="sng" dirty="0" smtClean="0">
                <a:solidFill>
                  <a:srgbClr val="FF0000"/>
                </a:solidFill>
              </a:rPr>
              <a:t>160</a:t>
            </a:r>
            <a:r>
              <a:rPr lang="ja-JP" altLang="en-US" sz="1600" b="1" u="sng" dirty="0">
                <a:solidFill>
                  <a:srgbClr val="FF0000"/>
                </a:solidFill>
              </a:rPr>
              <a:t>万円</a:t>
            </a:r>
          </a:p>
          <a:p>
            <a:pPr>
              <a:buNone/>
            </a:pPr>
            <a:r>
              <a:rPr lang="ja-JP" altLang="en-US" sz="1600" dirty="0" smtClean="0"/>
              <a:t>　　　　　　　　　　　　　　　　　　　　　　　　　　　　　　　　　　　　　　　　　　（</a:t>
            </a:r>
            <a:r>
              <a:rPr lang="ja-JP" altLang="en-US" sz="1600" dirty="0"/>
              <a:t>大東の</a:t>
            </a:r>
            <a:r>
              <a:rPr lang="ja-JP" altLang="en-US" sz="1600" dirty="0" smtClean="0"/>
              <a:t>授業料約</a:t>
            </a:r>
            <a:r>
              <a:rPr lang="en-US" altLang="ja-JP" sz="1600" dirty="0" smtClean="0"/>
              <a:t>90</a:t>
            </a:r>
            <a:r>
              <a:rPr lang="ja-JP" altLang="en-US" sz="1600" dirty="0"/>
              <a:t>万円を含む</a:t>
            </a:r>
            <a:r>
              <a:rPr lang="ja-JP" altLang="en-US" sz="1600" dirty="0" smtClean="0"/>
              <a:t>）</a:t>
            </a:r>
            <a:endParaRPr lang="en-US" altLang="ja-JP" sz="1600" dirty="0" smtClean="0"/>
          </a:p>
          <a:p>
            <a:pPr>
              <a:buNone/>
            </a:pPr>
            <a:endParaRPr lang="en-US" altLang="ja-JP" sz="1600" dirty="0"/>
          </a:p>
          <a:p>
            <a:pPr>
              <a:buNone/>
            </a:pPr>
            <a:endParaRPr lang="en-US" altLang="ja-JP" sz="2200" b="1" dirty="0">
              <a:solidFill>
                <a:srgbClr val="669900"/>
              </a:solidFill>
            </a:endParaRPr>
          </a:p>
          <a:p>
            <a:pPr>
              <a:buFont typeface="Arial" pitchFamily="34" charset="0"/>
              <a:buNone/>
            </a:pPr>
            <a:endParaRPr lang="en-US" altLang="ja-JP" sz="3000" dirty="0" smtClean="0">
              <a:solidFill>
                <a:srgbClr val="66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56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Line 3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3251" name="Rectangle 5"/>
          <p:cNvSpPr>
            <a:spLocks noGrp="1" noRot="1" noChangeArrowheads="1"/>
          </p:cNvSpPr>
          <p:nvPr>
            <p:ph type="title"/>
          </p:nvPr>
        </p:nvSpPr>
        <p:spPr>
          <a:xfrm>
            <a:off x="351551" y="652527"/>
            <a:ext cx="8316913" cy="1224806"/>
          </a:xfrm>
          <a:noFill/>
        </p:spPr>
        <p:txBody>
          <a:bodyPr/>
          <a:lstStyle/>
          <a:p>
            <a:pPr eaLnBrk="1" hangingPunct="1"/>
            <a:r>
              <a:rPr lang="ja-JP" altLang="en-US" sz="4800" b="1" dirty="0" smtClean="0">
                <a:solidFill>
                  <a:srgbClr val="009900"/>
                </a:solidFill>
                <a:ea typeface="HG丸ｺﾞｼｯｸM-PRO" pitchFamily="50" charset="-128"/>
              </a:rPr>
              <a:t>海外留学生レポート</a:t>
            </a:r>
          </a:p>
        </p:txBody>
      </p:sp>
      <p:pic>
        <p:nvPicPr>
          <p:cNvPr id="53252" name="Picture 6" descr="http://www.daito.ac.jp/english/e_img/logo_d.gif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250825" y="188913"/>
            <a:ext cx="3397250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テキスト ボックス 7"/>
          <p:cNvSpPr txBox="1">
            <a:spLocks noChangeArrowheads="1"/>
          </p:cNvSpPr>
          <p:nvPr/>
        </p:nvSpPr>
        <p:spPr bwMode="auto">
          <a:xfrm>
            <a:off x="467544" y="2132856"/>
            <a:ext cx="8208912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eaLnBrk="1" hangingPunct="1">
              <a:buFontTx/>
              <a:buNone/>
            </a:pPr>
            <a:r>
              <a:rPr lang="ja-JP" altLang="en-US" sz="2400" b="1" dirty="0" smtClean="0"/>
              <a:t>大学の制度を使って</a:t>
            </a:r>
            <a:r>
              <a:rPr lang="ja-JP" altLang="en-US" sz="2400" b="1" dirty="0"/>
              <a:t>１</a:t>
            </a:r>
            <a:r>
              <a:rPr lang="ja-JP" altLang="en-US" sz="2400" b="1" dirty="0" smtClean="0"/>
              <a:t>年間の留学を経験した学生たちのレポートを掲載しています。</a:t>
            </a:r>
            <a:endParaRPr lang="en-US" altLang="ja-JP" sz="2400" b="1" dirty="0" smtClean="0"/>
          </a:p>
          <a:p>
            <a:pPr algn="l" eaLnBrk="1" hangingPunct="1">
              <a:buFontTx/>
              <a:buNone/>
            </a:pPr>
            <a:endParaRPr lang="en-US" altLang="ja-JP" b="1" dirty="0" smtClean="0"/>
          </a:p>
          <a:p>
            <a:pPr algn="l" eaLnBrk="1" hangingPunct="1">
              <a:buFontTx/>
              <a:buNone/>
            </a:pPr>
            <a:r>
              <a:rPr lang="ja-JP" altLang="en-US" sz="2400" b="1" dirty="0" smtClean="0"/>
              <a:t>大東</a:t>
            </a:r>
            <a:r>
              <a:rPr lang="en-US" altLang="ja-JP" sz="2400" b="1" dirty="0" smtClean="0"/>
              <a:t>HP</a:t>
            </a:r>
            <a:r>
              <a:rPr lang="ja-JP" altLang="en-US" sz="2400" b="1" dirty="0" smtClean="0"/>
              <a:t>　⇒　国際交流　⇒　日本人留学生および希望者への支援　⇒　海外留学生レポート</a:t>
            </a:r>
            <a:endParaRPr lang="en-US" altLang="ja-JP" sz="2400" b="1" dirty="0" smtClean="0"/>
          </a:p>
          <a:p>
            <a:pPr algn="l" eaLnBrk="1" hangingPunct="1">
              <a:buFontTx/>
              <a:buNone/>
            </a:pPr>
            <a:endParaRPr lang="en-US" altLang="ja-JP" sz="2400" b="1" dirty="0" smtClean="0"/>
          </a:p>
          <a:p>
            <a:pPr algn="l" eaLnBrk="1" hangingPunct="1">
              <a:buFontTx/>
              <a:buNone/>
            </a:pPr>
            <a:r>
              <a:rPr lang="ja-JP" altLang="en-US" sz="2400" b="1" dirty="0" smtClean="0"/>
              <a:t>または、「</a:t>
            </a:r>
            <a:r>
              <a:rPr lang="ja-JP" altLang="en-US" sz="2400" b="1" dirty="0" smtClean="0">
                <a:solidFill>
                  <a:srgbClr val="FF0000"/>
                </a:solidFill>
              </a:rPr>
              <a:t>大東文化大学　海外留学生レポート</a:t>
            </a:r>
            <a:r>
              <a:rPr lang="ja-JP" altLang="en-US" sz="2400" b="1" dirty="0" smtClean="0"/>
              <a:t>」で検索</a:t>
            </a:r>
            <a:r>
              <a:rPr lang="ja-JP" altLang="en-US" sz="2400" b="1" dirty="0" smtClean="0">
                <a:solidFill>
                  <a:srgbClr val="3333CC"/>
                </a:solidFill>
              </a:rPr>
              <a:t>。</a:t>
            </a:r>
            <a:endParaRPr lang="en-US" altLang="ja-JP" sz="2400" b="1" dirty="0" smtClean="0">
              <a:solidFill>
                <a:srgbClr val="3333CC"/>
              </a:solidFill>
            </a:endParaRPr>
          </a:p>
          <a:p>
            <a:pPr algn="l" eaLnBrk="1" hangingPunct="1">
              <a:buFontTx/>
              <a:buNone/>
            </a:pPr>
            <a:endParaRPr lang="en-US" altLang="ja-JP" b="1" dirty="0" smtClean="0">
              <a:solidFill>
                <a:srgbClr val="3333CC"/>
              </a:solidFill>
            </a:endParaRPr>
          </a:p>
          <a:p>
            <a:pPr algn="l" eaLnBrk="1" hangingPunct="1">
              <a:buFontTx/>
              <a:buNone/>
            </a:pPr>
            <a:endParaRPr lang="ja-JP" altLang="en-US" b="1" dirty="0" smtClean="0">
              <a:solidFill>
                <a:srgbClr val="6699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620688"/>
            <a:ext cx="8450196" cy="4706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9166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Grp="1" noRot="1" noChangeArrowheads="1"/>
          </p:cNvSpPr>
          <p:nvPr>
            <p:ph type="title"/>
          </p:nvPr>
        </p:nvSpPr>
        <p:spPr>
          <a:xfrm>
            <a:off x="432112" y="2132856"/>
            <a:ext cx="8351837" cy="1150938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b="1" dirty="0" smtClean="0">
                <a:solidFill>
                  <a:schemeClr val="tx1"/>
                </a:solidFill>
                <a:ea typeface="HG丸ｺﾞｼｯｸM-PRO" panose="020F0600000000000000" pitchFamily="50" charset="-128"/>
              </a:rPr>
              <a:t>国際交流センターでは個別に</a:t>
            </a:r>
            <a:r>
              <a:rPr lang="en-US" altLang="ja-JP" b="1" dirty="0" smtClean="0">
                <a:solidFill>
                  <a:schemeClr val="tx1"/>
                </a:solidFill>
                <a:ea typeface="HG丸ｺﾞｼｯｸM-PRO" panose="020F0600000000000000" pitchFamily="50" charset="-128"/>
              </a:rPr>
              <a:t/>
            </a:r>
            <a:br>
              <a:rPr lang="en-US" altLang="ja-JP" b="1" dirty="0" smtClean="0">
                <a:solidFill>
                  <a:schemeClr val="tx1"/>
                </a:solidFill>
                <a:ea typeface="HG丸ｺﾞｼｯｸM-PRO" panose="020F0600000000000000" pitchFamily="50" charset="-128"/>
              </a:rPr>
            </a:br>
            <a:r>
              <a:rPr lang="ja-JP" altLang="en-US" b="1" dirty="0" smtClean="0">
                <a:solidFill>
                  <a:schemeClr val="tx1"/>
                </a:solidFill>
                <a:ea typeface="HG丸ｺﾞｼｯｸM-PRO" panose="020F0600000000000000" pitchFamily="50" charset="-128"/>
              </a:rPr>
              <a:t>留学相談にも応じています。</a:t>
            </a:r>
            <a:r>
              <a:rPr lang="en-US" altLang="ja-JP" b="1" dirty="0" smtClean="0">
                <a:solidFill>
                  <a:schemeClr val="tx1"/>
                </a:solidFill>
                <a:ea typeface="HG丸ｺﾞｼｯｸM-PRO" panose="020F0600000000000000" pitchFamily="50" charset="-128"/>
              </a:rPr>
              <a:t/>
            </a:r>
            <a:br>
              <a:rPr lang="en-US" altLang="ja-JP" b="1" dirty="0" smtClean="0">
                <a:solidFill>
                  <a:schemeClr val="tx1"/>
                </a:solidFill>
                <a:ea typeface="HG丸ｺﾞｼｯｸM-PRO" panose="020F0600000000000000" pitchFamily="50" charset="-128"/>
              </a:rPr>
            </a:br>
            <a:r>
              <a:rPr lang="ja-JP" altLang="en-US" b="1" dirty="0" smtClean="0">
                <a:solidFill>
                  <a:schemeClr val="tx1"/>
                </a:solidFill>
                <a:ea typeface="HG丸ｺﾞｼｯｸM-PRO" panose="020F0600000000000000" pitchFamily="50" charset="-128"/>
              </a:rPr>
              <a:t/>
            </a:r>
            <a:br>
              <a:rPr lang="ja-JP" altLang="en-US" b="1" dirty="0" smtClean="0">
                <a:solidFill>
                  <a:schemeClr val="tx1"/>
                </a:solidFill>
                <a:ea typeface="HG丸ｺﾞｼｯｸM-PRO" panose="020F0600000000000000" pitchFamily="50" charset="-128"/>
              </a:rPr>
            </a:br>
            <a:r>
              <a:rPr lang="ja-JP" altLang="en-US" b="1" dirty="0" smtClean="0">
                <a:solidFill>
                  <a:schemeClr val="tx1"/>
                </a:solidFill>
                <a:ea typeface="HG丸ｺﾞｼｯｸM-PRO" panose="020F0600000000000000" pitchFamily="50" charset="-128"/>
              </a:rPr>
              <a:t>お問合せは国際交流センターまで</a:t>
            </a:r>
            <a:r>
              <a:rPr lang="ja-JP" altLang="en-US" b="1" dirty="0" smtClean="0">
                <a:solidFill>
                  <a:srgbClr val="669900"/>
                </a:solidFill>
                <a:ea typeface="HG丸ｺﾞｼｯｸM-PRO" panose="020F0600000000000000" pitchFamily="50" charset="-128"/>
              </a:rPr>
              <a:t/>
            </a:r>
            <a:br>
              <a:rPr lang="ja-JP" altLang="en-US" b="1" dirty="0" smtClean="0">
                <a:solidFill>
                  <a:srgbClr val="669900"/>
                </a:solidFill>
                <a:ea typeface="HG丸ｺﾞｼｯｸM-PRO" panose="020F0600000000000000" pitchFamily="50" charset="-128"/>
              </a:rPr>
            </a:br>
            <a:endParaRPr lang="ja-JP" altLang="en-US" b="1" dirty="0" smtClean="0">
              <a:solidFill>
                <a:srgbClr val="FF0000"/>
              </a:solidFill>
              <a:ea typeface="HG丸ｺﾞｼｯｸM-PRO" panose="020F0600000000000000" pitchFamily="50" charset="-128"/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idx="1"/>
          </p:nvPr>
        </p:nvSpPr>
        <p:spPr>
          <a:xfrm>
            <a:off x="-819524" y="3717032"/>
            <a:ext cx="9963524" cy="1732831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ja-JP" altLang="en-US" sz="2400" b="1" dirty="0" smtClean="0">
                <a:solidFill>
                  <a:srgbClr val="669900"/>
                </a:solidFill>
                <a:ea typeface="HG丸ｺﾞｼｯｸM-PRO" panose="020F0600000000000000" pitchFamily="50" charset="-128"/>
              </a:rPr>
              <a:t>　　　</a:t>
            </a:r>
          </a:p>
          <a:p>
            <a:pPr eaLnBrk="1" hangingPunct="1">
              <a:buFontTx/>
              <a:buNone/>
            </a:pPr>
            <a:r>
              <a:rPr lang="ja-JP" altLang="en-US" sz="2400" b="1" dirty="0" smtClean="0">
                <a:solidFill>
                  <a:srgbClr val="669900"/>
                </a:solidFill>
                <a:ea typeface="HG丸ｺﾞｼｯｸM-PRO" panose="020F0600000000000000" pitchFamily="50" charset="-128"/>
              </a:rPr>
              <a:t>　　　　</a:t>
            </a:r>
            <a:r>
              <a:rPr lang="en-US" altLang="ja-JP" sz="4300" b="1" dirty="0" smtClean="0">
                <a:solidFill>
                  <a:srgbClr val="FF0000"/>
                </a:solidFill>
                <a:ea typeface="HG丸ｺﾞｼｯｸM-PRO" panose="020F0600000000000000" pitchFamily="50" charset="-128"/>
              </a:rPr>
              <a:t>E-mail</a:t>
            </a:r>
            <a:r>
              <a:rPr lang="ja-JP" altLang="en-US" sz="4300" b="1" dirty="0" smtClean="0">
                <a:solidFill>
                  <a:srgbClr val="FF0000"/>
                </a:solidFill>
                <a:ea typeface="HG丸ｺﾞｼｯｸM-PRO" panose="020F0600000000000000" pitchFamily="50" charset="-128"/>
              </a:rPr>
              <a:t>：</a:t>
            </a:r>
            <a:r>
              <a:rPr lang="en-US" altLang="ja-JP" sz="4300" b="1" dirty="0" smtClean="0">
                <a:solidFill>
                  <a:srgbClr val="FF0000"/>
                </a:solidFill>
                <a:ea typeface="HG丸ｺﾞｼｯｸM-PRO" panose="020F0600000000000000" pitchFamily="50" charset="-128"/>
              </a:rPr>
              <a:t>ryugaku@jm.daito.ac.jp</a:t>
            </a:r>
          </a:p>
          <a:p>
            <a:pPr eaLnBrk="1" hangingPunct="1">
              <a:buFontTx/>
              <a:buNone/>
            </a:pPr>
            <a:r>
              <a:rPr lang="ja-JP" altLang="en-US" sz="2400" b="1" dirty="0" smtClean="0">
                <a:solidFill>
                  <a:srgbClr val="669900"/>
                </a:solidFill>
                <a:ea typeface="HG丸ｺﾞｼｯｸM-PRO" panose="020F0600000000000000" pitchFamily="50" charset="-128"/>
              </a:rPr>
              <a:t>　　　　</a:t>
            </a:r>
            <a:r>
              <a:rPr lang="en-US" altLang="ja-JP" b="1" dirty="0" smtClean="0">
                <a:solidFill>
                  <a:schemeClr val="tx1"/>
                </a:solidFill>
                <a:ea typeface="HG丸ｺﾞｼｯｸM-PRO" panose="020F0600000000000000" pitchFamily="50" charset="-128"/>
              </a:rPr>
              <a:t>※</a:t>
            </a:r>
            <a:r>
              <a:rPr lang="ja-JP" altLang="en-US" b="1" dirty="0" smtClean="0">
                <a:solidFill>
                  <a:schemeClr val="tx1"/>
                </a:solidFill>
                <a:ea typeface="HG丸ｺﾞｼｯｸM-PRO" panose="020F0600000000000000" pitchFamily="50" charset="-128"/>
              </a:rPr>
              <a:t>件名に「留学相談」とご記入ください</a:t>
            </a:r>
          </a:p>
        </p:txBody>
      </p:sp>
      <p:grpSp>
        <p:nvGrpSpPr>
          <p:cNvPr id="7" name="グループ化 6"/>
          <p:cNvGrpSpPr/>
          <p:nvPr/>
        </p:nvGrpSpPr>
        <p:grpSpPr>
          <a:xfrm>
            <a:off x="0" y="188913"/>
            <a:ext cx="9144000" cy="576262"/>
            <a:chOff x="0" y="188913"/>
            <a:chExt cx="9144000" cy="576262"/>
          </a:xfrm>
        </p:grpSpPr>
        <p:sp>
          <p:nvSpPr>
            <p:cNvPr id="10" name="Line 3"/>
            <p:cNvSpPr>
              <a:spLocks noChangeShapeType="1"/>
            </p:cNvSpPr>
            <p:nvPr/>
          </p:nvSpPr>
          <p:spPr bwMode="auto">
            <a:xfrm>
              <a:off x="0" y="765175"/>
              <a:ext cx="9144000" cy="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11" name="Picture 6" descr="http://www.daito.ac.jp/english/e_img/logo_d.gif"/>
            <p:cNvPicPr>
              <a:picLocks noChangeAspect="1" noChangeArrowheads="1"/>
            </p:cNvPicPr>
            <p:nvPr/>
          </p:nvPicPr>
          <p:blipFill>
            <a:blip r:embed="rId3" r:link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825" y="188913"/>
              <a:ext cx="3397250" cy="425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23926653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529" y="2924174"/>
            <a:ext cx="8820472" cy="2953098"/>
          </a:xfrm>
        </p:spPr>
        <p:txBody>
          <a:bodyPr/>
          <a:lstStyle/>
          <a:p>
            <a:pPr>
              <a:buFontTx/>
              <a:buNone/>
            </a:pPr>
            <a:r>
              <a:rPr lang="ja-JP" altLang="en-US" sz="2400" dirty="0" smtClean="0">
                <a:ea typeface="HG丸ｺﾞｼｯｸM-PRO" pitchFamily="50" charset="-128"/>
              </a:rPr>
              <a:t>１．まず英語学校</a:t>
            </a:r>
            <a:r>
              <a:rPr lang="en-US" altLang="ja-JP" sz="2400" dirty="0" smtClean="0">
                <a:ea typeface="HG丸ｺﾞｼｯｸM-PRO" pitchFamily="50" charset="-128"/>
              </a:rPr>
              <a:t>or</a:t>
            </a:r>
            <a:r>
              <a:rPr lang="ja-JP" altLang="en-US" sz="2400" dirty="0" smtClean="0">
                <a:ea typeface="HG丸ｺﾞｼｯｸM-PRO" pitchFamily="50" charset="-128"/>
              </a:rPr>
              <a:t>英語コースに通う　</a:t>
            </a:r>
            <a:r>
              <a:rPr lang="ja-JP" altLang="en-US" sz="2000" dirty="0" smtClean="0">
                <a:ea typeface="HG丸ｺﾞｼｯｸM-PRO" pitchFamily="50" charset="-128"/>
              </a:rPr>
              <a:t>（クラスメートは留学生）</a:t>
            </a:r>
          </a:p>
          <a:p>
            <a:pPr>
              <a:buFontTx/>
              <a:buNone/>
            </a:pPr>
            <a:endParaRPr lang="ja-JP" altLang="en-US" sz="2400" dirty="0">
              <a:ea typeface="HG丸ｺﾞｼｯｸM-PRO" pitchFamily="50" charset="-128"/>
            </a:endParaRPr>
          </a:p>
          <a:p>
            <a:pPr>
              <a:buFontTx/>
              <a:buNone/>
            </a:pPr>
            <a:r>
              <a:rPr lang="ja-JP" altLang="en-US" sz="2400" dirty="0">
                <a:ea typeface="HG丸ｺﾞｼｯｸM-PRO" pitchFamily="50" charset="-128"/>
              </a:rPr>
              <a:t>２．</a:t>
            </a:r>
            <a:r>
              <a:rPr lang="en-US" altLang="ja-JP" sz="2400" dirty="0">
                <a:ea typeface="HG丸ｺﾞｼｯｸM-PRO" pitchFamily="50" charset="-128"/>
              </a:rPr>
              <a:t>TOEFL</a:t>
            </a:r>
            <a:r>
              <a:rPr lang="ja-JP" altLang="en-US" sz="2400" dirty="0">
                <a:ea typeface="HG丸ｺﾞｼｯｸM-PRO" pitchFamily="50" charset="-128"/>
              </a:rPr>
              <a:t>が上がれば（もしくは英語学校を卒業できれば）</a:t>
            </a:r>
          </a:p>
          <a:p>
            <a:pPr>
              <a:buNone/>
            </a:pPr>
            <a:r>
              <a:rPr lang="ja-JP" altLang="en-US" sz="2400" dirty="0">
                <a:ea typeface="HG丸ｺﾞｼｯｸM-PRO" pitchFamily="50" charset="-128"/>
              </a:rPr>
              <a:t>　　</a:t>
            </a:r>
            <a:r>
              <a:rPr lang="ja-JP" altLang="en-US" sz="2400" dirty="0" smtClean="0">
                <a:ea typeface="HG丸ｺﾞｼｯｸM-PRO" pitchFamily="50" charset="-128"/>
              </a:rPr>
              <a:t>学部</a:t>
            </a:r>
            <a:r>
              <a:rPr lang="ja-JP" altLang="en-US" sz="2400" dirty="0">
                <a:ea typeface="HG丸ｺﾞｼｯｸM-PRO" pitchFamily="50" charset="-128"/>
              </a:rPr>
              <a:t>コース</a:t>
            </a:r>
            <a:r>
              <a:rPr lang="ja-JP" altLang="en-US" sz="2400" dirty="0" smtClean="0">
                <a:ea typeface="HG丸ｺﾞｼｯｸM-PRO" pitchFamily="50" charset="-128"/>
              </a:rPr>
              <a:t>に</a:t>
            </a:r>
            <a:r>
              <a:rPr lang="ja-JP" altLang="en-US" sz="2400" dirty="0">
                <a:ea typeface="HG丸ｺﾞｼｯｸM-PRO" pitchFamily="50" charset="-128"/>
              </a:rPr>
              <a:t>入ることが</a:t>
            </a:r>
            <a:r>
              <a:rPr lang="ja-JP" altLang="en-US" sz="2400" dirty="0" smtClean="0">
                <a:ea typeface="HG丸ｺﾞｼｯｸM-PRO" pitchFamily="50" charset="-128"/>
              </a:rPr>
              <a:t>できる　</a:t>
            </a:r>
            <a:r>
              <a:rPr lang="ja-JP" altLang="en-US" sz="2000" dirty="0" smtClean="0">
                <a:ea typeface="HG丸ｺﾞｼｯｸM-PRO" pitchFamily="50" charset="-128"/>
              </a:rPr>
              <a:t>（</a:t>
            </a:r>
            <a:r>
              <a:rPr lang="ja-JP" altLang="en-US" sz="2000" dirty="0">
                <a:ea typeface="HG丸ｺﾞｼｯｸM-PRO" pitchFamily="50" charset="-128"/>
              </a:rPr>
              <a:t>クラスメートは現地学生）</a:t>
            </a:r>
          </a:p>
          <a:p>
            <a:pPr>
              <a:buFontTx/>
              <a:buNone/>
            </a:pPr>
            <a:endParaRPr lang="en-US" altLang="ja-JP" sz="2400" dirty="0" smtClean="0">
              <a:ea typeface="HG丸ｺﾞｼｯｸM-PRO" pitchFamily="50" charset="-128"/>
            </a:endParaRPr>
          </a:p>
          <a:p>
            <a:pPr>
              <a:buFontTx/>
              <a:buNone/>
            </a:pPr>
            <a:r>
              <a:rPr lang="ja-JP" altLang="en-US" sz="2400" dirty="0" smtClean="0">
                <a:ea typeface="HG丸ｺﾞｼｯｸM-PRO" pitchFamily="50" charset="-128"/>
              </a:rPr>
              <a:t>３</a:t>
            </a:r>
            <a:r>
              <a:rPr lang="ja-JP" altLang="en-US" sz="2400" dirty="0">
                <a:ea typeface="HG丸ｺﾞｼｯｸM-PRO" pitchFamily="50" charset="-128"/>
              </a:rPr>
              <a:t>．上がらなければ･･･引き続き英語</a:t>
            </a:r>
            <a:r>
              <a:rPr lang="ja-JP" altLang="en-US" sz="2400" dirty="0" smtClean="0">
                <a:ea typeface="HG丸ｺﾞｼｯｸM-PRO" pitchFamily="50" charset="-128"/>
              </a:rPr>
              <a:t>学校</a:t>
            </a:r>
            <a:endParaRPr lang="en-US" altLang="ja-JP" sz="2400" dirty="0" smtClean="0">
              <a:ea typeface="HG丸ｺﾞｼｯｸM-PRO" pitchFamily="50" charset="-128"/>
            </a:endParaRPr>
          </a:p>
          <a:p>
            <a:pPr>
              <a:buFontTx/>
              <a:buNone/>
            </a:pPr>
            <a:endParaRPr lang="en-US" altLang="ja-JP" sz="2400" dirty="0" smtClean="0">
              <a:solidFill>
                <a:srgbClr val="FF0000"/>
              </a:solidFill>
              <a:ea typeface="HG丸ｺﾞｼｯｸM-PRO" pitchFamily="50" charset="-128"/>
            </a:endParaRPr>
          </a:p>
          <a:p>
            <a:pPr>
              <a:buFontTx/>
              <a:buNone/>
            </a:pPr>
            <a:r>
              <a:rPr lang="en-US" altLang="ja-JP" sz="2400" u="sng" dirty="0" smtClean="0">
                <a:solidFill>
                  <a:srgbClr val="FF0000"/>
                </a:solidFill>
                <a:ea typeface="HG丸ｺﾞｼｯｸM-PRO" pitchFamily="50" charset="-128"/>
              </a:rPr>
              <a:t>※</a:t>
            </a:r>
            <a:r>
              <a:rPr lang="ja-JP" altLang="en-US" sz="2400" u="sng" dirty="0" smtClean="0">
                <a:solidFill>
                  <a:srgbClr val="FF0000"/>
                </a:solidFill>
                <a:ea typeface="HG丸ｺﾞｼｯｸM-PRO" pitchFamily="50" charset="-128"/>
              </a:rPr>
              <a:t>英語学校の授業料は協定校留学制度でも免除になりません。</a:t>
            </a:r>
            <a:endParaRPr lang="ja-JP" altLang="en-US" sz="2400" u="sng" dirty="0">
              <a:solidFill>
                <a:srgbClr val="FF0000"/>
              </a:solidFill>
              <a:ea typeface="HG丸ｺﾞｼｯｸM-PRO" pitchFamily="50" charset="-128"/>
            </a:endParaRPr>
          </a:p>
          <a:p>
            <a:pPr>
              <a:buFontTx/>
              <a:buNone/>
            </a:pPr>
            <a:endParaRPr lang="en-US" altLang="ja-JP" sz="2400" dirty="0">
              <a:ea typeface="HG丸ｺﾞｼｯｸM-PRO" pitchFamily="50" charset="-128"/>
            </a:endParaRPr>
          </a:p>
        </p:txBody>
      </p:sp>
      <p:sp>
        <p:nvSpPr>
          <p:cNvPr id="139267" name="Line 3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39269" name="Rectangle 5"/>
          <p:cNvSpPr>
            <a:spLocks noGrp="1" noRot="1" noChangeArrowheads="1"/>
          </p:cNvSpPr>
          <p:nvPr>
            <p:ph type="title"/>
          </p:nvPr>
        </p:nvSpPr>
        <p:spPr>
          <a:xfrm>
            <a:off x="240631" y="931614"/>
            <a:ext cx="8892480" cy="1368053"/>
          </a:xfrm>
          <a:noFill/>
          <a:ln/>
        </p:spPr>
        <p:txBody>
          <a:bodyPr/>
          <a:lstStyle/>
          <a:p>
            <a:pPr algn="l"/>
            <a:r>
              <a:rPr lang="en-US" altLang="ja-JP" sz="3600" b="1" dirty="0" smtClean="0">
                <a:solidFill>
                  <a:srgbClr val="009900"/>
                </a:solidFill>
                <a:ea typeface="HG丸ｺﾞｼｯｸM-PRO" pitchFamily="50" charset="-128"/>
              </a:rPr>
              <a:t>TOEFL</a:t>
            </a:r>
            <a:r>
              <a:rPr lang="ja-JP" altLang="en-US" sz="3600" b="1" dirty="0" smtClean="0">
                <a:solidFill>
                  <a:srgbClr val="009900"/>
                </a:solidFill>
                <a:ea typeface="HG丸ｺﾞｼｯｸM-PRO" pitchFamily="50" charset="-128"/>
              </a:rPr>
              <a:t>のスコアが大学の基準に達しない。でも</a:t>
            </a:r>
            <a:r>
              <a:rPr lang="ja-JP" altLang="en-US" sz="3600" b="1" dirty="0">
                <a:solidFill>
                  <a:srgbClr val="009900"/>
                </a:solidFill>
                <a:ea typeface="HG丸ｺﾞｼｯｸM-PRO" pitchFamily="50" charset="-128"/>
              </a:rPr>
              <a:t>大東の制度に合格</a:t>
            </a:r>
            <a:r>
              <a:rPr lang="ja-JP" altLang="en-US" sz="3600" b="1" dirty="0" smtClean="0">
                <a:solidFill>
                  <a:srgbClr val="009900"/>
                </a:solidFill>
                <a:ea typeface="HG丸ｺﾞｼｯｸM-PRO" pitchFamily="50" charset="-128"/>
              </a:rPr>
              <a:t>！</a:t>
            </a:r>
            <a:r>
              <a:rPr lang="en-US" altLang="ja-JP" sz="3600" b="1" dirty="0" smtClean="0">
                <a:solidFill>
                  <a:srgbClr val="009900"/>
                </a:solidFill>
                <a:ea typeface="HG丸ｺﾞｼｯｸM-PRO" pitchFamily="50" charset="-128"/>
              </a:rPr>
              <a:t/>
            </a:r>
            <a:br>
              <a:rPr lang="en-US" altLang="ja-JP" sz="3600" b="1" dirty="0" smtClean="0">
                <a:solidFill>
                  <a:srgbClr val="009900"/>
                </a:solidFill>
                <a:ea typeface="HG丸ｺﾞｼｯｸM-PRO" pitchFamily="50" charset="-128"/>
              </a:rPr>
            </a:br>
            <a:r>
              <a:rPr lang="ja-JP" altLang="en-US" sz="3600" b="1" dirty="0" smtClean="0">
                <a:solidFill>
                  <a:srgbClr val="009900"/>
                </a:solidFill>
                <a:ea typeface="HG丸ｺﾞｼｯｸM-PRO" pitchFamily="50" charset="-128"/>
              </a:rPr>
              <a:t>その</a:t>
            </a:r>
            <a:r>
              <a:rPr lang="ja-JP" altLang="en-US" sz="3600" b="1" dirty="0">
                <a:solidFill>
                  <a:srgbClr val="009900"/>
                </a:solidFill>
                <a:ea typeface="HG丸ｺﾞｼｯｸM-PRO" pitchFamily="50" charset="-128"/>
              </a:rPr>
              <a:t>場合は</a:t>
            </a:r>
            <a:r>
              <a:rPr lang="ja-JP" altLang="en-US" sz="3600" b="1" dirty="0" smtClean="0">
                <a:solidFill>
                  <a:srgbClr val="009900"/>
                </a:solidFill>
                <a:ea typeface="HG丸ｺﾞｼｯｸM-PRO" pitchFamily="50" charset="-128"/>
              </a:rPr>
              <a:t>どうする</a:t>
            </a:r>
            <a:r>
              <a:rPr lang="ja-JP" altLang="en-US" sz="3600" b="1" dirty="0">
                <a:solidFill>
                  <a:srgbClr val="009900"/>
                </a:solidFill>
                <a:ea typeface="HG丸ｺﾞｼｯｸM-PRO" pitchFamily="50" charset="-128"/>
              </a:rPr>
              <a:t>の？？</a:t>
            </a:r>
          </a:p>
        </p:txBody>
      </p:sp>
      <p:pic>
        <p:nvPicPr>
          <p:cNvPr id="139270" name="Picture 6" descr="http://www.daito.ac.jp/english/e_img/logo_d.gif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250825" y="188913"/>
            <a:ext cx="3397250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9271" name="AutoShape 7"/>
          <p:cNvSpPr>
            <a:spLocks noChangeArrowheads="1"/>
          </p:cNvSpPr>
          <p:nvPr/>
        </p:nvSpPr>
        <p:spPr bwMode="auto">
          <a:xfrm>
            <a:off x="2627313" y="3357563"/>
            <a:ext cx="504825" cy="431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hlink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139272" name="AutoShape 8"/>
          <p:cNvSpPr>
            <a:spLocks noChangeArrowheads="1"/>
          </p:cNvSpPr>
          <p:nvPr/>
        </p:nvSpPr>
        <p:spPr bwMode="auto">
          <a:xfrm>
            <a:off x="2627313" y="4724400"/>
            <a:ext cx="504825" cy="431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hlink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139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39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6" dur="500"/>
                                        <p:tgtEl>
                                          <p:spTgt spid="139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1" dur="500"/>
                                        <p:tgtEl>
                                          <p:spTgt spid="139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6" dur="500"/>
                                        <p:tgtEl>
                                          <p:spTgt spid="139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9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5" dur="500"/>
                                        <p:tgtEl>
                                          <p:spTgt spid="1392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6" grpId="0" build="p"/>
      <p:bldP spid="139271" grpId="0" animBg="1"/>
      <p:bldP spid="13927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765175"/>
            <a:ext cx="8229600" cy="719138"/>
          </a:xfrm>
        </p:spPr>
        <p:txBody>
          <a:bodyPr/>
          <a:lstStyle/>
          <a:p>
            <a:r>
              <a:rPr lang="ja-JP" altLang="en-US" sz="3600" b="1">
                <a:solidFill>
                  <a:srgbClr val="009900"/>
                </a:solidFill>
                <a:ea typeface="HG丸ｺﾞｼｯｸM-PRO" pitchFamily="50" charset="-128"/>
              </a:rPr>
              <a:t>学費の支払い</a:t>
            </a:r>
          </a:p>
        </p:txBody>
      </p:sp>
      <p:pic>
        <p:nvPicPr>
          <p:cNvPr id="146435" name="Picture 3" descr="http://www.daito.ac.jp/english/e_img/logo_d.gif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250825" y="188913"/>
            <a:ext cx="3397250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6436" name="Line 4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6438" name="Oval 6"/>
          <p:cNvSpPr>
            <a:spLocks noChangeArrowheads="1"/>
          </p:cNvSpPr>
          <p:nvPr/>
        </p:nvSpPr>
        <p:spPr bwMode="auto">
          <a:xfrm>
            <a:off x="1116013" y="3141663"/>
            <a:ext cx="1871662" cy="1943100"/>
          </a:xfrm>
          <a:prstGeom prst="ellipse">
            <a:avLst/>
          </a:prstGeom>
          <a:solidFill>
            <a:srgbClr val="99CC00">
              <a:alpha val="42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ja-JP" altLang="en-US" b="1">
                <a:ea typeface="ＭＳ Ｐゴシック" pitchFamily="50" charset="-128"/>
              </a:rPr>
              <a:t>奨学金留学生</a:t>
            </a:r>
          </a:p>
        </p:txBody>
      </p:sp>
      <p:sp>
        <p:nvSpPr>
          <p:cNvPr id="146439" name="Oval 7"/>
          <p:cNvSpPr>
            <a:spLocks noChangeArrowheads="1"/>
          </p:cNvSpPr>
          <p:nvPr/>
        </p:nvSpPr>
        <p:spPr bwMode="auto">
          <a:xfrm>
            <a:off x="6227763" y="3068638"/>
            <a:ext cx="1871662" cy="19446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ja-JP" altLang="en-US" b="1">
                <a:ea typeface="ＭＳ Ｐゴシック" pitchFamily="50" charset="-128"/>
              </a:rPr>
              <a:t>交換留学生</a:t>
            </a:r>
          </a:p>
        </p:txBody>
      </p:sp>
      <p:sp>
        <p:nvSpPr>
          <p:cNvPr id="146440" name="AutoShape 8"/>
          <p:cNvSpPr>
            <a:spLocks noChangeArrowheads="1"/>
          </p:cNvSpPr>
          <p:nvPr/>
        </p:nvSpPr>
        <p:spPr bwMode="auto">
          <a:xfrm>
            <a:off x="3635375" y="5589588"/>
            <a:ext cx="1943100" cy="10795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ja-JP" altLang="en-US"/>
              <a:t>協定校Ａ</a:t>
            </a:r>
          </a:p>
        </p:txBody>
      </p:sp>
      <p:sp>
        <p:nvSpPr>
          <p:cNvPr id="146441" name="AutoShape 9"/>
          <p:cNvSpPr>
            <a:spLocks noChangeArrowheads="1"/>
          </p:cNvSpPr>
          <p:nvPr/>
        </p:nvSpPr>
        <p:spPr bwMode="auto">
          <a:xfrm>
            <a:off x="3635375" y="1773238"/>
            <a:ext cx="1943100" cy="1079500"/>
          </a:xfrm>
          <a:prstGeom prst="cube">
            <a:avLst>
              <a:gd name="adj" fmla="val 25000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ja-JP" altLang="en-US"/>
              <a:t>大東</a:t>
            </a:r>
          </a:p>
        </p:txBody>
      </p:sp>
      <p:sp>
        <p:nvSpPr>
          <p:cNvPr id="146442" name="AutoShape 10"/>
          <p:cNvSpPr>
            <a:spLocks noChangeArrowheads="1"/>
          </p:cNvSpPr>
          <p:nvPr/>
        </p:nvSpPr>
        <p:spPr bwMode="auto">
          <a:xfrm rot="2495642">
            <a:off x="3190875" y="2805113"/>
            <a:ext cx="404813" cy="858837"/>
          </a:xfrm>
          <a:prstGeom prst="upArrow">
            <a:avLst>
              <a:gd name="adj1" fmla="val 61926"/>
              <a:gd name="adj2" fmla="val 91502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6443" name="AutoShape 11"/>
          <p:cNvSpPr>
            <a:spLocks noChangeArrowheads="1"/>
          </p:cNvSpPr>
          <p:nvPr/>
        </p:nvSpPr>
        <p:spPr bwMode="auto">
          <a:xfrm rot="-2232476">
            <a:off x="5651500" y="2852738"/>
            <a:ext cx="363538" cy="792162"/>
          </a:xfrm>
          <a:prstGeom prst="upArrow">
            <a:avLst>
              <a:gd name="adj1" fmla="val 61926"/>
              <a:gd name="adj2" fmla="val 93981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6444" name="AutoShape 12"/>
          <p:cNvSpPr>
            <a:spLocks noChangeArrowheads="1"/>
          </p:cNvSpPr>
          <p:nvPr/>
        </p:nvSpPr>
        <p:spPr bwMode="auto">
          <a:xfrm>
            <a:off x="3132138" y="3357563"/>
            <a:ext cx="576262" cy="503237"/>
          </a:xfrm>
          <a:custGeom>
            <a:avLst/>
            <a:gdLst>
              <a:gd name="G0" fmla="+- 3996 0 0"/>
              <a:gd name="G1" fmla="+- 21600 0 3996"/>
              <a:gd name="G2" fmla="+- 21600 0 3996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3996" y="10800"/>
                </a:moveTo>
                <a:cubicBezTo>
                  <a:pt x="3996" y="14558"/>
                  <a:pt x="7042" y="17604"/>
                  <a:pt x="10800" y="17604"/>
                </a:cubicBezTo>
                <a:cubicBezTo>
                  <a:pt x="14558" y="17604"/>
                  <a:pt x="17604" y="14558"/>
                  <a:pt x="17604" y="10800"/>
                </a:cubicBezTo>
                <a:cubicBezTo>
                  <a:pt x="17604" y="7042"/>
                  <a:pt x="14558" y="3996"/>
                  <a:pt x="10800" y="3996"/>
                </a:cubicBezTo>
                <a:cubicBezTo>
                  <a:pt x="7042" y="3996"/>
                  <a:pt x="3996" y="7042"/>
                  <a:pt x="3996" y="10800"/>
                </a:cubicBezTo>
                <a:close/>
              </a:path>
            </a:pathLst>
          </a:cu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6445" name="AutoShape 13"/>
          <p:cNvSpPr>
            <a:spLocks noChangeArrowheads="1"/>
          </p:cNvSpPr>
          <p:nvPr/>
        </p:nvSpPr>
        <p:spPr bwMode="auto">
          <a:xfrm>
            <a:off x="5508625" y="3429000"/>
            <a:ext cx="576263" cy="503238"/>
          </a:xfrm>
          <a:custGeom>
            <a:avLst/>
            <a:gdLst>
              <a:gd name="G0" fmla="+- 3996 0 0"/>
              <a:gd name="G1" fmla="+- 21600 0 3996"/>
              <a:gd name="G2" fmla="+- 21600 0 3996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3996" y="10800"/>
                </a:moveTo>
                <a:cubicBezTo>
                  <a:pt x="3996" y="14558"/>
                  <a:pt x="7042" y="17604"/>
                  <a:pt x="10800" y="17604"/>
                </a:cubicBezTo>
                <a:cubicBezTo>
                  <a:pt x="14558" y="17604"/>
                  <a:pt x="17604" y="14558"/>
                  <a:pt x="17604" y="10800"/>
                </a:cubicBezTo>
                <a:cubicBezTo>
                  <a:pt x="17604" y="7042"/>
                  <a:pt x="14558" y="3996"/>
                  <a:pt x="10800" y="3996"/>
                </a:cubicBezTo>
                <a:cubicBezTo>
                  <a:pt x="7042" y="3996"/>
                  <a:pt x="3996" y="7042"/>
                  <a:pt x="3996" y="10800"/>
                </a:cubicBezTo>
                <a:close/>
              </a:path>
            </a:pathLst>
          </a:cu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6446" name="AutoShape 14"/>
          <p:cNvSpPr>
            <a:spLocks noChangeArrowheads="1"/>
          </p:cNvSpPr>
          <p:nvPr/>
        </p:nvSpPr>
        <p:spPr bwMode="auto">
          <a:xfrm rot="13359254">
            <a:off x="5724525" y="4508500"/>
            <a:ext cx="404813" cy="858838"/>
          </a:xfrm>
          <a:prstGeom prst="upArrow">
            <a:avLst>
              <a:gd name="adj1" fmla="val 61926"/>
              <a:gd name="adj2" fmla="val 91502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6447" name="AutoShape 15"/>
          <p:cNvSpPr>
            <a:spLocks noChangeArrowheads="1"/>
          </p:cNvSpPr>
          <p:nvPr/>
        </p:nvSpPr>
        <p:spPr bwMode="auto">
          <a:xfrm rot="8073722">
            <a:off x="3143251" y="4641850"/>
            <a:ext cx="404812" cy="858837"/>
          </a:xfrm>
          <a:prstGeom prst="upArrow">
            <a:avLst>
              <a:gd name="adj1" fmla="val 61926"/>
              <a:gd name="adj2" fmla="val 91503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6448" name="AutoShape 16"/>
          <p:cNvSpPr>
            <a:spLocks noChangeArrowheads="1"/>
          </p:cNvSpPr>
          <p:nvPr/>
        </p:nvSpPr>
        <p:spPr bwMode="auto">
          <a:xfrm>
            <a:off x="2987675" y="4365625"/>
            <a:ext cx="576263" cy="503238"/>
          </a:xfrm>
          <a:custGeom>
            <a:avLst/>
            <a:gdLst>
              <a:gd name="G0" fmla="+- 3996 0 0"/>
              <a:gd name="G1" fmla="+- 21600 0 3996"/>
              <a:gd name="G2" fmla="+- 21600 0 3996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3996" y="10800"/>
                </a:moveTo>
                <a:cubicBezTo>
                  <a:pt x="3996" y="14558"/>
                  <a:pt x="7042" y="17604"/>
                  <a:pt x="10800" y="17604"/>
                </a:cubicBezTo>
                <a:cubicBezTo>
                  <a:pt x="14558" y="17604"/>
                  <a:pt x="17604" y="14558"/>
                  <a:pt x="17604" y="10800"/>
                </a:cubicBezTo>
                <a:cubicBezTo>
                  <a:pt x="17604" y="7042"/>
                  <a:pt x="14558" y="3996"/>
                  <a:pt x="10800" y="3996"/>
                </a:cubicBezTo>
                <a:cubicBezTo>
                  <a:pt x="7042" y="3996"/>
                  <a:pt x="3996" y="7042"/>
                  <a:pt x="3996" y="10800"/>
                </a:cubicBezTo>
                <a:close/>
              </a:path>
            </a:pathLst>
          </a:cu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6449" name="AutoShape 17"/>
          <p:cNvSpPr>
            <a:spLocks noChangeArrowheads="1"/>
          </p:cNvSpPr>
          <p:nvPr/>
        </p:nvSpPr>
        <p:spPr bwMode="auto">
          <a:xfrm>
            <a:off x="5580063" y="4292600"/>
            <a:ext cx="576262" cy="431800"/>
          </a:xfrm>
          <a:custGeom>
            <a:avLst/>
            <a:gdLst>
              <a:gd name="G0" fmla="+- 3868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6874" y="14140"/>
                </a:moveTo>
                <a:cubicBezTo>
                  <a:pt x="17436" y="13116"/>
                  <a:pt x="17732" y="11967"/>
                  <a:pt x="17732" y="10800"/>
                </a:cubicBezTo>
                <a:cubicBezTo>
                  <a:pt x="17732" y="6971"/>
                  <a:pt x="14628" y="3868"/>
                  <a:pt x="10800" y="3868"/>
                </a:cubicBezTo>
                <a:cubicBezTo>
                  <a:pt x="9632" y="3867"/>
                  <a:pt x="8483" y="4163"/>
                  <a:pt x="7459" y="4725"/>
                </a:cubicBezTo>
                <a:close/>
                <a:moveTo>
                  <a:pt x="4725" y="7459"/>
                </a:moveTo>
                <a:cubicBezTo>
                  <a:pt x="4163" y="8483"/>
                  <a:pt x="3868" y="9632"/>
                  <a:pt x="3868" y="10799"/>
                </a:cubicBezTo>
                <a:cubicBezTo>
                  <a:pt x="3868" y="14628"/>
                  <a:pt x="6971" y="17732"/>
                  <a:pt x="10800" y="17732"/>
                </a:cubicBezTo>
                <a:cubicBezTo>
                  <a:pt x="11967" y="17732"/>
                  <a:pt x="13116" y="17436"/>
                  <a:pt x="14140" y="16874"/>
                </a:cubicBezTo>
                <a:close/>
              </a:path>
            </a:pathLst>
          </a:cu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6450" name="AutoShape 18"/>
          <p:cNvSpPr>
            <a:spLocks/>
          </p:cNvSpPr>
          <p:nvPr/>
        </p:nvSpPr>
        <p:spPr bwMode="auto">
          <a:xfrm>
            <a:off x="6156325" y="5589588"/>
            <a:ext cx="914400" cy="914400"/>
          </a:xfrm>
          <a:prstGeom prst="borderCallout1">
            <a:avLst>
              <a:gd name="adj1" fmla="val 108333"/>
              <a:gd name="adj2" fmla="val 87500"/>
              <a:gd name="adj3" fmla="val 108333"/>
              <a:gd name="adj4" fmla="val -90454"/>
            </a:avLst>
          </a:prstGeom>
          <a:solidFill>
            <a:srgbClr val="FF99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ja-JP" altLang="en-US"/>
              <a:t>英語学校</a:t>
            </a:r>
          </a:p>
        </p:txBody>
      </p:sp>
      <p:sp>
        <p:nvSpPr>
          <p:cNvPr id="146451" name="AutoShape 19"/>
          <p:cNvSpPr>
            <a:spLocks noChangeArrowheads="1"/>
          </p:cNvSpPr>
          <p:nvPr/>
        </p:nvSpPr>
        <p:spPr bwMode="auto">
          <a:xfrm rot="10800000">
            <a:off x="7092950" y="4941888"/>
            <a:ext cx="792163" cy="935037"/>
          </a:xfrm>
          <a:custGeom>
            <a:avLst/>
            <a:gdLst>
              <a:gd name="G0" fmla="+- 12427 0 0"/>
              <a:gd name="G1" fmla="+- 3197 0 0"/>
              <a:gd name="G2" fmla="+- 12158 0 3197"/>
              <a:gd name="G3" fmla="+- G2 0 3197"/>
              <a:gd name="G4" fmla="*/ G3 32768 32059"/>
              <a:gd name="G5" fmla="*/ G4 1 2"/>
              <a:gd name="G6" fmla="+- 21600 0 12427"/>
              <a:gd name="G7" fmla="*/ G6 3197 6079"/>
              <a:gd name="G8" fmla="+- G7 12427 0"/>
              <a:gd name="T0" fmla="*/ 12427 w 21600"/>
              <a:gd name="T1" fmla="*/ 0 h 21600"/>
              <a:gd name="T2" fmla="*/ 12427 w 21600"/>
              <a:gd name="T3" fmla="*/ 12158 h 21600"/>
              <a:gd name="T4" fmla="*/ 2946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197"/>
                </a:lnTo>
                <a:cubicBezTo>
                  <a:pt x="5564" y="3197"/>
                  <a:pt x="0" y="7209"/>
                  <a:pt x="0" y="12158"/>
                </a:cubicBezTo>
                <a:lnTo>
                  <a:pt x="0" y="21600"/>
                </a:lnTo>
                <a:lnTo>
                  <a:pt x="5891" y="21600"/>
                </a:lnTo>
                <a:lnTo>
                  <a:pt x="5891" y="12158"/>
                </a:lnTo>
                <a:cubicBezTo>
                  <a:pt x="5891" y="10392"/>
                  <a:pt x="8817" y="8961"/>
                  <a:pt x="12427" y="8961"/>
                </a:cubicBezTo>
                <a:lnTo>
                  <a:pt x="12427" y="12158"/>
                </a:lnTo>
                <a:close/>
              </a:path>
            </a:pathLst>
          </a:cu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6452" name="AutoShape 20"/>
          <p:cNvSpPr>
            <a:spLocks noChangeArrowheads="1"/>
          </p:cNvSpPr>
          <p:nvPr/>
        </p:nvSpPr>
        <p:spPr bwMode="auto">
          <a:xfrm>
            <a:off x="7812088" y="4868863"/>
            <a:ext cx="576262" cy="503237"/>
          </a:xfrm>
          <a:custGeom>
            <a:avLst/>
            <a:gdLst>
              <a:gd name="G0" fmla="+- 3996 0 0"/>
              <a:gd name="G1" fmla="+- 21600 0 3996"/>
              <a:gd name="G2" fmla="+- 21600 0 3996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3996" y="10800"/>
                </a:moveTo>
                <a:cubicBezTo>
                  <a:pt x="3996" y="14558"/>
                  <a:pt x="7042" y="17604"/>
                  <a:pt x="10800" y="17604"/>
                </a:cubicBezTo>
                <a:cubicBezTo>
                  <a:pt x="14558" y="17604"/>
                  <a:pt x="17604" y="14558"/>
                  <a:pt x="17604" y="10800"/>
                </a:cubicBezTo>
                <a:cubicBezTo>
                  <a:pt x="17604" y="7042"/>
                  <a:pt x="14558" y="3996"/>
                  <a:pt x="10800" y="3996"/>
                </a:cubicBezTo>
                <a:cubicBezTo>
                  <a:pt x="7042" y="3996"/>
                  <a:pt x="3996" y="7042"/>
                  <a:pt x="3996" y="10800"/>
                </a:cubicBezTo>
                <a:close/>
              </a:path>
            </a:pathLst>
          </a:cu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913647" y="1784262"/>
            <a:ext cx="3054764" cy="93871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ja-JP" altLang="en-US" sz="1100" dirty="0" smtClean="0">
                <a:solidFill>
                  <a:srgbClr val="FF0000"/>
                </a:solidFill>
              </a:rPr>
              <a:t>ポイント</a:t>
            </a:r>
            <a:r>
              <a:rPr lang="en-US" altLang="ja-JP" sz="1100" dirty="0" smtClean="0">
                <a:solidFill>
                  <a:srgbClr val="FF0000"/>
                </a:solidFill>
              </a:rPr>
              <a:t>①</a:t>
            </a:r>
            <a:r>
              <a:rPr lang="ja-JP" altLang="en-US" sz="1100" dirty="0" smtClean="0">
                <a:solidFill>
                  <a:srgbClr val="FF0000"/>
                </a:solidFill>
              </a:rPr>
              <a:t>！</a:t>
            </a:r>
            <a:endParaRPr lang="en-US" altLang="ja-JP" sz="1100" dirty="0" smtClean="0">
              <a:solidFill>
                <a:srgbClr val="FF0000"/>
              </a:solidFill>
            </a:endParaRPr>
          </a:p>
          <a:p>
            <a:pPr algn="l"/>
            <a:r>
              <a:rPr lang="ja-JP" altLang="en-US" sz="1100" dirty="0" smtClean="0">
                <a:solidFill>
                  <a:srgbClr val="FF0000"/>
                </a:solidFill>
              </a:rPr>
              <a:t>協定校留学は、留学先大学授業料免除。</a:t>
            </a:r>
            <a:endParaRPr lang="en-US" altLang="ja-JP" sz="1100" dirty="0" smtClean="0">
              <a:solidFill>
                <a:srgbClr val="FF0000"/>
              </a:solidFill>
            </a:endParaRPr>
          </a:p>
          <a:p>
            <a:pPr algn="l"/>
            <a:r>
              <a:rPr lang="ja-JP" altLang="en-US" sz="1100" dirty="0" smtClean="0">
                <a:solidFill>
                  <a:srgbClr val="FF0000"/>
                </a:solidFill>
              </a:rPr>
              <a:t>（ただし、英語圏の場合、学部コースは授業料免除です</a:t>
            </a:r>
            <a:r>
              <a:rPr lang="ja-JP" altLang="en-US" sz="1100" dirty="0">
                <a:solidFill>
                  <a:srgbClr val="FF0000"/>
                </a:solidFill>
              </a:rPr>
              <a:t>が</a:t>
            </a:r>
            <a:r>
              <a:rPr lang="ja-JP" altLang="en-US" sz="1100" dirty="0" smtClean="0">
                <a:solidFill>
                  <a:srgbClr val="FF0000"/>
                </a:solidFill>
              </a:rPr>
              <a:t>、附属英語学校の授業料は有料となります。）</a:t>
            </a:r>
            <a:endParaRPr kumimoji="1" lang="ja-JP" altLang="en-US" sz="1100" kern="1200" dirty="0">
              <a:solidFill>
                <a:srgbClr val="FF0000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90990" y="5663310"/>
            <a:ext cx="3054764" cy="60016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ja-JP" altLang="en-US" sz="1100" dirty="0" smtClean="0">
                <a:solidFill>
                  <a:srgbClr val="FF0000"/>
                </a:solidFill>
              </a:rPr>
              <a:t>ポイント</a:t>
            </a:r>
            <a:r>
              <a:rPr lang="en-US" altLang="ja-JP" sz="1100" dirty="0">
                <a:solidFill>
                  <a:srgbClr val="FF0000"/>
                </a:solidFill>
              </a:rPr>
              <a:t>②</a:t>
            </a:r>
            <a:r>
              <a:rPr lang="ja-JP" altLang="en-US" sz="1100" dirty="0" smtClean="0">
                <a:solidFill>
                  <a:srgbClr val="FF0000"/>
                </a:solidFill>
              </a:rPr>
              <a:t>！</a:t>
            </a:r>
            <a:endParaRPr lang="en-US" altLang="ja-JP" sz="1100" dirty="0" smtClean="0">
              <a:solidFill>
                <a:srgbClr val="FF0000"/>
              </a:solidFill>
            </a:endParaRPr>
          </a:p>
          <a:p>
            <a:pPr algn="l"/>
            <a:r>
              <a:rPr lang="ja-JP" altLang="en-US" sz="1100" dirty="0" smtClean="0">
                <a:solidFill>
                  <a:srgbClr val="FF0000"/>
                </a:solidFill>
              </a:rPr>
              <a:t>奨学金留学は、大東と留学先大学両方の授業料を支払う必要があります。</a:t>
            </a:r>
            <a:endParaRPr kumimoji="1" lang="ja-JP" altLang="en-US" sz="1100" kern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9861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46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0" dur="500"/>
                                        <p:tgtEl>
                                          <p:spTgt spid="146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146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146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146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146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146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146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3" dur="500"/>
                                        <p:tgtEl>
                                          <p:spTgt spid="146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146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3" dur="500"/>
                                        <p:tgtEl>
                                          <p:spTgt spid="146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42" grpId="0" animBg="1"/>
      <p:bldP spid="146443" grpId="0" animBg="1"/>
      <p:bldP spid="146444" grpId="0" animBg="1"/>
      <p:bldP spid="146445" grpId="0" animBg="1"/>
      <p:bldP spid="146446" grpId="0" animBg="1"/>
      <p:bldP spid="146447" grpId="0" animBg="1"/>
      <p:bldP spid="146448" grpId="0" animBg="1"/>
      <p:bldP spid="146449" grpId="0" animBg="1"/>
      <p:bldP spid="146450" grpId="0" animBg="1"/>
      <p:bldP spid="146451" grpId="0" animBg="1"/>
      <p:bldP spid="14645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836613"/>
            <a:ext cx="8229600" cy="581025"/>
          </a:xfrm>
        </p:spPr>
        <p:txBody>
          <a:bodyPr/>
          <a:lstStyle/>
          <a:p>
            <a:r>
              <a:rPr lang="ja-JP" altLang="en-US" sz="3600">
                <a:solidFill>
                  <a:srgbClr val="669900"/>
                </a:solidFill>
                <a:ea typeface="HG丸ｺﾞｼｯｸM-PRO" pitchFamily="50" charset="-128"/>
              </a:rPr>
              <a:t>留学プラン例</a:t>
            </a:r>
          </a:p>
        </p:txBody>
      </p:sp>
      <p:graphicFrame>
        <p:nvGraphicFramePr>
          <p:cNvPr id="96344" name="Group 8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260634817"/>
              </p:ext>
            </p:extLst>
          </p:nvPr>
        </p:nvGraphicFramePr>
        <p:xfrm>
          <a:off x="3203577" y="2205038"/>
          <a:ext cx="1728786" cy="495300"/>
        </p:xfrm>
        <a:graphic>
          <a:graphicData uri="http://schemas.openxmlformats.org/drawingml/2006/table">
            <a:tbl>
              <a:tblPr/>
              <a:tblGrid>
                <a:gridCol w="17287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学部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6265" name="AutoShape 9"/>
          <p:cNvSpPr>
            <a:spLocks noChangeArrowheads="1"/>
          </p:cNvSpPr>
          <p:nvPr/>
        </p:nvSpPr>
        <p:spPr bwMode="auto">
          <a:xfrm>
            <a:off x="179388" y="1628775"/>
            <a:ext cx="8569325" cy="504825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ja-JP" altLang="en-US" sz="1200">
                <a:ea typeface="ＭＳ Ｐゴシック" pitchFamily="50" charset="-128"/>
              </a:rPr>
              <a:t>国／月</a:t>
            </a:r>
            <a:r>
              <a:rPr lang="ja-JP" altLang="en-US" sz="1600" b="1">
                <a:ea typeface="ＭＳ Ｐゴシック" pitchFamily="50" charset="-128"/>
              </a:rPr>
              <a:t>　　２　　３　　４　　５　　６　　７　　８　　９　　１０　　１１　　１２　　１　　２　　３　　４　　５　　６　　７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79388" y="2205038"/>
            <a:ext cx="576262" cy="4176712"/>
            <a:chOff x="249" y="981"/>
            <a:chExt cx="1488" cy="3072"/>
          </a:xfrm>
        </p:grpSpPr>
        <p:sp>
          <p:nvSpPr>
            <p:cNvPr id="96267" name="Rectangle 11"/>
            <p:cNvSpPr>
              <a:spLocks noChangeArrowheads="1"/>
            </p:cNvSpPr>
            <p:nvPr/>
          </p:nvSpPr>
          <p:spPr bwMode="auto">
            <a:xfrm>
              <a:off x="249" y="981"/>
              <a:ext cx="1488" cy="768"/>
            </a:xfrm>
            <a:prstGeom prst="rect">
              <a:avLst/>
            </a:prstGeom>
            <a:solidFill>
              <a:srgbClr val="FFFF00">
                <a:alpha val="70000"/>
              </a:srgbClr>
            </a:solidFill>
            <a:ln w="381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ja-JP" altLang="en-US" sz="2000">
                  <a:solidFill>
                    <a:srgbClr val="292929"/>
                  </a:solidFill>
                  <a:latin typeface="HGSｺﾞｼｯｸM" pitchFamily="50" charset="-128"/>
                  <a:ea typeface="HGSｺﾞｼｯｸM" pitchFamily="50" charset="-128"/>
                </a:rPr>
                <a:t>豪州</a:t>
              </a:r>
            </a:p>
          </p:txBody>
        </p:sp>
        <p:sp>
          <p:nvSpPr>
            <p:cNvPr id="96268" name="Rectangle 12"/>
            <p:cNvSpPr>
              <a:spLocks noChangeArrowheads="1"/>
            </p:cNvSpPr>
            <p:nvPr/>
          </p:nvSpPr>
          <p:spPr bwMode="auto">
            <a:xfrm>
              <a:off x="249" y="1749"/>
              <a:ext cx="1488" cy="76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ja-JP" altLang="en-US" sz="2000">
                  <a:latin typeface="Times New Roman" pitchFamily="18" charset="0"/>
                  <a:ea typeface="HGPｺﾞｼｯｸM" pitchFamily="50" charset="-128"/>
                </a:rPr>
                <a:t>英国</a:t>
              </a:r>
            </a:p>
          </p:txBody>
        </p:sp>
        <p:sp>
          <p:nvSpPr>
            <p:cNvPr id="96269" name="Rectangle 13"/>
            <p:cNvSpPr>
              <a:spLocks noChangeArrowheads="1"/>
            </p:cNvSpPr>
            <p:nvPr/>
          </p:nvSpPr>
          <p:spPr bwMode="auto">
            <a:xfrm>
              <a:off x="249" y="2517"/>
              <a:ext cx="1488" cy="768"/>
            </a:xfrm>
            <a:prstGeom prst="rect">
              <a:avLst/>
            </a:prstGeom>
            <a:solidFill>
              <a:srgbClr val="FF00FF">
                <a:alpha val="32001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ja-JP" altLang="en-US" sz="2000" dirty="0" smtClean="0">
                  <a:latin typeface="Times New Roman" pitchFamily="18" charset="0"/>
                  <a:ea typeface="HGPｺﾞｼｯｸM" pitchFamily="50" charset="-128"/>
                </a:rPr>
                <a:t>米国</a:t>
              </a:r>
              <a:endParaRPr lang="ja-JP" altLang="en-US" sz="2000" dirty="0">
                <a:latin typeface="Times New Roman" pitchFamily="18" charset="0"/>
                <a:ea typeface="HGPｺﾞｼｯｸM" pitchFamily="50" charset="-128"/>
              </a:endParaRPr>
            </a:p>
          </p:txBody>
        </p:sp>
        <p:sp>
          <p:nvSpPr>
            <p:cNvPr id="96270" name="Rectangle 14"/>
            <p:cNvSpPr>
              <a:spLocks noChangeArrowheads="1"/>
            </p:cNvSpPr>
            <p:nvPr/>
          </p:nvSpPr>
          <p:spPr bwMode="auto">
            <a:xfrm>
              <a:off x="249" y="3285"/>
              <a:ext cx="1488" cy="768"/>
            </a:xfrm>
            <a:prstGeom prst="rect">
              <a:avLst/>
            </a:prstGeom>
            <a:solidFill>
              <a:srgbClr val="99CC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ja-JP" altLang="en-US" sz="2000" dirty="0" smtClean="0">
                  <a:latin typeface="Times New Roman" pitchFamily="18" charset="0"/>
                  <a:ea typeface="HGPｺﾞｼｯｸM" pitchFamily="50" charset="-128"/>
                </a:rPr>
                <a:t>欧州</a:t>
              </a:r>
              <a:endParaRPr lang="en-US" altLang="ja-JP" sz="2000" dirty="0" smtClean="0">
                <a:latin typeface="Times New Roman" pitchFamily="18" charset="0"/>
                <a:ea typeface="HGPｺﾞｼｯｸM" pitchFamily="50" charset="-128"/>
              </a:endParaRPr>
            </a:p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ja-JP" altLang="en-US" sz="2000" dirty="0" smtClean="0">
                  <a:latin typeface="Times New Roman" pitchFamily="18" charset="0"/>
                  <a:ea typeface="HGPｺﾞｼｯｸM" pitchFamily="50" charset="-128"/>
                </a:rPr>
                <a:t>ﾏﾚｰｼｱ</a:t>
              </a:r>
              <a:endParaRPr lang="ja-JP" altLang="en-US" sz="2000" dirty="0">
                <a:latin typeface="Times New Roman" pitchFamily="18" charset="0"/>
                <a:ea typeface="HGPｺﾞｼｯｸM" pitchFamily="50" charset="-128"/>
              </a:endParaRPr>
            </a:p>
          </p:txBody>
        </p:sp>
      </p:grpSp>
      <p:graphicFrame>
        <p:nvGraphicFramePr>
          <p:cNvPr id="96271" name="Group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112934"/>
              </p:ext>
            </p:extLst>
          </p:nvPr>
        </p:nvGraphicFramePr>
        <p:xfrm>
          <a:off x="1116013" y="2205038"/>
          <a:ext cx="2016125" cy="1008063"/>
        </p:xfrm>
        <a:graphic>
          <a:graphicData uri="http://schemas.openxmlformats.org/drawingml/2006/table">
            <a:tbl>
              <a:tblPr/>
              <a:tblGrid>
                <a:gridCol w="2016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08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語学学校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6277" name="Group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3927210"/>
              </p:ext>
            </p:extLst>
          </p:nvPr>
        </p:nvGraphicFramePr>
        <p:xfrm>
          <a:off x="4210795" y="3284539"/>
          <a:ext cx="1945530" cy="524144"/>
        </p:xfrm>
        <a:graphic>
          <a:graphicData uri="http://schemas.openxmlformats.org/drawingml/2006/table">
            <a:tbl>
              <a:tblPr/>
              <a:tblGrid>
                <a:gridCol w="19455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41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学部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6283" name="Group 27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264479713"/>
              </p:ext>
            </p:extLst>
          </p:nvPr>
        </p:nvGraphicFramePr>
        <p:xfrm>
          <a:off x="2411413" y="4365625"/>
          <a:ext cx="1500187" cy="1028700"/>
        </p:xfrm>
        <a:graphic>
          <a:graphicData uri="http://schemas.openxmlformats.org/drawingml/2006/table">
            <a:tbl>
              <a:tblPr/>
              <a:tblGrid>
                <a:gridCol w="1500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28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語学学校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6289" name="Group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568340"/>
              </p:ext>
            </p:extLst>
          </p:nvPr>
        </p:nvGraphicFramePr>
        <p:xfrm>
          <a:off x="6263566" y="3284539"/>
          <a:ext cx="1691396" cy="524144"/>
        </p:xfrm>
        <a:graphic>
          <a:graphicData uri="http://schemas.openxmlformats.org/drawingml/2006/table">
            <a:tbl>
              <a:tblPr/>
              <a:tblGrid>
                <a:gridCol w="16913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41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学部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6295" name="Group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6410443"/>
              </p:ext>
            </p:extLst>
          </p:nvPr>
        </p:nvGraphicFramePr>
        <p:xfrm>
          <a:off x="3995738" y="4365625"/>
          <a:ext cx="2004968" cy="503238"/>
        </p:xfrm>
        <a:graphic>
          <a:graphicData uri="http://schemas.openxmlformats.org/drawingml/2006/table">
            <a:tbl>
              <a:tblPr/>
              <a:tblGrid>
                <a:gridCol w="2004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3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学部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6301" name="Group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8996470"/>
              </p:ext>
            </p:extLst>
          </p:nvPr>
        </p:nvGraphicFramePr>
        <p:xfrm>
          <a:off x="6084888" y="4365625"/>
          <a:ext cx="1582737" cy="1008063"/>
        </p:xfrm>
        <a:graphic>
          <a:graphicData uri="http://schemas.openxmlformats.org/drawingml/2006/table">
            <a:tbl>
              <a:tblPr/>
              <a:tblGrid>
                <a:gridCol w="158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08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学部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6348" name="Group 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0999823"/>
              </p:ext>
            </p:extLst>
          </p:nvPr>
        </p:nvGraphicFramePr>
        <p:xfrm>
          <a:off x="3995738" y="4882549"/>
          <a:ext cx="2004968" cy="491139"/>
        </p:xfrm>
        <a:graphic>
          <a:graphicData uri="http://schemas.openxmlformats.org/drawingml/2006/table">
            <a:tbl>
              <a:tblPr/>
              <a:tblGrid>
                <a:gridCol w="2004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11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語学学校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6313" name="Group 57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675898663"/>
              </p:ext>
            </p:extLst>
          </p:nvPr>
        </p:nvGraphicFramePr>
        <p:xfrm>
          <a:off x="3203577" y="2734869"/>
          <a:ext cx="2448545" cy="504825"/>
        </p:xfrm>
        <a:graphic>
          <a:graphicData uri="http://schemas.openxmlformats.org/drawingml/2006/table">
            <a:tbl>
              <a:tblPr/>
              <a:tblGrid>
                <a:gridCol w="24485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語学学校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6319" name="Group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813166"/>
              </p:ext>
            </p:extLst>
          </p:nvPr>
        </p:nvGraphicFramePr>
        <p:xfrm>
          <a:off x="3995738" y="5445125"/>
          <a:ext cx="2004968" cy="1008162"/>
        </p:xfrm>
        <a:graphic>
          <a:graphicData uri="http://schemas.openxmlformats.org/drawingml/2006/table">
            <a:tbl>
              <a:tblPr/>
              <a:tblGrid>
                <a:gridCol w="2004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081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学部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6337" name="Text Box 81"/>
          <p:cNvSpPr txBox="1">
            <a:spLocks noChangeArrowheads="1"/>
          </p:cNvSpPr>
          <p:nvPr/>
        </p:nvSpPr>
        <p:spPr bwMode="auto">
          <a:xfrm>
            <a:off x="2339975" y="6521450"/>
            <a:ext cx="6480175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</a:pPr>
            <a:r>
              <a:rPr lang="ja-JP" altLang="en-US" sz="1400">
                <a:ea typeface="ＭＳ Ｐゴシック" pitchFamily="50" charset="-128"/>
              </a:rPr>
              <a:t>上記の図はあくまでも例です。開校日や英語レベルにより変わることがあります。</a:t>
            </a:r>
          </a:p>
        </p:txBody>
      </p:sp>
      <p:pic>
        <p:nvPicPr>
          <p:cNvPr id="96345" name="Picture 89" descr="http://www.daito.ac.jp/english/e_img/logo_d.gif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250825" y="188913"/>
            <a:ext cx="3397250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6346" name="Line 9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96349" name="AutoShape 93"/>
          <p:cNvSpPr>
            <a:spLocks noChangeArrowheads="1"/>
          </p:cNvSpPr>
          <p:nvPr/>
        </p:nvSpPr>
        <p:spPr bwMode="auto">
          <a:xfrm>
            <a:off x="900113" y="2565400"/>
            <a:ext cx="360362" cy="3603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altLang="ja-JP" sz="1400" dirty="0">
                <a:ea typeface="ＭＳ Ｐゴシック" pitchFamily="50" charset="-128"/>
              </a:rPr>
              <a:t>2</a:t>
            </a:r>
            <a:r>
              <a:rPr lang="ja-JP" altLang="en-US" sz="1400" dirty="0">
                <a:ea typeface="ＭＳ Ｐゴシック" pitchFamily="50" charset="-128"/>
              </a:rPr>
              <a:t>月</a:t>
            </a:r>
          </a:p>
        </p:txBody>
      </p:sp>
      <p:sp>
        <p:nvSpPr>
          <p:cNvPr id="96350" name="AutoShape 94"/>
          <p:cNvSpPr>
            <a:spLocks noChangeArrowheads="1"/>
          </p:cNvSpPr>
          <p:nvPr/>
        </p:nvSpPr>
        <p:spPr bwMode="auto">
          <a:xfrm>
            <a:off x="2916238" y="2565400"/>
            <a:ext cx="360362" cy="3603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altLang="ja-JP" sz="1400" dirty="0">
                <a:ea typeface="ＭＳ Ｐゴシック" pitchFamily="50" charset="-128"/>
              </a:rPr>
              <a:t>7</a:t>
            </a:r>
            <a:r>
              <a:rPr lang="ja-JP" altLang="en-US" sz="1400" dirty="0">
                <a:ea typeface="ＭＳ Ｐゴシック" pitchFamily="50" charset="-128"/>
              </a:rPr>
              <a:t>月</a:t>
            </a:r>
          </a:p>
        </p:txBody>
      </p:sp>
      <p:sp>
        <p:nvSpPr>
          <p:cNvPr id="96354" name="AutoShape 98"/>
          <p:cNvSpPr>
            <a:spLocks noChangeArrowheads="1"/>
          </p:cNvSpPr>
          <p:nvPr/>
        </p:nvSpPr>
        <p:spPr bwMode="auto">
          <a:xfrm>
            <a:off x="2124075" y="4724400"/>
            <a:ext cx="360363" cy="3603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altLang="ja-JP" sz="1400" dirty="0">
                <a:ea typeface="ＭＳ Ｐゴシック" pitchFamily="50" charset="-128"/>
              </a:rPr>
              <a:t>5</a:t>
            </a:r>
            <a:r>
              <a:rPr lang="ja-JP" altLang="en-US" sz="1400" dirty="0">
                <a:ea typeface="ＭＳ Ｐゴシック" pitchFamily="50" charset="-128"/>
              </a:rPr>
              <a:t>月</a:t>
            </a:r>
          </a:p>
        </p:txBody>
      </p:sp>
      <p:sp>
        <p:nvSpPr>
          <p:cNvPr id="96355" name="AutoShape 99"/>
          <p:cNvSpPr>
            <a:spLocks noChangeArrowheads="1"/>
          </p:cNvSpPr>
          <p:nvPr/>
        </p:nvSpPr>
        <p:spPr bwMode="auto">
          <a:xfrm>
            <a:off x="3779838" y="4724400"/>
            <a:ext cx="360362" cy="3603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altLang="ja-JP" sz="1400" dirty="0">
                <a:ea typeface="ＭＳ Ｐゴシック" pitchFamily="50" charset="-128"/>
              </a:rPr>
              <a:t>9</a:t>
            </a:r>
            <a:r>
              <a:rPr lang="ja-JP" altLang="en-US" sz="1400" dirty="0">
                <a:ea typeface="ＭＳ Ｐゴシック" pitchFamily="50" charset="-128"/>
              </a:rPr>
              <a:t>月</a:t>
            </a:r>
          </a:p>
        </p:txBody>
      </p:sp>
      <p:sp>
        <p:nvSpPr>
          <p:cNvPr id="96356" name="AutoShape 100"/>
          <p:cNvSpPr>
            <a:spLocks noChangeArrowheads="1"/>
          </p:cNvSpPr>
          <p:nvPr/>
        </p:nvSpPr>
        <p:spPr bwMode="auto">
          <a:xfrm>
            <a:off x="5867400" y="4724400"/>
            <a:ext cx="360363" cy="3603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altLang="ja-JP" sz="1400" dirty="0">
                <a:ea typeface="ＭＳ Ｐゴシック" pitchFamily="50" charset="-128"/>
              </a:rPr>
              <a:t>1</a:t>
            </a:r>
            <a:r>
              <a:rPr lang="ja-JP" altLang="en-US" sz="1400" dirty="0">
                <a:ea typeface="ＭＳ Ｐゴシック" pitchFamily="50" charset="-128"/>
              </a:rPr>
              <a:t>月</a:t>
            </a:r>
          </a:p>
        </p:txBody>
      </p:sp>
      <p:sp>
        <p:nvSpPr>
          <p:cNvPr id="96357" name="AutoShape 101"/>
          <p:cNvSpPr>
            <a:spLocks noChangeArrowheads="1"/>
          </p:cNvSpPr>
          <p:nvPr/>
        </p:nvSpPr>
        <p:spPr bwMode="auto">
          <a:xfrm>
            <a:off x="3779838" y="5734050"/>
            <a:ext cx="360362" cy="3603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altLang="ja-JP" sz="1400" dirty="0">
                <a:ea typeface="ＭＳ Ｐゴシック" pitchFamily="50" charset="-128"/>
              </a:rPr>
              <a:t>9</a:t>
            </a:r>
            <a:r>
              <a:rPr lang="ja-JP" altLang="en-US" sz="1400" dirty="0">
                <a:ea typeface="ＭＳ Ｐゴシック" pitchFamily="50" charset="-128"/>
              </a:rPr>
              <a:t>月</a:t>
            </a:r>
          </a:p>
        </p:txBody>
      </p:sp>
      <p:graphicFrame>
        <p:nvGraphicFramePr>
          <p:cNvPr id="38" name="Group 33"/>
          <p:cNvGraphicFramePr>
            <a:graphicFrameLocks noGrp="1"/>
          </p:cNvGraphicFramePr>
          <p:nvPr>
            <p:extLst/>
          </p:nvPr>
        </p:nvGraphicFramePr>
        <p:xfrm>
          <a:off x="6084168" y="5445224"/>
          <a:ext cx="2016224" cy="1008063"/>
        </p:xfrm>
        <a:graphic>
          <a:graphicData uri="http://schemas.openxmlformats.org/drawingml/2006/table">
            <a:tbl>
              <a:tblPr/>
              <a:tblGrid>
                <a:gridCol w="2016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08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学部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4" name="Group 8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229800192"/>
              </p:ext>
            </p:extLst>
          </p:nvPr>
        </p:nvGraphicFramePr>
        <p:xfrm>
          <a:off x="5081238" y="2199714"/>
          <a:ext cx="1651002" cy="500623"/>
        </p:xfrm>
        <a:graphic>
          <a:graphicData uri="http://schemas.openxmlformats.org/drawingml/2006/table">
            <a:tbl>
              <a:tblPr/>
              <a:tblGrid>
                <a:gridCol w="16510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06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学部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6" name="AutoShape 95"/>
          <p:cNvSpPr>
            <a:spLocks noChangeArrowheads="1"/>
          </p:cNvSpPr>
          <p:nvPr/>
        </p:nvSpPr>
        <p:spPr bwMode="auto">
          <a:xfrm>
            <a:off x="4787899" y="2296784"/>
            <a:ext cx="360363" cy="3603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altLang="ja-JP" sz="1200" dirty="0" smtClean="0">
                <a:ea typeface="ＭＳ Ｐゴシック" pitchFamily="50" charset="-128"/>
              </a:rPr>
              <a:t>11</a:t>
            </a:r>
            <a:r>
              <a:rPr lang="ja-JP" altLang="en-US" sz="1200" dirty="0" smtClean="0">
                <a:ea typeface="ＭＳ Ｐゴシック" pitchFamily="50" charset="-128"/>
              </a:rPr>
              <a:t>月</a:t>
            </a:r>
            <a:endParaRPr lang="ja-JP" altLang="en-US" sz="1200" dirty="0">
              <a:ea typeface="ＭＳ Ｐゴシック" pitchFamily="50" charset="-128"/>
            </a:endParaRPr>
          </a:p>
        </p:txBody>
      </p:sp>
      <p:graphicFrame>
        <p:nvGraphicFramePr>
          <p:cNvPr id="37" name="Group 57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52718394"/>
              </p:ext>
            </p:extLst>
          </p:nvPr>
        </p:nvGraphicFramePr>
        <p:xfrm>
          <a:off x="4210795" y="3801462"/>
          <a:ext cx="1957387" cy="504825"/>
        </p:xfrm>
        <a:graphic>
          <a:graphicData uri="http://schemas.openxmlformats.org/drawingml/2006/table">
            <a:tbl>
              <a:tblPr/>
              <a:tblGrid>
                <a:gridCol w="1957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語学学校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9" name="Group 57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889214771"/>
              </p:ext>
            </p:extLst>
          </p:nvPr>
        </p:nvGraphicFramePr>
        <p:xfrm>
          <a:off x="6254205" y="3813564"/>
          <a:ext cx="1700757" cy="504825"/>
        </p:xfrm>
        <a:graphic>
          <a:graphicData uri="http://schemas.openxmlformats.org/drawingml/2006/table">
            <a:tbl>
              <a:tblPr/>
              <a:tblGrid>
                <a:gridCol w="17007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語学学校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6351" name="AutoShape 95"/>
          <p:cNvSpPr>
            <a:spLocks noChangeArrowheads="1"/>
          </p:cNvSpPr>
          <p:nvPr/>
        </p:nvSpPr>
        <p:spPr bwMode="auto">
          <a:xfrm>
            <a:off x="6000706" y="3644900"/>
            <a:ext cx="360363" cy="3603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altLang="ja-JP" sz="1400" dirty="0">
                <a:ea typeface="ＭＳ Ｐゴシック" pitchFamily="50" charset="-128"/>
              </a:rPr>
              <a:t>1</a:t>
            </a:r>
            <a:r>
              <a:rPr lang="ja-JP" altLang="en-US" sz="1400" dirty="0">
                <a:ea typeface="ＭＳ Ｐゴシック" pitchFamily="50" charset="-128"/>
              </a:rPr>
              <a:t>月</a:t>
            </a:r>
          </a:p>
        </p:txBody>
      </p:sp>
      <p:sp>
        <p:nvSpPr>
          <p:cNvPr id="96352" name="AutoShape 96"/>
          <p:cNvSpPr>
            <a:spLocks noChangeArrowheads="1"/>
          </p:cNvSpPr>
          <p:nvPr/>
        </p:nvSpPr>
        <p:spPr bwMode="auto">
          <a:xfrm>
            <a:off x="3960018" y="3627757"/>
            <a:ext cx="360363" cy="3603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altLang="ja-JP" sz="1400" dirty="0">
                <a:ea typeface="ＭＳ Ｐゴシック" pitchFamily="50" charset="-128"/>
              </a:rPr>
              <a:t>9</a:t>
            </a:r>
            <a:r>
              <a:rPr lang="ja-JP" altLang="en-US" sz="1400" dirty="0">
                <a:ea typeface="ＭＳ Ｐゴシック" pitchFamily="50" charset="-128"/>
              </a:rPr>
              <a:t>月</a:t>
            </a:r>
          </a:p>
        </p:txBody>
      </p:sp>
      <p:sp>
        <p:nvSpPr>
          <p:cNvPr id="96358" name="AutoShape 102"/>
          <p:cNvSpPr>
            <a:spLocks noChangeArrowheads="1"/>
          </p:cNvSpPr>
          <p:nvPr/>
        </p:nvSpPr>
        <p:spPr bwMode="auto">
          <a:xfrm>
            <a:off x="5807995" y="5725178"/>
            <a:ext cx="360362" cy="3603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altLang="ja-JP" sz="1400" dirty="0">
                <a:ea typeface="ＭＳ Ｐゴシック" pitchFamily="50" charset="-128"/>
              </a:rPr>
              <a:t>1</a:t>
            </a:r>
            <a:r>
              <a:rPr lang="ja-JP" altLang="en-US" sz="1400" dirty="0">
                <a:ea typeface="ＭＳ Ｐゴシック" pitchFamily="50" charset="-128"/>
              </a:rPr>
              <a:t>月</a:t>
            </a:r>
          </a:p>
        </p:txBody>
      </p:sp>
    </p:spTree>
    <p:extLst>
      <p:ext uri="{BB962C8B-B14F-4D97-AF65-F5344CB8AC3E}">
        <p14:creationId xmlns:p14="http://schemas.microsoft.com/office/powerpoint/2010/main" val="137170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981075"/>
            <a:ext cx="8229600" cy="422275"/>
          </a:xfrm>
        </p:spPr>
        <p:txBody>
          <a:bodyPr/>
          <a:lstStyle/>
          <a:p>
            <a:r>
              <a:rPr lang="ja-JP" altLang="en-US" sz="3600">
                <a:solidFill>
                  <a:srgbClr val="669900"/>
                </a:solidFill>
                <a:ea typeface="HG丸ｺﾞｼｯｸM-PRO" pitchFamily="50" charset="-128"/>
              </a:rPr>
              <a:t>出発までの流れ</a:t>
            </a:r>
          </a:p>
        </p:txBody>
      </p:sp>
      <p:pic>
        <p:nvPicPr>
          <p:cNvPr id="122887" name="Picture 7" descr="http://www.daito.ac.jp/english/e_img/logo_d.gif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250825" y="188913"/>
            <a:ext cx="3397250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888" name="Line 8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22891" name="AutoShape 11"/>
          <p:cNvSpPr>
            <a:spLocks noChangeArrowheads="1"/>
          </p:cNvSpPr>
          <p:nvPr/>
        </p:nvSpPr>
        <p:spPr bwMode="auto">
          <a:xfrm>
            <a:off x="250825" y="1700213"/>
            <a:ext cx="1655763" cy="9366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ja-JP" altLang="en-US" sz="1800">
                <a:ea typeface="ＭＳ Ｐゴシック" pitchFamily="50" charset="-128"/>
              </a:rPr>
              <a:t>選考試験受験</a:t>
            </a:r>
          </a:p>
        </p:txBody>
      </p:sp>
      <p:sp>
        <p:nvSpPr>
          <p:cNvPr id="122892" name="AutoShape 12"/>
          <p:cNvSpPr>
            <a:spLocks noChangeArrowheads="1"/>
          </p:cNvSpPr>
          <p:nvPr/>
        </p:nvSpPr>
        <p:spPr bwMode="auto">
          <a:xfrm>
            <a:off x="900113" y="2781300"/>
            <a:ext cx="288925" cy="287338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2893" name="AutoShape 13"/>
          <p:cNvSpPr>
            <a:spLocks noChangeArrowheads="1"/>
          </p:cNvSpPr>
          <p:nvPr/>
        </p:nvSpPr>
        <p:spPr bwMode="auto">
          <a:xfrm>
            <a:off x="250825" y="3357563"/>
            <a:ext cx="1655763" cy="1008062"/>
          </a:xfrm>
          <a:prstGeom prst="roundRect">
            <a:avLst>
              <a:gd name="adj" fmla="val 1795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ja-JP" altLang="en-US" sz="2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itchFamily="50" charset="-128"/>
              </a:rPr>
              <a:t>留学先決定</a:t>
            </a:r>
          </a:p>
        </p:txBody>
      </p:sp>
      <p:sp>
        <p:nvSpPr>
          <p:cNvPr id="122894" name="AutoShape 14"/>
          <p:cNvSpPr>
            <a:spLocks noChangeArrowheads="1"/>
          </p:cNvSpPr>
          <p:nvPr/>
        </p:nvSpPr>
        <p:spPr bwMode="auto">
          <a:xfrm>
            <a:off x="2124075" y="2708275"/>
            <a:ext cx="215900" cy="50482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2895" name="AutoShape 15"/>
          <p:cNvSpPr>
            <a:spLocks noChangeArrowheads="1"/>
          </p:cNvSpPr>
          <p:nvPr/>
        </p:nvSpPr>
        <p:spPr bwMode="auto">
          <a:xfrm>
            <a:off x="2627313" y="1700213"/>
            <a:ext cx="1871662" cy="93503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ja-JP" altLang="en-US" sz="1800">
                <a:ea typeface="ＭＳ Ｐゴシック" pitchFamily="50" charset="-128"/>
              </a:rPr>
              <a:t>留学先への出願</a:t>
            </a:r>
          </a:p>
        </p:txBody>
      </p:sp>
      <p:sp>
        <p:nvSpPr>
          <p:cNvPr id="122896" name="AutoShape 16"/>
          <p:cNvSpPr>
            <a:spLocks noChangeArrowheads="1"/>
          </p:cNvSpPr>
          <p:nvPr/>
        </p:nvSpPr>
        <p:spPr bwMode="auto">
          <a:xfrm>
            <a:off x="2627313" y="3357563"/>
            <a:ext cx="1871662" cy="93503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ja-JP" altLang="en-US" sz="1800" dirty="0" smtClean="0">
                <a:ea typeface="ＭＳ Ｐゴシック" pitchFamily="50" charset="-128"/>
              </a:rPr>
              <a:t>費用の</a:t>
            </a:r>
            <a:r>
              <a:rPr lang="ja-JP" altLang="en-US" sz="1800" dirty="0">
                <a:ea typeface="ＭＳ Ｐゴシック" pitchFamily="50" charset="-128"/>
              </a:rPr>
              <a:t>支払</a:t>
            </a:r>
          </a:p>
        </p:txBody>
      </p:sp>
      <p:sp>
        <p:nvSpPr>
          <p:cNvPr id="122897" name="AutoShape 17"/>
          <p:cNvSpPr>
            <a:spLocks noChangeArrowheads="1"/>
          </p:cNvSpPr>
          <p:nvPr/>
        </p:nvSpPr>
        <p:spPr bwMode="auto">
          <a:xfrm>
            <a:off x="3419475" y="2781300"/>
            <a:ext cx="288925" cy="287338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2898" name="AutoShape 18"/>
          <p:cNvSpPr>
            <a:spLocks noChangeArrowheads="1"/>
          </p:cNvSpPr>
          <p:nvPr/>
        </p:nvSpPr>
        <p:spPr bwMode="auto">
          <a:xfrm>
            <a:off x="2627313" y="4941888"/>
            <a:ext cx="1871662" cy="93503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ja-JP" altLang="en-US" sz="1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itchFamily="50" charset="-128"/>
              </a:rPr>
              <a:t>入学許可書が届く</a:t>
            </a:r>
          </a:p>
        </p:txBody>
      </p:sp>
      <p:sp>
        <p:nvSpPr>
          <p:cNvPr id="122899" name="AutoShape 19"/>
          <p:cNvSpPr>
            <a:spLocks noChangeArrowheads="1"/>
          </p:cNvSpPr>
          <p:nvPr/>
        </p:nvSpPr>
        <p:spPr bwMode="auto">
          <a:xfrm>
            <a:off x="3492500" y="4437063"/>
            <a:ext cx="288925" cy="287337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2900" name="AutoShape 20"/>
          <p:cNvSpPr>
            <a:spLocks noChangeArrowheads="1"/>
          </p:cNvSpPr>
          <p:nvPr/>
        </p:nvSpPr>
        <p:spPr bwMode="auto">
          <a:xfrm>
            <a:off x="5003800" y="1700213"/>
            <a:ext cx="1800225" cy="93503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ja-JP" altLang="en-US" sz="1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itchFamily="50" charset="-128"/>
              </a:rPr>
              <a:t>留学ビザ申請</a:t>
            </a:r>
          </a:p>
        </p:txBody>
      </p:sp>
      <p:sp>
        <p:nvSpPr>
          <p:cNvPr id="122901" name="AutoShape 21"/>
          <p:cNvSpPr>
            <a:spLocks noChangeArrowheads="1"/>
          </p:cNvSpPr>
          <p:nvPr/>
        </p:nvSpPr>
        <p:spPr bwMode="auto">
          <a:xfrm>
            <a:off x="5724525" y="2781300"/>
            <a:ext cx="288925" cy="287338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2902" name="AutoShape 22"/>
          <p:cNvSpPr>
            <a:spLocks noChangeArrowheads="1"/>
          </p:cNvSpPr>
          <p:nvPr/>
        </p:nvSpPr>
        <p:spPr bwMode="auto">
          <a:xfrm>
            <a:off x="5003800" y="3357563"/>
            <a:ext cx="1800225" cy="93503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ja-JP" altLang="en-US" sz="1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itchFamily="50" charset="-128"/>
              </a:rPr>
              <a:t>航空券・保険</a:t>
            </a:r>
          </a:p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ja-JP" altLang="en-US" sz="1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itchFamily="50" charset="-128"/>
              </a:rPr>
              <a:t>の申込</a:t>
            </a:r>
          </a:p>
        </p:txBody>
      </p:sp>
      <p:sp>
        <p:nvSpPr>
          <p:cNvPr id="122903" name="AutoShape 23"/>
          <p:cNvSpPr>
            <a:spLocks noChangeArrowheads="1"/>
          </p:cNvSpPr>
          <p:nvPr/>
        </p:nvSpPr>
        <p:spPr bwMode="auto">
          <a:xfrm>
            <a:off x="7308850" y="1700213"/>
            <a:ext cx="1511300" cy="259238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buClr>
                <a:schemeClr val="accent2"/>
              </a:buClr>
              <a:buFont typeface="Wingdings" pitchFamily="2" charset="2"/>
              <a:buNone/>
            </a:pPr>
            <a:r>
              <a:rPr lang="ja-JP" altLang="en-US" sz="1800" b="1">
                <a:effectLst>
                  <a:outerShdw blurRad="38100" dist="38100" dir="2700000" algn="tl">
                    <a:srgbClr val="FFFFFF"/>
                  </a:outerShdw>
                </a:effectLst>
                <a:ea typeface="ＭＳ ゴシック" pitchFamily="49" charset="-128"/>
              </a:rPr>
              <a:t>出発！</a:t>
            </a:r>
          </a:p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altLang="ja-JP" sz="1800" b="1">
              <a:effectLst>
                <a:outerShdw blurRad="38100" dist="38100" dir="2700000" algn="tl">
                  <a:srgbClr val="FFFFFF"/>
                </a:outerShdw>
              </a:effectLst>
              <a:ea typeface="ＭＳ ゴシック" pitchFamily="49" charset="-128"/>
            </a:endParaRPr>
          </a:p>
        </p:txBody>
      </p:sp>
      <p:sp>
        <p:nvSpPr>
          <p:cNvPr id="122904" name="AutoShape 24"/>
          <p:cNvSpPr>
            <a:spLocks noChangeArrowheads="1"/>
          </p:cNvSpPr>
          <p:nvPr/>
        </p:nvSpPr>
        <p:spPr bwMode="auto">
          <a:xfrm>
            <a:off x="4643438" y="2636838"/>
            <a:ext cx="215900" cy="50482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2905" name="AutoShape 25"/>
          <p:cNvSpPr>
            <a:spLocks noChangeArrowheads="1"/>
          </p:cNvSpPr>
          <p:nvPr/>
        </p:nvSpPr>
        <p:spPr bwMode="auto">
          <a:xfrm>
            <a:off x="6877050" y="2708275"/>
            <a:ext cx="215900" cy="50482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0989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981075"/>
            <a:ext cx="3024187" cy="1008063"/>
          </a:xfrm>
        </p:spPr>
        <p:txBody>
          <a:bodyPr/>
          <a:lstStyle/>
          <a:p>
            <a:pPr algn="l"/>
            <a:r>
              <a:rPr lang="ja-JP" altLang="en-US" sz="2800">
                <a:solidFill>
                  <a:srgbClr val="000076"/>
                </a:solidFill>
                <a:ea typeface="HGP創英角ﾎﾟｯﾌﾟ体" pitchFamily="50" charset="-128"/>
              </a:rPr>
              <a:t>オーストラリア</a:t>
            </a:r>
          </a:p>
        </p:txBody>
      </p:sp>
      <p:pic>
        <p:nvPicPr>
          <p:cNvPr id="143363" name="Picture 3" descr="05ILBI0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6013" y="2393950"/>
            <a:ext cx="9074150" cy="4464050"/>
          </a:xfrm>
          <a:prstGeom prst="rect">
            <a:avLst/>
          </a:prstGeom>
          <a:noFill/>
        </p:spPr>
      </p:pic>
      <p:pic>
        <p:nvPicPr>
          <p:cNvPr id="143365" name="Picture 5" descr="BD21480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7900" y="4508500"/>
            <a:ext cx="215900" cy="215900"/>
          </a:xfrm>
          <a:prstGeom prst="rect">
            <a:avLst/>
          </a:prstGeom>
          <a:noFill/>
        </p:spPr>
      </p:pic>
      <p:pic>
        <p:nvPicPr>
          <p:cNvPr id="143366" name="Picture 6" descr="BD21480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4868863"/>
            <a:ext cx="215900" cy="215900"/>
          </a:xfrm>
          <a:prstGeom prst="rect">
            <a:avLst/>
          </a:prstGeom>
          <a:noFill/>
        </p:spPr>
      </p:pic>
      <p:sp>
        <p:nvSpPr>
          <p:cNvPr id="143367" name="AutoShape 7"/>
          <p:cNvSpPr>
            <a:spLocks noChangeArrowheads="1"/>
          </p:cNvSpPr>
          <p:nvPr/>
        </p:nvSpPr>
        <p:spPr bwMode="auto">
          <a:xfrm>
            <a:off x="5003800" y="4724400"/>
            <a:ext cx="3097213" cy="358775"/>
          </a:xfrm>
          <a:prstGeom prst="wedgeRoundRectCallout">
            <a:avLst>
              <a:gd name="adj1" fmla="val -58250"/>
              <a:gd name="adj2" fmla="val 23894"/>
              <a:gd name="adj3" fmla="val 16667"/>
            </a:avLst>
          </a:prstGeom>
          <a:solidFill>
            <a:schemeClr val="accent1">
              <a:alpha val="4900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altLang="ja-JP" sz="1600" b="1">
                <a:ea typeface="ＭＳ Ｐゴシック" pitchFamily="50" charset="-128"/>
              </a:rPr>
              <a:t>University of New England</a:t>
            </a:r>
          </a:p>
        </p:txBody>
      </p:sp>
      <p:sp>
        <p:nvSpPr>
          <p:cNvPr id="143368" name="AutoShape 8"/>
          <p:cNvSpPr>
            <a:spLocks noChangeArrowheads="1"/>
          </p:cNvSpPr>
          <p:nvPr/>
        </p:nvSpPr>
        <p:spPr bwMode="auto">
          <a:xfrm>
            <a:off x="5219700" y="4076700"/>
            <a:ext cx="2808288" cy="358775"/>
          </a:xfrm>
          <a:prstGeom prst="wedgeRoundRectCallout">
            <a:avLst>
              <a:gd name="adj1" fmla="val -60005"/>
              <a:gd name="adj2" fmla="val 112389"/>
              <a:gd name="adj3" fmla="val 16667"/>
            </a:avLst>
          </a:prstGeom>
          <a:solidFill>
            <a:schemeClr val="accent1">
              <a:alpha val="52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altLang="ja-JP" sz="1600" b="1">
                <a:ea typeface="ＭＳ Ｐゴシック" pitchFamily="50" charset="-128"/>
              </a:rPr>
              <a:t>Griffith University</a:t>
            </a:r>
          </a:p>
        </p:txBody>
      </p:sp>
      <p:pic>
        <p:nvPicPr>
          <p:cNvPr id="143370" name="Picture 10" descr="http://www.daito.ac.jp/english/e_img/logo_d.gif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250825" y="188913"/>
            <a:ext cx="3397250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71" name="Line 11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9263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4704"/>
            <a:ext cx="9144000" cy="1008063"/>
          </a:xfrm>
        </p:spPr>
        <p:txBody>
          <a:bodyPr/>
          <a:lstStyle/>
          <a:p>
            <a:r>
              <a:rPr lang="ja-JP" altLang="en-US" sz="3600" dirty="0" smtClean="0">
                <a:solidFill>
                  <a:srgbClr val="FF0000"/>
                </a:solidFill>
                <a:ea typeface="HGP創英角ﾎﾟｯﾌﾟ体" pitchFamily="50" charset="-128"/>
              </a:rPr>
              <a:t>グリフィス大学</a:t>
            </a:r>
            <a:endParaRPr lang="ja-JP" altLang="en-US" sz="3600" dirty="0">
              <a:solidFill>
                <a:srgbClr val="FF0000"/>
              </a:solidFill>
              <a:ea typeface="HGP創英角ﾎﾟｯﾌﾟ体" pitchFamily="50" charset="-128"/>
            </a:endParaRPr>
          </a:p>
        </p:txBody>
      </p:sp>
      <p:pic>
        <p:nvPicPr>
          <p:cNvPr id="143370" name="Picture 10" descr="http://www.daito.ac.jp/english/e_img/logo_d.gif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250825" y="188913"/>
            <a:ext cx="3397250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71" name="Line 11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" name="コンテンツ プレースホルダ 2"/>
          <p:cNvSpPr>
            <a:spLocks noGrp="1"/>
          </p:cNvSpPr>
          <p:nvPr>
            <p:ph idx="1"/>
          </p:nvPr>
        </p:nvSpPr>
        <p:spPr>
          <a:xfrm>
            <a:off x="146426" y="1719375"/>
            <a:ext cx="8820150" cy="5138625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ja-JP" altLang="en-US" sz="3000" dirty="0" smtClean="0">
                <a:solidFill>
                  <a:srgbClr val="669900"/>
                </a:solidFill>
              </a:rPr>
              <a:t>・場所：ゴールドコースト、ブリスベン（</a:t>
            </a:r>
            <a:r>
              <a:rPr lang="en-US" altLang="ja-JP" sz="3000" dirty="0" smtClean="0">
                <a:solidFill>
                  <a:srgbClr val="669900"/>
                </a:solidFill>
              </a:rPr>
              <a:t>5</a:t>
            </a:r>
            <a:r>
              <a:rPr lang="ja-JP" altLang="en-US" sz="3000" dirty="0" smtClean="0">
                <a:solidFill>
                  <a:srgbClr val="669900"/>
                </a:solidFill>
              </a:rPr>
              <a:t>キャンパス）</a:t>
            </a:r>
            <a:endParaRPr lang="en-US" altLang="ja-JP" sz="3000" dirty="0" smtClean="0">
              <a:solidFill>
                <a:srgbClr val="669900"/>
              </a:solidFill>
            </a:endParaRPr>
          </a:p>
          <a:p>
            <a:pPr>
              <a:buFont typeface="Arial" pitchFamily="34" charset="0"/>
              <a:buNone/>
            </a:pPr>
            <a:r>
              <a:rPr lang="ja-JP" altLang="en-US" sz="3000" dirty="0" smtClean="0">
                <a:solidFill>
                  <a:srgbClr val="669900"/>
                </a:solidFill>
              </a:rPr>
              <a:t>・学生数：約</a:t>
            </a:r>
            <a:r>
              <a:rPr lang="en-US" altLang="ja-JP" sz="3000" dirty="0" smtClean="0">
                <a:solidFill>
                  <a:srgbClr val="669900"/>
                </a:solidFill>
              </a:rPr>
              <a:t>50,000</a:t>
            </a:r>
            <a:r>
              <a:rPr lang="ja-JP" altLang="en-US" sz="3000" dirty="0" smtClean="0">
                <a:solidFill>
                  <a:srgbClr val="669900"/>
                </a:solidFill>
              </a:rPr>
              <a:t>人　（留学生約</a:t>
            </a:r>
            <a:r>
              <a:rPr lang="en-US" altLang="ja-JP" sz="3000" dirty="0" smtClean="0">
                <a:solidFill>
                  <a:srgbClr val="669900"/>
                </a:solidFill>
              </a:rPr>
              <a:t>9,000</a:t>
            </a:r>
            <a:r>
              <a:rPr lang="ja-JP" altLang="en-US" sz="3000" dirty="0" smtClean="0">
                <a:solidFill>
                  <a:srgbClr val="669900"/>
                </a:solidFill>
              </a:rPr>
              <a:t>人）</a:t>
            </a:r>
            <a:endParaRPr lang="en-US" altLang="ja-JP" sz="3000" dirty="0" smtClean="0">
              <a:solidFill>
                <a:srgbClr val="669900"/>
              </a:solidFill>
            </a:endParaRPr>
          </a:p>
          <a:p>
            <a:pPr>
              <a:buFont typeface="Arial" pitchFamily="34" charset="0"/>
              <a:buNone/>
            </a:pPr>
            <a:r>
              <a:rPr lang="ja-JP" altLang="en-US" sz="3000" dirty="0" smtClean="0">
                <a:solidFill>
                  <a:srgbClr val="669900"/>
                </a:solidFill>
              </a:rPr>
              <a:t>・総合大学（教育、ビジネス、法律、芸術、科学</a:t>
            </a:r>
            <a:r>
              <a:rPr lang="en-US" altLang="ja-JP" sz="3000" dirty="0" smtClean="0">
                <a:solidFill>
                  <a:srgbClr val="669900"/>
                </a:solidFill>
              </a:rPr>
              <a:t> etc..)</a:t>
            </a:r>
            <a:endParaRPr lang="en-US" altLang="ja-JP" sz="3000" dirty="0" smtClean="0"/>
          </a:p>
          <a:p>
            <a:pPr>
              <a:buFont typeface="Arial" pitchFamily="34" charset="0"/>
              <a:buNone/>
            </a:pPr>
            <a:r>
              <a:rPr lang="ja-JP" altLang="en-US" sz="3000" dirty="0" smtClean="0">
                <a:solidFill>
                  <a:srgbClr val="669900"/>
                </a:solidFill>
              </a:rPr>
              <a:t>・</a:t>
            </a:r>
            <a:r>
              <a:rPr lang="en-US" altLang="ja-JP" sz="3000" dirty="0" smtClean="0">
                <a:solidFill>
                  <a:srgbClr val="669900"/>
                </a:solidFill>
              </a:rPr>
              <a:t>Trimester1 (2</a:t>
            </a:r>
            <a:r>
              <a:rPr lang="ja-JP" altLang="en-US" sz="3000" dirty="0" smtClean="0">
                <a:solidFill>
                  <a:srgbClr val="669900"/>
                </a:solidFill>
              </a:rPr>
              <a:t>月～</a:t>
            </a:r>
            <a:r>
              <a:rPr lang="en-US" altLang="ja-JP" sz="3000" dirty="0" smtClean="0">
                <a:solidFill>
                  <a:srgbClr val="669900"/>
                </a:solidFill>
              </a:rPr>
              <a:t>6</a:t>
            </a:r>
            <a:r>
              <a:rPr lang="ja-JP" altLang="en-US" sz="3000" dirty="0" smtClean="0">
                <a:solidFill>
                  <a:srgbClr val="669900"/>
                </a:solidFill>
              </a:rPr>
              <a:t>月</a:t>
            </a:r>
            <a:r>
              <a:rPr lang="en-US" altLang="ja-JP" sz="3000" dirty="0" smtClean="0">
                <a:solidFill>
                  <a:srgbClr val="669900"/>
                </a:solidFill>
              </a:rPr>
              <a:t>)</a:t>
            </a:r>
            <a:r>
              <a:rPr lang="ja-JP" altLang="en-US" sz="3000" dirty="0" smtClean="0">
                <a:solidFill>
                  <a:srgbClr val="669900"/>
                </a:solidFill>
              </a:rPr>
              <a:t>　</a:t>
            </a:r>
            <a:r>
              <a:rPr lang="en-US" altLang="ja-JP" sz="3000" dirty="0">
                <a:solidFill>
                  <a:srgbClr val="669900"/>
                </a:solidFill>
              </a:rPr>
              <a:t> </a:t>
            </a:r>
            <a:r>
              <a:rPr lang="en-US" altLang="ja-JP" sz="3000" dirty="0" smtClean="0">
                <a:solidFill>
                  <a:srgbClr val="669900"/>
                </a:solidFill>
              </a:rPr>
              <a:t>Trimester2 (7</a:t>
            </a:r>
            <a:r>
              <a:rPr lang="ja-JP" altLang="en-US" sz="3000" dirty="0" smtClean="0">
                <a:solidFill>
                  <a:srgbClr val="669900"/>
                </a:solidFill>
              </a:rPr>
              <a:t>月～</a:t>
            </a:r>
            <a:r>
              <a:rPr lang="en-US" altLang="ja-JP" sz="3000" dirty="0" smtClean="0">
                <a:solidFill>
                  <a:srgbClr val="669900"/>
                </a:solidFill>
              </a:rPr>
              <a:t>10</a:t>
            </a:r>
            <a:r>
              <a:rPr lang="ja-JP" altLang="en-US" sz="3000" dirty="0" smtClean="0">
                <a:solidFill>
                  <a:srgbClr val="669900"/>
                </a:solidFill>
              </a:rPr>
              <a:t>月</a:t>
            </a:r>
            <a:r>
              <a:rPr lang="en-US" altLang="ja-JP" sz="3000" dirty="0" smtClean="0">
                <a:solidFill>
                  <a:srgbClr val="669900"/>
                </a:solidFill>
              </a:rPr>
              <a:t>)</a:t>
            </a:r>
          </a:p>
          <a:p>
            <a:pPr>
              <a:buFont typeface="Arial" pitchFamily="34" charset="0"/>
              <a:buNone/>
            </a:pPr>
            <a:r>
              <a:rPr lang="en-US" altLang="ja-JP" sz="3000" dirty="0">
                <a:solidFill>
                  <a:srgbClr val="669900"/>
                </a:solidFill>
              </a:rPr>
              <a:t> </a:t>
            </a:r>
            <a:r>
              <a:rPr lang="en-US" altLang="ja-JP" sz="3000" dirty="0" smtClean="0">
                <a:solidFill>
                  <a:srgbClr val="669900"/>
                </a:solidFill>
              </a:rPr>
              <a:t> Trimester3 (10</a:t>
            </a:r>
            <a:r>
              <a:rPr lang="ja-JP" altLang="en-US" sz="3000" dirty="0" smtClean="0">
                <a:solidFill>
                  <a:srgbClr val="669900"/>
                </a:solidFill>
              </a:rPr>
              <a:t>月～</a:t>
            </a:r>
            <a:r>
              <a:rPr lang="en-US" altLang="ja-JP" sz="3000" dirty="0" smtClean="0">
                <a:solidFill>
                  <a:srgbClr val="669900"/>
                </a:solidFill>
              </a:rPr>
              <a:t>2</a:t>
            </a:r>
            <a:r>
              <a:rPr lang="ja-JP" altLang="en-US" sz="3000" dirty="0" smtClean="0">
                <a:solidFill>
                  <a:srgbClr val="669900"/>
                </a:solidFill>
              </a:rPr>
              <a:t>月）</a:t>
            </a:r>
            <a:endParaRPr lang="en-US" altLang="ja-JP" sz="3000" dirty="0" smtClean="0">
              <a:solidFill>
                <a:srgbClr val="669900"/>
              </a:solidFill>
            </a:endParaRPr>
          </a:p>
          <a:p>
            <a:pPr>
              <a:buFont typeface="Arial" pitchFamily="34" charset="0"/>
              <a:buNone/>
            </a:pPr>
            <a:r>
              <a:rPr lang="ja-JP" altLang="en-US" sz="3000" dirty="0" smtClean="0">
                <a:solidFill>
                  <a:srgbClr val="669900"/>
                </a:solidFill>
              </a:rPr>
              <a:t>・英語コースあり</a:t>
            </a:r>
            <a:endParaRPr lang="en-US" altLang="ja-JP" sz="3000" dirty="0" smtClean="0">
              <a:solidFill>
                <a:srgbClr val="669900"/>
              </a:solidFill>
            </a:endParaRPr>
          </a:p>
          <a:p>
            <a:pPr>
              <a:buFont typeface="Arial" pitchFamily="34" charset="0"/>
              <a:buNone/>
            </a:pPr>
            <a:r>
              <a:rPr lang="ja-JP" altLang="en-US" sz="3000" dirty="0" smtClean="0">
                <a:solidFill>
                  <a:srgbClr val="669900"/>
                </a:solidFill>
              </a:rPr>
              <a:t>　</a:t>
            </a:r>
            <a:r>
              <a:rPr lang="en-US" altLang="ja-JP" sz="3000" dirty="0" smtClean="0">
                <a:solidFill>
                  <a:srgbClr val="669900"/>
                </a:solidFill>
              </a:rPr>
              <a:t>Griffith English Language Institute </a:t>
            </a:r>
          </a:p>
          <a:p>
            <a:pPr>
              <a:buFont typeface="Arial" pitchFamily="34" charset="0"/>
              <a:buNone/>
            </a:pPr>
            <a:r>
              <a:rPr lang="en-US" altLang="ja-JP" sz="3000" dirty="0" smtClean="0">
                <a:solidFill>
                  <a:srgbClr val="669900"/>
                </a:solidFill>
              </a:rPr>
              <a:t>   </a:t>
            </a:r>
            <a:r>
              <a:rPr lang="ja-JP" altLang="en-US" sz="2400" dirty="0" smtClean="0">
                <a:solidFill>
                  <a:srgbClr val="669900"/>
                </a:solidFill>
              </a:rPr>
              <a:t>例）</a:t>
            </a:r>
            <a:r>
              <a:rPr lang="en-US" altLang="ja-JP" sz="2400" dirty="0" smtClean="0">
                <a:solidFill>
                  <a:srgbClr val="669900"/>
                </a:solidFill>
              </a:rPr>
              <a:t>20</a:t>
            </a:r>
            <a:r>
              <a:rPr lang="ja-JP" altLang="en-US" sz="2400" dirty="0" smtClean="0">
                <a:solidFill>
                  <a:srgbClr val="669900"/>
                </a:solidFill>
              </a:rPr>
              <a:t>週間（</a:t>
            </a:r>
            <a:r>
              <a:rPr lang="en-US" altLang="ja-JP" sz="2400" dirty="0" smtClean="0">
                <a:solidFill>
                  <a:srgbClr val="669900"/>
                </a:solidFill>
              </a:rPr>
              <a:t>2</a:t>
            </a:r>
            <a:r>
              <a:rPr lang="ja-JP" altLang="en-US" sz="2400" dirty="0" smtClean="0">
                <a:solidFill>
                  <a:srgbClr val="669900"/>
                </a:solidFill>
              </a:rPr>
              <a:t>月から</a:t>
            </a:r>
            <a:r>
              <a:rPr lang="en-US" altLang="ja-JP" sz="2400" dirty="0" smtClean="0">
                <a:solidFill>
                  <a:srgbClr val="669900"/>
                </a:solidFill>
              </a:rPr>
              <a:t>6</a:t>
            </a:r>
            <a:r>
              <a:rPr lang="ja-JP" altLang="en-US" sz="2400" dirty="0" smtClean="0">
                <a:solidFill>
                  <a:srgbClr val="669900"/>
                </a:solidFill>
              </a:rPr>
              <a:t>月）の授業料  ＄</a:t>
            </a:r>
            <a:r>
              <a:rPr lang="en-US" altLang="ja-JP" sz="2400" dirty="0" smtClean="0">
                <a:solidFill>
                  <a:srgbClr val="669900"/>
                </a:solidFill>
              </a:rPr>
              <a:t>AU8,400</a:t>
            </a:r>
          </a:p>
          <a:p>
            <a:pPr>
              <a:buFont typeface="Arial" pitchFamily="34" charset="0"/>
              <a:buNone/>
            </a:pPr>
            <a:r>
              <a:rPr lang="ja-JP" altLang="en-US" sz="3000" dirty="0" smtClean="0">
                <a:solidFill>
                  <a:srgbClr val="669900"/>
                </a:solidFill>
              </a:rPr>
              <a:t>・住居：寮、ホームステイ </a:t>
            </a:r>
            <a:r>
              <a:rPr lang="ja-JP" altLang="en-US" sz="2400" dirty="0" smtClean="0">
                <a:solidFill>
                  <a:srgbClr val="669900"/>
                </a:solidFill>
              </a:rPr>
              <a:t> </a:t>
            </a:r>
            <a:r>
              <a:rPr lang="en-US" altLang="ja-JP" sz="2400" dirty="0" smtClean="0">
                <a:solidFill>
                  <a:srgbClr val="669900"/>
                </a:solidFill>
              </a:rPr>
              <a:t>(</a:t>
            </a:r>
            <a:r>
              <a:rPr lang="ja-JP" altLang="en-US" sz="2400" dirty="0" smtClean="0">
                <a:solidFill>
                  <a:srgbClr val="669900"/>
                </a:solidFill>
              </a:rPr>
              <a:t>＄</a:t>
            </a:r>
            <a:r>
              <a:rPr lang="en-US" altLang="ja-JP" sz="2400" dirty="0" smtClean="0">
                <a:solidFill>
                  <a:srgbClr val="669900"/>
                </a:solidFill>
              </a:rPr>
              <a:t>AU285</a:t>
            </a:r>
            <a:r>
              <a:rPr lang="ja-JP" altLang="en-US" sz="2400" dirty="0" smtClean="0">
                <a:solidFill>
                  <a:srgbClr val="669900"/>
                </a:solidFill>
              </a:rPr>
              <a:t>～</a:t>
            </a:r>
            <a:r>
              <a:rPr lang="en-US" altLang="ja-JP" sz="2400" dirty="0" smtClean="0">
                <a:solidFill>
                  <a:srgbClr val="669900"/>
                </a:solidFill>
              </a:rPr>
              <a:t>300/ per week)</a:t>
            </a:r>
            <a:endParaRPr lang="en-US" altLang="ja-JP" sz="3000" dirty="0" smtClean="0">
              <a:solidFill>
                <a:srgbClr val="66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38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00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丸ｺﾞｼｯｸM-PRO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00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丸ｺﾞｼｯｸM-PRO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4759</TotalTime>
  <Words>4546</Words>
  <Application>Microsoft Office PowerPoint</Application>
  <PresentationFormat>画面に合わせる (4:3)</PresentationFormat>
  <Paragraphs>464</Paragraphs>
  <Slides>34</Slides>
  <Notes>32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34</vt:i4>
      </vt:variant>
    </vt:vector>
  </HeadingPairs>
  <TitlesOfParts>
    <vt:vector size="48" baseType="lpstr">
      <vt:lpstr>HGPｺﾞｼｯｸM</vt:lpstr>
      <vt:lpstr>HGP創英角ﾎﾟｯﾌﾟ体</vt:lpstr>
      <vt:lpstr>HGSｺﾞｼｯｸM</vt:lpstr>
      <vt:lpstr>HG丸ｺﾞｼｯｸM-PRO</vt:lpstr>
      <vt:lpstr>ＭＳ Ｐゴシック</vt:lpstr>
      <vt:lpstr>ＭＳ Ｐ明朝</vt:lpstr>
      <vt:lpstr>ＭＳ ゴシック</vt:lpstr>
      <vt:lpstr>ＭＳ 明朝</vt:lpstr>
      <vt:lpstr>Arial</vt:lpstr>
      <vt:lpstr>Century</vt:lpstr>
      <vt:lpstr>Tahoma</vt:lpstr>
      <vt:lpstr>Times New Roman</vt:lpstr>
      <vt:lpstr>Wingdings</vt:lpstr>
      <vt:lpstr>標準デザイン</vt:lpstr>
      <vt:lpstr>英語圏協定校留学 について</vt:lpstr>
      <vt:lpstr>２０２２年度派遣選考試験日程 </vt:lpstr>
      <vt:lpstr>２０２２年度派遣先大学（英語圏） </vt:lpstr>
      <vt:lpstr>TOEFLのスコアが大学の基準に達しない。でも大東の制度に合格！ その場合はどうするの？？</vt:lpstr>
      <vt:lpstr>学費の支払い</vt:lpstr>
      <vt:lpstr>留学プラン例</vt:lpstr>
      <vt:lpstr>出発までの流れ</vt:lpstr>
      <vt:lpstr>オーストラリア</vt:lpstr>
      <vt:lpstr>グリフィス大学</vt:lpstr>
      <vt:lpstr>グリフィス大学</vt:lpstr>
      <vt:lpstr>グリフィス大学</vt:lpstr>
      <vt:lpstr>ニュー・イングランド大学</vt:lpstr>
      <vt:lpstr>ニュー・イングランド大学</vt:lpstr>
      <vt:lpstr>ニュー・イングランド大学</vt:lpstr>
      <vt:lpstr>アメリカ</vt:lpstr>
      <vt:lpstr>ウエスタン・ミシガン大学</vt:lpstr>
      <vt:lpstr>ウエスタン・ミシガン大学</vt:lpstr>
      <vt:lpstr>ウエスタン・ミシガン大学</vt:lpstr>
      <vt:lpstr>セントクラウド州立大学</vt:lpstr>
      <vt:lpstr>セントクラウド州立大学</vt:lpstr>
      <vt:lpstr>セントクラウド州立大学</vt:lpstr>
      <vt:lpstr>PowerPoint プレゼンテーション</vt:lpstr>
      <vt:lpstr>セントラル・ランカシャー大学</vt:lpstr>
      <vt:lpstr>セントラル・ランカシャー大学</vt:lpstr>
      <vt:lpstr>セントラル・ランカシャー大学</vt:lpstr>
      <vt:lpstr>タンペレ大学</vt:lpstr>
      <vt:lpstr>タンペレ大学</vt:lpstr>
      <vt:lpstr>タンペレ大学</vt:lpstr>
      <vt:lpstr>クアラルンプール大学</vt:lpstr>
      <vt:lpstr>クアラルンプール大学</vt:lpstr>
      <vt:lpstr>クアラルンプール大学</vt:lpstr>
      <vt:lpstr>海外留学生レポート</vt:lpstr>
      <vt:lpstr>PowerPoint プレゼンテーション</vt:lpstr>
      <vt:lpstr>国際交流センターでは個別に 留学相談にも応じています。  お問合せは国際交流センターまで </vt:lpstr>
    </vt:vector>
  </TitlesOfParts>
  <Company>大東文化学園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留学説明会</dc:title>
  <dc:creator>daito</dc:creator>
  <cp:lastModifiedBy>yatabe</cp:lastModifiedBy>
  <cp:revision>217</cp:revision>
  <cp:lastPrinted>2019-06-04T00:07:21Z</cp:lastPrinted>
  <dcterms:created xsi:type="dcterms:W3CDTF">2004-06-05T01:47:15Z</dcterms:created>
  <dcterms:modified xsi:type="dcterms:W3CDTF">2021-06-14T05:34:29Z</dcterms:modified>
</cp:coreProperties>
</file>