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13"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EFE0"/>
    <a:srgbClr val="9BEF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000"/>
    <p:restoredTop sz="95840"/>
  </p:normalViewPr>
  <p:slideViewPr>
    <p:cSldViewPr snapToGrid="0" snapToObjects="1">
      <p:cViewPr varScale="1">
        <p:scale>
          <a:sx n="84" d="100"/>
          <a:sy n="84" d="100"/>
        </p:scale>
        <p:origin x="200" y="7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1-13T10:08:29.259"/>
    </inkml:context>
    <inkml:brush xml:id="br0">
      <inkml:brushProperty name="width" value="0.5" units="cm"/>
      <inkml:brushProperty name="height" value="1" units="cm"/>
      <inkml:brushProperty name="color" value="#FFACD5"/>
      <inkml:brushProperty name="tip" value="rectangle"/>
      <inkml:brushProperty name="rasterOp" value="maskPen"/>
    </inkml:brush>
  </inkml:definitions>
  <inkml:trace contextRef="#ctx0" brushRef="#br0">1 78 16383,'67'0'0,"1"0"0,6 0 0,0 0 0,-8 0 0,2 0 0,-5 0 0,5 0 0,4 0 0,16 0 0,6 0 0,1 0 0,2 0 0,2 0 0,3 0 0,-11 0 0,3 0 0,2 0 0,-1 0 0,-4 0 0,1 0 0,-1 0 0,4 0 0,-12 0 0,2 0 0,1 0 0,1 0 0,0 0 0,2 0 0,1 0 0,0 0 0,2 0 0,2 0 0,-6 0 0,2 0 0,1 0 0,0 0 0,1 0 0,-2 0 0,-4 0 0,-2 0 0,0 0 0,0 0 0,3 0 0,1 0 0,0 0 0,3 0 0,1 0 0,1 0 0,0 0 0,-1 0 0,-2 0 0,6 0 0,-3 0 0,0 0 0,-1 0 0,2 0 0,1 0 0,-5 0 0,0 0 0,2 0 0,0 0 0,0 0 0,0 0 0,-1 0 0,-4 0 0,-1 0 0,0 0 0,0 0 0,0 0 0,-1 0 0,0 0 0,11 0 0,0 0 0,0 0 0,0 0 0,-1 0 0,0 0 0,1 0 0,-1 0 0,1 0 0,-1 0 0,-1 0 0,-1 0 0,-4 0 0,-1 0 0,-1 1 0,0-1 0,-1 0 0,1-1 0,-2-1 0,0 0 0,0 0 0,0-1 0,-3 1 0,-2 0 0,20 1 0,-4 1 0,0-1 0,1 0 0,-11-1 0,1-1 0,0 0 0,-1 1 0,-4 0 0,2 1 0,-5 1 0,-1 0 0,5 1 0,-5-1 0,3 0 0,1 0 0,1 0 0,-2 0 0,16 0 0,0 0 0,-1 0 0,0 0 0,-5 0 0,0 0 0,0 0 0,-1 0 0,1 0 0,0 0 0,0 0 0,-2 0 0,-7 0 0,-1 0 0,-1 0 0,0 0 0,1 0 0,0 0 0,0 0 0,-1 0 0,-3 0 0,-1 0 0,0 0 0,0 0 0,0 0 0,1 0 0,-1 0 0,0 0 0,1 0 0,-1 0 0,1 0 0,-1 0 0,21 0 0,-1 0 0,0 0 0,-1 0 0,0 0 0,0 0 0,-5 0 0,-1 0 0,0 0 0,1 0 0,0 0 0,-1 0 0,0-1 0,0 1 0,0 1 0,0 1 0,1 2 0,0 0 0,4-1 0,1 1 0,-1 2 0,-3 0 0,-1 2 0,2 0 0,-18-2 0,2 0 0,0 0 0,0-1 0,20 0 0,0-2 0,0 2 0,-20 0 0,0 1 0,1-1 0,0 0 0,-1-4 0,0 0 0,0-2 0,1 2 0,-1 1 0,1 2 0,-1-1 0,0-1 0,21-2 0,-1 0 0,0 0 0,0-1 0,-1 1 0,-1 1 0,-4 1 0,-1 2 0,1 0 0,4-3 0,2-1 0,-1 1 0,-5 2 0,0 1 0,0-1 0,0-2 0,0-2 0,-1 1 0,-1 0 0,0 0 0,-1 0 0,-9 0 0,-1-1 0,6 2 0,1 1 0,8 0 0,-1 1 0,-5-1 0,2-1 0,-4 0 0,4 0 0,-5 1 0,4 0 0,0 0 0,-6 1 0,-1 0 0,-4 1 0,0-2 0,2-1 0,0 0 0,0 0 0,-1 2 0,1 0 0,-1 0 0,1-2 0,0-2 0,0 1 0,5 0 0,0 0 0,-1 0 0,-3 0 0,0 0 0,1 0 0,7 0 0,1 0 0,0 0 0,-3 0 0,-1 0 0,0 0 0,1 0 0,-1 0 0,1 0 0,2 0 0,0 0 0,0 0 0,-3 0 0,0 0 0,0 0 0,4 0 0,0 0 0,1 0 0,0 0 0,1 0 0,0 0 0,-1 0 0,1 0 0,-1 0 0,1 0 0,0 1 0,-1-2 0,-4-2 0,-1 0 0,0 0 0,5 2 0,0 1 0,-2-2 0,-7-3 0,-2-2 0,2 0 0,8 2 0,1 2 0,-1-1 0,-8 0 0,-2 0 0,1 0 0,9-3 0,1-1 0,-1 3 0,-8 3 0,-1 2 0,0-1 0,3-1 0,2-2 0,-1 0 0,0 1 0,1-1 0,-1 1 0,-4 2 0,-1 1 0,3-1 0,6-2 0,3-1 0,-3 1 0,-7-1 0,-2 1 0,2 0 0,8 3 0,1 0 0,-1-2 0,-10-4 0,-1-1 0,6 1 0,5 4 0,7 3 0,0-1 0,-4-1 0,4-5 0,-5-2 0,4 2 0,-6 5 0,5 1 0,-2 0 0,-6-1 0,-2-5 0,-6-2 0,-2 3 0,-2 3 0,-1 3 0,0-3 0,1-3 0,0-1 0,-2 1 0,20 4 0,-2 1 0,1-8 0,-6 1 0,-28 6 0,-3 0 0,4-3 0,-4 1 0,18 3 0,-10 0 0,-29 0 0,-17 0 0,0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1-13T22:28:03.260"/>
    </inkml:context>
    <inkml:brush xml:id="br0">
      <inkml:brushProperty name="width" value="0.025" units="cm"/>
      <inkml:brushProperty name="height" value="0.025" units="cm"/>
    </inkml:brush>
  </inkml:definitions>
  <inkml:trace contextRef="#ctx0" brushRef="#br0">0 0 24575,'0'0'0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1-13T22:28:03.487"/>
    </inkml:context>
    <inkml:brush xml:id="br0">
      <inkml:brushProperty name="width" value="0.025" units="cm"/>
      <inkml:brushProperty name="height" value="0.025" units="cm"/>
    </inkml:brush>
  </inkml:definitions>
  <inkml:trace contextRef="#ctx0" brushRef="#br0">0 0 24575,'0'0'0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1-13T10:10:18.683"/>
    </inkml:context>
    <inkml:brush xml:id="br0">
      <inkml:brushProperty name="width" value="0.025" units="cm"/>
      <inkml:brushProperty name="height" value="0.025" units="cm"/>
    </inkml:brush>
  </inkml:definitions>
  <inkml:trace contextRef="#ctx0" brushRef="#br0">1 1 24575,'0'0'0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1-13T10:10:18.907"/>
    </inkml:context>
    <inkml:brush xml:id="br0">
      <inkml:brushProperty name="width" value="0.025" units="cm"/>
      <inkml:brushProperty name="height" value="0.025" units="cm"/>
    </inkml:brush>
  </inkml:definitions>
  <inkml:trace contextRef="#ctx0" brushRef="#br0">1 1 24575,'0'0'0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1-13T22:36:10.939"/>
    </inkml:context>
    <inkml:brush xml:id="br0">
      <inkml:brushProperty name="width" value="0.3" units="cm"/>
      <inkml:brushProperty name="height" value="0.6" units="cm"/>
      <inkml:brushProperty name="color" value="#FFACD5"/>
      <inkml:brushProperty name="tip" value="rectangle"/>
      <inkml:brushProperty name="rasterOp" value="maskPen"/>
    </inkml:brush>
  </inkml:definitions>
  <inkml:trace contextRef="#ctx0" brushRef="#br0">0 1 16383,'0'0'0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48618E9-EE2D-4864-9EEE-58939BD4FBBA}"/>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317D1EC0-23FF-4FC8-B22D-E34878EAA4CC}"/>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AB929A7-258C-4469-AAB4-A67D713F7A80}"/>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A635CDB-2D00-49D5-B26E-0694A25000C7}"/>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4288D7A-F857-418D-92F2-368E841B9F27}"/>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1084F50-7F3C-4A4A-877E-FFD9EC7CD88B}"/>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31E64C1-F4C0-4A94-B319-BB1A0A2450B5}"/>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63D8374-8052-417F-AB69-B97EAC43D513}"/>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7750734-4D51-4019-A003-38A3DE49B434}"/>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1B693D1-DBA2-4D3B-9B37-D9EE8C4112F4}"/>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BCD3EA8-E4C0-4AF6-817F-F9F29157A499}"/>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A170FB3-B397-4AC9-85FD-65388F26D90A}"/>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E5EC0B9-49C7-4777-AEC5-B5EF8DE40498}"/>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7902048B-30F7-4434-87A5-140F9BB4BEB1}"/>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0500A6E2-A41C-4751-8A4E-9A0C5718D930}"/>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C259517-7BE7-45F9-81C0-3A6362BF143C}"/>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90652F56-7B71-42B2-AB68-22204A6DF177}"/>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059830E-1C3D-4D42-8789-524971CB4657}"/>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B53325A7-86D3-4B52-A7E3-ADDF408B4067}"/>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D53F46F-EC12-484C-A4E7-791E57687AC1}"/>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64ED9CA-8950-47B8-A9ED-22B45CE15FB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E4429F7B-9FD7-438F-8ECA-3FCAD0061805}"/>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C558100-D455-4B41-890C-BCC898B2D165}"/>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2886397-398A-4318-BE16-2CBAC1902F9E}"/>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D32A3A6-CE6E-4ABD-8522-2C8DC88C070E}"/>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9014C09-5B84-4798-8BDE-C80D76E67B8E}"/>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A29EB9E-ED9D-4C69-8A26-9A7A0A830569}"/>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A2899F9-1795-416F-8F3D-26EEB684DB6A}"/>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3043474-8625-495C-BD06-3627FD286C55}"/>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D432CE47-7631-408E-8DDC-79EE378B707B}"/>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2C8832D-8B8D-4036-B913-2D363143274B}"/>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1CCEFEAF-E87B-4FF2-A947-94CABAA0610D}"/>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343A7CD3-94E1-42A9-BAB7-2AFCD9FCBD10}"/>
              </a:ext>
            </a:extLst>
          </p:cNvPr>
          <p:cNvSpPr>
            <a:spLocks noGrp="1"/>
          </p:cNvSpPr>
          <p:nvPr>
            <p:ph type="ctrTitle"/>
          </p:nvPr>
        </p:nvSpPr>
        <p:spPr>
          <a:xfrm>
            <a:off x="691078" y="722903"/>
            <a:ext cx="10495904" cy="2460770"/>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467609B-8FD3-4FF7-8EBC-6619CA868B33}"/>
              </a:ext>
            </a:extLst>
          </p:cNvPr>
          <p:cNvSpPr>
            <a:spLocks noGrp="1"/>
          </p:cNvSpPr>
          <p:nvPr>
            <p:ph type="subTitle" idx="1"/>
          </p:nvPr>
        </p:nvSpPr>
        <p:spPr>
          <a:xfrm>
            <a:off x="691078" y="3428997"/>
            <a:ext cx="10495904" cy="2306639"/>
          </a:xfrm>
        </p:spPr>
        <p:txBody>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39" name="Right Triangle 38">
            <a:extLst>
              <a:ext uri="{FF2B5EF4-FFF2-40B4-BE49-F238E27FC236}">
                <a16:creationId xmlns:a16="http://schemas.microsoft.com/office/drawing/2014/main" id="{2437C4A8-8E3A-4ADA-93B9-64737CE1ABB1}"/>
              </a:ext>
              <a:ext uri="{C183D7F6-B498-43B3-948B-1728B52AA6E4}">
                <adec:decorative xmlns:adec="http://schemas.microsoft.com/office/drawing/2017/decorative" val="1"/>
              </a:ext>
            </a:extLst>
          </p:cNvPr>
          <p:cNvSpPr/>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Date Placeholder 3">
            <a:extLst>
              <a:ext uri="{FF2B5EF4-FFF2-40B4-BE49-F238E27FC236}">
                <a16:creationId xmlns:a16="http://schemas.microsoft.com/office/drawing/2014/main" id="{ACC7A76F-3401-4F50-AE85-8F2AA247B99F}"/>
              </a:ext>
            </a:extLst>
          </p:cNvPr>
          <p:cNvSpPr>
            <a:spLocks noGrp="1"/>
          </p:cNvSpPr>
          <p:nvPr>
            <p:ph type="dt" sz="half" idx="10"/>
          </p:nvPr>
        </p:nvSpPr>
        <p:spPr/>
        <p:txBody>
          <a:bodyPr/>
          <a:lstStyle/>
          <a:p>
            <a:fld id="{8F72BA41-EC5B-4197-BCC8-0FD2E523CD7A}" type="datetimeFigureOut">
              <a:rPr lang="en-US" smtClean="0"/>
              <a:t>11/14/21</a:t>
            </a:fld>
            <a:endParaRPr lang="en-US"/>
          </a:p>
        </p:txBody>
      </p:sp>
      <p:sp>
        <p:nvSpPr>
          <p:cNvPr id="5" name="Footer Placeholder 4">
            <a:extLst>
              <a:ext uri="{FF2B5EF4-FFF2-40B4-BE49-F238E27FC236}">
                <a16:creationId xmlns:a16="http://schemas.microsoft.com/office/drawing/2014/main" id="{DEF02E50-D34E-4DD4-8B3B-55D08F25F50A}"/>
              </a:ext>
            </a:extLst>
          </p:cNvPr>
          <p:cNvSpPr>
            <a:spLocks noGrp="1"/>
          </p:cNvSpPr>
          <p:nvPr>
            <p:ph type="ftr" sz="quarter" idx="11"/>
          </p:nvPr>
        </p:nvSpPr>
        <p:spPr>
          <a:xfrm>
            <a:off x="691078" y="236364"/>
            <a:ext cx="4114800" cy="417126"/>
          </a:xfrm>
        </p:spPr>
        <p:txBody>
          <a:bodyPr/>
          <a:lstStyle/>
          <a:p>
            <a:endParaRPr lang="en-US" dirty="0"/>
          </a:p>
        </p:txBody>
      </p:sp>
      <p:sp>
        <p:nvSpPr>
          <p:cNvPr id="6" name="Slide Number Placeholder 5">
            <a:extLst>
              <a:ext uri="{FF2B5EF4-FFF2-40B4-BE49-F238E27FC236}">
                <a16:creationId xmlns:a16="http://schemas.microsoft.com/office/drawing/2014/main" id="{37B53B71-D2FA-4DDC-9C9C-E26F7B591A8E}"/>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879163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BD70F-ACE4-4595-845E-2296BDF83B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978CD9-E0B5-4B48-8366-91E6D22C9F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FAF4B4-44D3-4E29-B235-A1B868207789}"/>
              </a:ext>
            </a:extLst>
          </p:cNvPr>
          <p:cNvSpPr>
            <a:spLocks noGrp="1"/>
          </p:cNvSpPr>
          <p:nvPr>
            <p:ph type="dt" sz="half" idx="10"/>
          </p:nvPr>
        </p:nvSpPr>
        <p:spPr/>
        <p:txBody>
          <a:bodyPr/>
          <a:lstStyle/>
          <a:p>
            <a:fld id="{8F72BA41-EC5B-4197-BCC8-0FD2E523CD7A}" type="datetimeFigureOut">
              <a:rPr lang="en-US" smtClean="0"/>
              <a:t>11/14/21</a:t>
            </a:fld>
            <a:endParaRPr lang="en-US"/>
          </a:p>
        </p:txBody>
      </p:sp>
      <p:sp>
        <p:nvSpPr>
          <p:cNvPr id="5" name="Footer Placeholder 4">
            <a:extLst>
              <a:ext uri="{FF2B5EF4-FFF2-40B4-BE49-F238E27FC236}">
                <a16:creationId xmlns:a16="http://schemas.microsoft.com/office/drawing/2014/main" id="{E2D7BA37-9639-480E-84AB-EA277225CA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BFC658-154E-48DE-AD31-813E5170C93C}"/>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095886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65405209-5179-4359-91ED-1B1A46619A99}"/>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0E32344F-3BE0-4CE8-B1BD-9ABD425E1C0D}"/>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99DE306-F4FB-4730-A066-ADF38D739563}"/>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CB32885-303F-477F-A081-27425944F230}"/>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260C0C0B-4CD0-467D-A382-2B2415102C48}"/>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788DF0F-327F-43A5-AB71-3D32053D83CA}"/>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98A0902-2662-4911-A532-AA6310861479}"/>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ABDA4F7-23F4-46D1-8B7E-A21DD84083E1}"/>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7FC9FC2-8808-438E-8FFB-5FE416BFB5C8}"/>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04694E5-71F9-4210-9BE8-FC12CC177BD3}"/>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B37E805-A7E5-4906-B0C5-1373F3DA9628}"/>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A4CD964-FBD6-41AB-8A02-9509A2BAC11F}"/>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9CD7FF8-E827-4E0A-BCE2-CCB34EDAC0FC}"/>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5C4AD6BB-F1EE-4FB8-96E8-6890447800EC}"/>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E935057-E0A3-4DAE-B9C8-6E818D7A7205}"/>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08DDF69-1C14-453C-BC3A-37D3FE69DFC7}"/>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6C26D82-15BA-4B2E-A42D-2ECA8012D307}"/>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7F73B67-E5E9-4000-91DA-034B2127EFD2}"/>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AFAC1B5-F0DD-4FC0-B4C9-77CB29DF4425}"/>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9ACB3DB-54B2-4CEE-A791-C6FC6C758DAE}"/>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8324004-1030-47D9-B817-425FF6ECCEC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1AA001C4-81AB-4FA6-ADAA-C8618056353B}"/>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D1DAD34-7844-4F16-9874-F51F2A23B9EA}"/>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7DCBC6D-1BDA-4CB1-A3EC-59F240C8FA19}"/>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E5B3C1A0-58E7-47E4-831B-CF3EE21D1E90}"/>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08A09FAA-E123-4FE4-B67A-9EBDE1A3130F}"/>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317B7C6-C816-4A58-B184-135E4FD19F55}"/>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4D22ABB-4CE8-47DC-80BF-39B3E4CF7048}"/>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3A17DE37-A292-4031-AF42-CDB00A13EE76}"/>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73EF673-CB75-435F-9BF3-7594EC3ADF8F}"/>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35F4581-15F6-47EE-87D0-1132A093DBA5}"/>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565CF984-F5BD-45C4-9A12-B02DB4F044E1}"/>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39" name="Right Triangle 38">
            <a:extLst>
              <a:ext uri="{FF2B5EF4-FFF2-40B4-BE49-F238E27FC236}">
                <a16:creationId xmlns:a16="http://schemas.microsoft.com/office/drawing/2014/main" id="{ACE66A86-8455-497B-9CA4-F460A19E5FBB}"/>
              </a:ext>
              <a:ext uri="{C183D7F6-B498-43B3-948B-1728B52AA6E4}">
                <adec:decorative xmlns:adec="http://schemas.microsoft.com/office/drawing/2017/decorative" val="1"/>
              </a:ext>
            </a:extLst>
          </p:cNvPr>
          <p:cNvSpPr/>
          <p:nvPr/>
        </p:nvSpPr>
        <p:spPr>
          <a:xfrm rot="18900000">
            <a:off x="7770390" y="-287370"/>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Vertical Title 1">
            <a:extLst>
              <a:ext uri="{FF2B5EF4-FFF2-40B4-BE49-F238E27FC236}">
                <a16:creationId xmlns:a16="http://schemas.microsoft.com/office/drawing/2014/main" id="{5868C62B-71EF-4824-9EE8-6CAE17984232}"/>
              </a:ext>
            </a:extLst>
          </p:cNvPr>
          <p:cNvSpPr>
            <a:spLocks noGrp="1"/>
          </p:cNvSpPr>
          <p:nvPr>
            <p:ph type="title" orient="vert"/>
          </p:nvPr>
        </p:nvSpPr>
        <p:spPr>
          <a:xfrm>
            <a:off x="7707774" y="715616"/>
            <a:ext cx="3295876" cy="5026597"/>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243E4C8-4AA9-49D7-BF71-1AB5F2CFE1FC}"/>
              </a:ext>
            </a:extLst>
          </p:cNvPr>
          <p:cNvSpPr>
            <a:spLocks noGrp="1"/>
          </p:cNvSpPr>
          <p:nvPr>
            <p:ph type="body" orient="vert" idx="1"/>
          </p:nvPr>
        </p:nvSpPr>
        <p:spPr>
          <a:xfrm>
            <a:off x="683588" y="715616"/>
            <a:ext cx="6770448" cy="502659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97898B3-014E-440B-BA4E-106339212804}"/>
              </a:ext>
            </a:extLst>
          </p:cNvPr>
          <p:cNvSpPr>
            <a:spLocks noGrp="1"/>
          </p:cNvSpPr>
          <p:nvPr>
            <p:ph type="dt" sz="half" idx="10"/>
          </p:nvPr>
        </p:nvSpPr>
        <p:spPr/>
        <p:txBody>
          <a:bodyPr/>
          <a:lstStyle/>
          <a:p>
            <a:fld id="{8F72BA41-EC5B-4197-BCC8-0FD2E523CD7A}" type="datetimeFigureOut">
              <a:rPr lang="en-US" smtClean="0"/>
              <a:t>11/14/21</a:t>
            </a:fld>
            <a:endParaRPr lang="en-US"/>
          </a:p>
        </p:txBody>
      </p:sp>
      <p:sp>
        <p:nvSpPr>
          <p:cNvPr id="5" name="Footer Placeholder 4">
            <a:extLst>
              <a:ext uri="{FF2B5EF4-FFF2-40B4-BE49-F238E27FC236}">
                <a16:creationId xmlns:a16="http://schemas.microsoft.com/office/drawing/2014/main" id="{81C22643-CE63-4C3E-B437-5A1A5EF911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D1CE5E-160A-4B37-94E2-3D9DC75BFFAF}"/>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174091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D8D6B-70A2-430A-9F5D-DA093D8C16CF}"/>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94A2845-6CA6-4745-A951-25B8D5319D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049424-7A20-4BA1-9F60-671A5DBB3B13}"/>
              </a:ext>
            </a:extLst>
          </p:cNvPr>
          <p:cNvSpPr>
            <a:spLocks noGrp="1"/>
          </p:cNvSpPr>
          <p:nvPr>
            <p:ph type="dt" sz="half" idx="10"/>
          </p:nvPr>
        </p:nvSpPr>
        <p:spPr/>
        <p:txBody>
          <a:bodyPr/>
          <a:lstStyle/>
          <a:p>
            <a:fld id="{8F72BA41-EC5B-4197-BCC8-0FD2E523CD7A}" type="datetimeFigureOut">
              <a:rPr lang="en-US" smtClean="0"/>
              <a:t>11/14/21</a:t>
            </a:fld>
            <a:endParaRPr lang="en-US"/>
          </a:p>
        </p:txBody>
      </p:sp>
      <p:sp>
        <p:nvSpPr>
          <p:cNvPr id="5" name="Footer Placeholder 4">
            <a:extLst>
              <a:ext uri="{FF2B5EF4-FFF2-40B4-BE49-F238E27FC236}">
                <a16:creationId xmlns:a16="http://schemas.microsoft.com/office/drawing/2014/main" id="{4F1BD2B2-E17F-402E-8EA3-5C7C1118A8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D23070-8658-4AC0-B2A3-4BE605A840F8}"/>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214774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A69DB7AC-F7D7-430A-A2A7-CD3EBBF1D35D}"/>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66AAF10E-F092-4160-BF4A-FF568555B790}"/>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6341C04-9B94-4385-A661-7B8C17000497}"/>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4C1D709-6A0F-409C-B2D0-C248E562265E}"/>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999BE53-BA11-4B67-BFBB-6281DB50C75D}"/>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B662D93-31C1-4DFB-A938-E631F89AA9F0}"/>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7ECC8DA-0BEC-4508-89D4-12FA35B481F5}"/>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7DC8E6C-1B78-4B89-82DD-BBA778CD1482}"/>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8E5F54A-0315-4B15-B865-1F0460526260}"/>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DD7F352-DE39-4835-8D3F-69CDEC490F1E}"/>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9D6F20A-F777-4F41-B23B-735A64FA5DA3}"/>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1BBADBA-0F74-418B-BC50-AD44596C3EF8}"/>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3918BE26-88E5-457C-8095-745F34D1536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FB269E0-E058-4340-B93D-7D40FFF521F3}"/>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DDD9AEE-5501-4385-B339-4616F567B53D}"/>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4D29C61-8926-4C98-882B-AB90108C8386}"/>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AC585F9-B633-4F7E-AADE-75079DC17158}"/>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5DC6366-5525-4FBC-9886-D4409F6B2993}"/>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CC03CF9-098C-4140-806A-023D3DC3F2E3}"/>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9C41BC4-89DF-4EC4-A141-9EF16D8EEB5B}"/>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32AD067-E64C-499E-9C0A-A72525874417}"/>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6653DD54-FA2B-4B91-A94E-3C46AE21B385}"/>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586AC204-156B-442E-B028-01036BD1F267}"/>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03512DE-F013-431A-9F6E-ADDA88FB2DD5}"/>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E95FEE1-61A9-4065-B9F8-5589180AC62B}"/>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028AA59-C1FA-46C0-BFDD-1C1D3404C81C}"/>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A5C99EE-B791-470A-8639-0357A751EB43}"/>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54F4204-F48B-4AF5-B11E-0CE7D972AC37}"/>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076643FE-3966-4B82-9623-C61A56EDD20C}"/>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2DD769C5-B1B1-45BD-A40A-67E6568C8434}"/>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2A511707-50C7-48B2-81F7-5C82BF57795C}"/>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838D44F3-CCFE-48A0-8414-FFF5E43D9184}"/>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2D126FE0-8204-40BB-AD46-4A0C7A47514C}"/>
              </a:ext>
            </a:extLst>
          </p:cNvPr>
          <p:cNvSpPr>
            <a:spLocks noGrp="1"/>
          </p:cNvSpPr>
          <p:nvPr>
            <p:ph type="title"/>
          </p:nvPr>
        </p:nvSpPr>
        <p:spPr>
          <a:xfrm>
            <a:off x="691078" y="718115"/>
            <a:ext cx="10312571" cy="2781501"/>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B25E350-4200-419C-A167-527DD6B77792}"/>
              </a:ext>
            </a:extLst>
          </p:cNvPr>
          <p:cNvSpPr>
            <a:spLocks noGrp="1"/>
          </p:cNvSpPr>
          <p:nvPr>
            <p:ph type="body" idx="1"/>
          </p:nvPr>
        </p:nvSpPr>
        <p:spPr>
          <a:xfrm>
            <a:off x="691078" y="3753350"/>
            <a:ext cx="10312571" cy="1991572"/>
          </a:xfrm>
        </p:spPr>
        <p:txBody>
          <a:bodyPr/>
          <a:lstStyle>
            <a:lvl1pPr marL="0" indent="0">
              <a:buNone/>
              <a:defRPr lang="en-US" sz="2400" kern="1200" smtClean="0">
                <a:solidFill>
                  <a:schemeClr val="tx2"/>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39" name="Right Triangle 38">
            <a:extLst>
              <a:ext uri="{FF2B5EF4-FFF2-40B4-BE49-F238E27FC236}">
                <a16:creationId xmlns:a16="http://schemas.microsoft.com/office/drawing/2014/main" id="{6741F519-22CF-4C01-B140-5480DBAB30F8}"/>
              </a:ext>
              <a:ext uri="{C183D7F6-B498-43B3-948B-1728B52AA6E4}">
                <adec:decorative xmlns:adec="http://schemas.microsoft.com/office/drawing/2017/decorative" val="1"/>
              </a:ext>
            </a:extLst>
          </p:cNvPr>
          <p:cNvSpPr/>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Date Placeholder 3">
            <a:extLst>
              <a:ext uri="{FF2B5EF4-FFF2-40B4-BE49-F238E27FC236}">
                <a16:creationId xmlns:a16="http://schemas.microsoft.com/office/drawing/2014/main" id="{D05D1550-9064-4767-B70A-3501AF956C94}"/>
              </a:ext>
            </a:extLst>
          </p:cNvPr>
          <p:cNvSpPr>
            <a:spLocks noGrp="1"/>
          </p:cNvSpPr>
          <p:nvPr>
            <p:ph type="dt" sz="half" idx="10"/>
          </p:nvPr>
        </p:nvSpPr>
        <p:spPr/>
        <p:txBody>
          <a:bodyPr/>
          <a:lstStyle/>
          <a:p>
            <a:fld id="{8F72BA41-EC5B-4197-BCC8-0FD2E523CD7A}" type="datetimeFigureOut">
              <a:rPr lang="en-US" smtClean="0"/>
              <a:t>11/14/21</a:t>
            </a:fld>
            <a:endParaRPr lang="en-US"/>
          </a:p>
        </p:txBody>
      </p:sp>
      <p:sp>
        <p:nvSpPr>
          <p:cNvPr id="5" name="Footer Placeholder 4">
            <a:extLst>
              <a:ext uri="{FF2B5EF4-FFF2-40B4-BE49-F238E27FC236}">
                <a16:creationId xmlns:a16="http://schemas.microsoft.com/office/drawing/2014/main" id="{581E1C33-2E8E-4041-9683-12048CB8AB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D36992-B921-4F3F-9C4A-0D67E618D114}"/>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716155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CFDF5-4B31-4F1B-83BA-82A9510379F2}"/>
              </a:ext>
            </a:extLst>
          </p:cNvPr>
          <p:cNvSpPr>
            <a:spLocks noGrp="1"/>
          </p:cNvSpPr>
          <p:nvPr>
            <p:ph type="title"/>
          </p:nvPr>
        </p:nvSpPr>
        <p:spPr>
          <a:xfrm>
            <a:off x="691078" y="722903"/>
            <a:ext cx="10312571" cy="1354844"/>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14EC9A6-F718-4497-8A75-637EE17458E0}"/>
              </a:ext>
            </a:extLst>
          </p:cNvPr>
          <p:cNvSpPr>
            <a:spLocks noGrp="1"/>
          </p:cNvSpPr>
          <p:nvPr>
            <p:ph sz="half" idx="1"/>
          </p:nvPr>
        </p:nvSpPr>
        <p:spPr>
          <a:xfrm>
            <a:off x="691078" y="2345843"/>
            <a:ext cx="5009584" cy="3274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D503E57-9695-4508-9778-B3DB1FB5FAB6}"/>
              </a:ext>
            </a:extLst>
          </p:cNvPr>
          <p:cNvSpPr>
            <a:spLocks noGrp="1"/>
          </p:cNvSpPr>
          <p:nvPr>
            <p:ph sz="half" idx="2"/>
          </p:nvPr>
        </p:nvSpPr>
        <p:spPr>
          <a:xfrm>
            <a:off x="5935075" y="2345843"/>
            <a:ext cx="5068574" cy="3274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474CEE6-B9DC-4CCC-8F4C-0B4DADFB0195}"/>
              </a:ext>
            </a:extLst>
          </p:cNvPr>
          <p:cNvSpPr>
            <a:spLocks noGrp="1"/>
          </p:cNvSpPr>
          <p:nvPr>
            <p:ph type="dt" sz="half" idx="10"/>
          </p:nvPr>
        </p:nvSpPr>
        <p:spPr/>
        <p:txBody>
          <a:bodyPr/>
          <a:lstStyle/>
          <a:p>
            <a:fld id="{8F72BA41-EC5B-4197-BCC8-0FD2E523CD7A}" type="datetimeFigureOut">
              <a:rPr lang="en-US" smtClean="0"/>
              <a:t>11/14/21</a:t>
            </a:fld>
            <a:endParaRPr lang="en-US"/>
          </a:p>
        </p:txBody>
      </p:sp>
      <p:sp>
        <p:nvSpPr>
          <p:cNvPr id="6" name="Footer Placeholder 5">
            <a:extLst>
              <a:ext uri="{FF2B5EF4-FFF2-40B4-BE49-F238E27FC236}">
                <a16:creationId xmlns:a16="http://schemas.microsoft.com/office/drawing/2014/main" id="{2AC85191-5804-47C9-95EB-D49D715737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6B0A03-44F6-4299-B45D-E07A023906F0}"/>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091893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920E6-CC97-4BD8-92FE-8F36024D0E38}"/>
              </a:ext>
            </a:extLst>
          </p:cNvPr>
          <p:cNvSpPr>
            <a:spLocks noGrp="1"/>
          </p:cNvSpPr>
          <p:nvPr>
            <p:ph type="title"/>
          </p:nvPr>
        </p:nvSpPr>
        <p:spPr>
          <a:xfrm>
            <a:off x="691078" y="722900"/>
            <a:ext cx="10320062" cy="1407505"/>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73872FB-EDD5-42FB-8A9A-279EAD4FB0D9}"/>
              </a:ext>
            </a:extLst>
          </p:cNvPr>
          <p:cNvSpPr>
            <a:spLocks noGrp="1"/>
          </p:cNvSpPr>
          <p:nvPr>
            <p:ph type="body" idx="1"/>
          </p:nvPr>
        </p:nvSpPr>
        <p:spPr>
          <a:xfrm>
            <a:off x="691078" y="2331481"/>
            <a:ext cx="4963444" cy="54007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5F28C1-95C8-476A-8D93-D580DD39D8F7}"/>
              </a:ext>
            </a:extLst>
          </p:cNvPr>
          <p:cNvSpPr>
            <a:spLocks noGrp="1"/>
          </p:cNvSpPr>
          <p:nvPr>
            <p:ph sz="half" idx="2"/>
          </p:nvPr>
        </p:nvSpPr>
        <p:spPr>
          <a:xfrm>
            <a:off x="691078" y="2954564"/>
            <a:ext cx="4963444" cy="27903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4315485-EE1A-41B0-873A-BA9D06E88BFD}"/>
              </a:ext>
            </a:extLst>
          </p:cNvPr>
          <p:cNvSpPr>
            <a:spLocks noGrp="1"/>
          </p:cNvSpPr>
          <p:nvPr>
            <p:ph type="body" sz="quarter" idx="3"/>
          </p:nvPr>
        </p:nvSpPr>
        <p:spPr>
          <a:xfrm>
            <a:off x="6103351" y="2331481"/>
            <a:ext cx="4900298" cy="54007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81A6FB-1583-4A1B-A4A7-C65062C57B73}"/>
              </a:ext>
            </a:extLst>
          </p:cNvPr>
          <p:cNvSpPr>
            <a:spLocks noGrp="1"/>
          </p:cNvSpPr>
          <p:nvPr>
            <p:ph sz="quarter" idx="4"/>
          </p:nvPr>
        </p:nvSpPr>
        <p:spPr>
          <a:xfrm>
            <a:off x="6103351" y="2954564"/>
            <a:ext cx="4900298" cy="27903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3A29EA7-E61E-4617-9DA9-40B9299B3287}"/>
              </a:ext>
            </a:extLst>
          </p:cNvPr>
          <p:cNvSpPr>
            <a:spLocks noGrp="1"/>
          </p:cNvSpPr>
          <p:nvPr>
            <p:ph type="dt" sz="half" idx="10"/>
          </p:nvPr>
        </p:nvSpPr>
        <p:spPr>
          <a:xfrm>
            <a:off x="683587" y="6215870"/>
            <a:ext cx="3843779" cy="417126"/>
          </a:xfrm>
        </p:spPr>
        <p:txBody>
          <a:bodyPr/>
          <a:lstStyle/>
          <a:p>
            <a:fld id="{8F72BA41-EC5B-4197-BCC8-0FD2E523CD7A}" type="datetimeFigureOut">
              <a:rPr lang="en-US" smtClean="0"/>
              <a:t>11/14/21</a:t>
            </a:fld>
            <a:endParaRPr lang="en-US"/>
          </a:p>
        </p:txBody>
      </p:sp>
      <p:sp>
        <p:nvSpPr>
          <p:cNvPr id="8" name="Footer Placeholder 7">
            <a:extLst>
              <a:ext uri="{FF2B5EF4-FFF2-40B4-BE49-F238E27FC236}">
                <a16:creationId xmlns:a16="http://schemas.microsoft.com/office/drawing/2014/main" id="{D56249CC-EB72-46A6-87D9-5FBDA8E450EC}"/>
              </a:ext>
            </a:extLst>
          </p:cNvPr>
          <p:cNvSpPr>
            <a:spLocks noGrp="1"/>
          </p:cNvSpPr>
          <p:nvPr>
            <p:ph type="ftr" sz="quarter" idx="11"/>
          </p:nvPr>
        </p:nvSpPr>
        <p:spPr>
          <a:xfrm>
            <a:off x="691078" y="236364"/>
            <a:ext cx="4114800" cy="417126"/>
          </a:xfrm>
        </p:spPr>
        <p:txBody>
          <a:bodyPr/>
          <a:lstStyle/>
          <a:p>
            <a:endParaRPr lang="en-US" dirty="0"/>
          </a:p>
        </p:txBody>
      </p:sp>
      <p:sp>
        <p:nvSpPr>
          <p:cNvPr id="9" name="Slide Number Placeholder 8">
            <a:extLst>
              <a:ext uri="{FF2B5EF4-FFF2-40B4-BE49-F238E27FC236}">
                <a16:creationId xmlns:a16="http://schemas.microsoft.com/office/drawing/2014/main" id="{EAA04EE7-47BE-4ECE-A170-793C4E569518}"/>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764387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E4946-24AD-40DD-95A7-49BA49C227DF}"/>
              </a:ext>
            </a:extLst>
          </p:cNvPr>
          <p:cNvSpPr>
            <a:spLocks noGrp="1"/>
          </p:cNvSpPr>
          <p:nvPr>
            <p:ph type="title"/>
          </p:nvPr>
        </p:nvSpPr>
        <p:spPr>
          <a:xfrm>
            <a:off x="691078" y="722903"/>
            <a:ext cx="10501177" cy="1401231"/>
          </a:xfrm>
        </p:spPr>
        <p:txBody>
          <a:bodyPr/>
          <a:lstStyle>
            <a:lvl1pPr>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7D8CF342-49F6-482D-943E-7E50B1694AE3}"/>
              </a:ext>
            </a:extLst>
          </p:cNvPr>
          <p:cNvSpPr>
            <a:spLocks noGrp="1"/>
          </p:cNvSpPr>
          <p:nvPr>
            <p:ph type="dt" sz="half" idx="10"/>
          </p:nvPr>
        </p:nvSpPr>
        <p:spPr/>
        <p:txBody>
          <a:bodyPr/>
          <a:lstStyle/>
          <a:p>
            <a:fld id="{8F72BA41-EC5B-4197-BCC8-0FD2E523CD7A}" type="datetimeFigureOut">
              <a:rPr lang="en-US" smtClean="0"/>
              <a:t>11/14/21</a:t>
            </a:fld>
            <a:endParaRPr lang="en-US"/>
          </a:p>
        </p:txBody>
      </p:sp>
      <p:sp>
        <p:nvSpPr>
          <p:cNvPr id="4" name="Footer Placeholder 3">
            <a:extLst>
              <a:ext uri="{FF2B5EF4-FFF2-40B4-BE49-F238E27FC236}">
                <a16:creationId xmlns:a16="http://schemas.microsoft.com/office/drawing/2014/main" id="{064033E5-3797-4FF8-866F-9FD9325A9FAB}"/>
              </a:ext>
            </a:extLst>
          </p:cNvPr>
          <p:cNvSpPr>
            <a:spLocks noGrp="1"/>
          </p:cNvSpPr>
          <p:nvPr>
            <p:ph type="ftr" sz="quarter" idx="11"/>
          </p:nvPr>
        </p:nvSpPr>
        <p:spPr>
          <a:xfrm>
            <a:off x="691078" y="236364"/>
            <a:ext cx="4114800" cy="417126"/>
          </a:xfrm>
        </p:spPr>
        <p:txBody>
          <a:bodyPr/>
          <a:lstStyle/>
          <a:p>
            <a:endParaRPr lang="en-US"/>
          </a:p>
        </p:txBody>
      </p:sp>
      <p:sp>
        <p:nvSpPr>
          <p:cNvPr id="5" name="Slide Number Placeholder 4">
            <a:extLst>
              <a:ext uri="{FF2B5EF4-FFF2-40B4-BE49-F238E27FC236}">
                <a16:creationId xmlns:a16="http://schemas.microsoft.com/office/drawing/2014/main" id="{66DC1E67-424D-4638-98F8-38E71A410011}"/>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801652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45BED274-5EB4-4EF4-B353-E55BD502655C}"/>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6" name="Straight Connector 5">
              <a:extLst>
                <a:ext uri="{FF2B5EF4-FFF2-40B4-BE49-F238E27FC236}">
                  <a16:creationId xmlns:a16="http://schemas.microsoft.com/office/drawing/2014/main" id="{E0418BE5-560E-4E49-B12D-B555511FED72}"/>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49D1162-73B9-420F-BCBE-95039D00CD24}"/>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2BA76FE-316A-48E2-A03B-4E05691C4348}"/>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E678FBC-A6AD-4422-BA24-A4172F8862CA}"/>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D3C5C3E-2D08-43F0-AFAC-E15360CA7D34}"/>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0BEAC62-AF92-4A65-9790-6F6E0C6C5A1F}"/>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C77D7C5-E76E-4E82-BFC4-9A75D2C8089D}"/>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66E0152-96B9-4067-80D3-D9BDE6D7EC95}"/>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0918AFCC-B9DA-4092-8FBA-2CFEDB0388E3}"/>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91EC7D33-C87E-4812-A722-53C5D99272B5}"/>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5F239E3-501A-4C3C-9BE4-6BFA0D3126B7}"/>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B62BF3B-95BB-4188-AAE5-015A0EF3D18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14E5F0F-0124-40D0-A0BF-AE307A0E15F4}"/>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BADC3B1-26C7-4CF1-B29D-4D0DEA3E2633}"/>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0A7DF6E-1132-4A80-9B18-593B1ACD7784}"/>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9EF19589-10D8-4A8F-A0B1-F7CE380E3001}"/>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8E6BB32-C4F8-4914-88D3-7DC5E79D023E}"/>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8F046EE-9DBA-4924-A19C-ED8741F5F810}"/>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AABBC44-ABA8-4913-824E-64D344724644}"/>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4272B22-1C39-47A0-8551-73666AFBEEC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08CDFF66-464C-4ABF-BB01-00500A3B7517}"/>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079FC88-BD3B-4C04-9B90-0FC93C179217}"/>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1FCAED8-8687-4141-A7C3-0D88ACEDFECA}"/>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65038E6-7B32-460F-B804-D6C105FF44C9}"/>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EC5DAE85-AD17-454B-AB64-CEFF52FDAB9D}"/>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C603643-2066-4967-AE4B-9DA143843B25}"/>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37E9533-9B07-43E3-B939-7BADC01FEE86}"/>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EDCCAAEE-AB2E-4534-893A-3DB109499FBB}"/>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8BD39A2-970F-4714-AAA6-67EE99A0EAA9}"/>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CF4A1387-348B-4E46-9B65-FDF76ED0EF20}"/>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F5DAF27-A54D-442A-93E4-BA7F04EAE379}"/>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Date Placeholder 1">
            <a:extLst>
              <a:ext uri="{FF2B5EF4-FFF2-40B4-BE49-F238E27FC236}">
                <a16:creationId xmlns:a16="http://schemas.microsoft.com/office/drawing/2014/main" id="{D2EA265F-80A1-448D-A6EB-CE8D6F6EC723}"/>
              </a:ext>
            </a:extLst>
          </p:cNvPr>
          <p:cNvSpPr>
            <a:spLocks noGrp="1"/>
          </p:cNvSpPr>
          <p:nvPr>
            <p:ph type="dt" sz="half" idx="10"/>
          </p:nvPr>
        </p:nvSpPr>
        <p:spPr/>
        <p:txBody>
          <a:bodyPr/>
          <a:lstStyle/>
          <a:p>
            <a:fld id="{8F72BA41-EC5B-4197-BCC8-0FD2E523CD7A}" type="datetimeFigureOut">
              <a:rPr lang="en-US" smtClean="0"/>
              <a:t>11/14/21</a:t>
            </a:fld>
            <a:endParaRPr lang="en-US"/>
          </a:p>
        </p:txBody>
      </p:sp>
      <p:sp>
        <p:nvSpPr>
          <p:cNvPr id="3" name="Footer Placeholder 2">
            <a:extLst>
              <a:ext uri="{FF2B5EF4-FFF2-40B4-BE49-F238E27FC236}">
                <a16:creationId xmlns:a16="http://schemas.microsoft.com/office/drawing/2014/main" id="{4815D00D-89E6-4E7A-9A4D-A8CCEB3BED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22B5AEA-8C38-4776-878C-AB01474D9171}"/>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60261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40" name="Right Triangle 39">
            <a:extLst>
              <a:ext uri="{FF2B5EF4-FFF2-40B4-BE49-F238E27FC236}">
                <a16:creationId xmlns:a16="http://schemas.microsoft.com/office/drawing/2014/main" id="{C4853C57-22BC-4465-8B37-DC06FE5A0003}"/>
              </a:ext>
              <a:ext uri="{C183D7F6-B498-43B3-948B-1728B52AA6E4}">
                <adec:decorative xmlns:adec="http://schemas.microsoft.com/office/drawing/2017/decorative" val="1"/>
              </a:ext>
            </a:extLst>
          </p:cNvPr>
          <p:cNvSpPr/>
          <p:nvPr/>
        </p:nvSpPr>
        <p:spPr>
          <a:xfrm rot="13500000">
            <a:off x="-281092" y="314485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7E67C0A6-48E9-4845-9EBF-EF2A3DFD274F}"/>
              </a:ext>
            </a:extLst>
          </p:cNvPr>
          <p:cNvSpPr>
            <a:spLocks noGrp="1"/>
          </p:cNvSpPr>
          <p:nvPr>
            <p:ph type="title"/>
          </p:nvPr>
        </p:nvSpPr>
        <p:spPr>
          <a:xfrm>
            <a:off x="683587" y="713677"/>
            <a:ext cx="4499914" cy="2996581"/>
          </a:xfrm>
        </p:spPr>
        <p:txBody>
          <a:bodyPr anchor="b">
            <a:norm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A8B542-2084-485C-ABFC-94340B4C7E77}"/>
              </a:ext>
            </a:extLst>
          </p:cNvPr>
          <p:cNvSpPr>
            <a:spLocks noGrp="1"/>
          </p:cNvSpPr>
          <p:nvPr>
            <p:ph idx="1"/>
          </p:nvPr>
        </p:nvSpPr>
        <p:spPr>
          <a:xfrm>
            <a:off x="5698672" y="708102"/>
            <a:ext cx="5656716" cy="543064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9647791F-9546-470D-A174-D75285263C2C}"/>
              </a:ext>
            </a:extLst>
          </p:cNvPr>
          <p:cNvSpPr>
            <a:spLocks noGrp="1"/>
          </p:cNvSpPr>
          <p:nvPr>
            <p:ph type="body" sz="half" idx="2"/>
          </p:nvPr>
        </p:nvSpPr>
        <p:spPr>
          <a:xfrm>
            <a:off x="683587" y="3976544"/>
            <a:ext cx="4499914" cy="2162201"/>
          </a:xfrm>
        </p:spPr>
        <p:txBody>
          <a:bodyPr>
            <a:normAutofit/>
          </a:bodyPr>
          <a:lstStyle>
            <a:lvl1pPr marL="0" indent="0">
              <a:buNone/>
              <a:defRPr lang="en-US" sz="2400" b="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10000"/>
              </a:lnSpc>
              <a:spcBef>
                <a:spcPts val="1000"/>
              </a:spcBef>
              <a:buClr>
                <a:schemeClr val="tx2">
                  <a:lumMod val="50000"/>
                  <a:lumOff val="50000"/>
                </a:schemeClr>
              </a:buClr>
              <a:buSzPct val="75000"/>
              <a:buFont typeface="Wingdings" panose="05000000000000000000" pitchFamily="2" charset="2"/>
              <a:buNone/>
            </a:pPr>
            <a:r>
              <a:rPr lang="en-US"/>
              <a:t>Click to edit Master text styles</a:t>
            </a:r>
          </a:p>
        </p:txBody>
      </p:sp>
      <p:grpSp>
        <p:nvGrpSpPr>
          <p:cNvPr id="8" name="Group 7">
            <a:extLst>
              <a:ext uri="{FF2B5EF4-FFF2-40B4-BE49-F238E27FC236}">
                <a16:creationId xmlns:a16="http://schemas.microsoft.com/office/drawing/2014/main" id="{0550D594-9D00-4E12-9A7B-8B78EC199482}"/>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9" name="Straight Connector 8">
              <a:extLst>
                <a:ext uri="{FF2B5EF4-FFF2-40B4-BE49-F238E27FC236}">
                  <a16:creationId xmlns:a16="http://schemas.microsoft.com/office/drawing/2014/main" id="{C5DEA230-2680-47DD-BD49-FDBF4C1105A5}"/>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0BA61D-887F-46F1-B20D-EA4C38D467CE}"/>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350DFBA-D16D-4AE0-8339-58C4089B94AD}"/>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F4AAAA5-CEFC-4C25-91D3-5AE49F720DA5}"/>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4D142AD-3FA3-43E4-8A61-61CF1E415684}"/>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C3755A3-93F4-4EC4-9635-7E89E4AF1D3F}"/>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0BFB588-0AB8-4BD8-9272-1CA867726018}"/>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45A6DF3-CF29-4480-A235-EAE88D65A63C}"/>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D6FF036-365A-4C15-8E15-0D5BBEBCEA58}"/>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85E76FF-4E86-4E42-B67E-B11AAE8D3076}"/>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1A64CEE-7CED-4EB2-A414-6F2D91E824F9}"/>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12C571B-47A6-49EB-A29F-678368BAED9F}"/>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160B109-845C-4119-BB66-9887B3859A7D}"/>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B68B7447-FF64-42D9-B3C6-2BDC6F547EDE}"/>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4FFF9B71-8653-450D-AFBE-2140D586FB50}"/>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F0B9E5A-C1DA-445C-A911-721DF98DDCDD}"/>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5C9A3DC-A478-4469-9359-34A435689F36}"/>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7DE3299-EED7-4771-A270-F6B02941AD65}"/>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B434422A-5B59-41DC-8E2A-1A8244580E30}"/>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4A176117-0990-434B-A9D9-B4B9043C5447}"/>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A7D6425E-C84A-462F-98F8-D0AB4FC3AF88}"/>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AF13AB68-7321-4AC2-AC60-0F417877D078}"/>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E275CCE-D06F-49D0-8A47-372C5040330B}"/>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D4B374E-EEBC-4A9C-B3B4-B269EC719857}"/>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D80A7E6-BBEF-4EF1-B14A-29F26BFCF8E6}"/>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D7BC013-9B50-459D-8B8D-F756514A478B}"/>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48964C0-675D-4807-B795-4B695A8F8420}"/>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96911512-51A8-4CE7-A043-425C809EB5FB}"/>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3C15D1E-0EDF-4AD7-90C7-3D8D64E645DB}"/>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78265A2D-2A6A-4301-B59F-8BAD98D9A57B}"/>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D4A4907F-2D1D-49D1-882D-119AA5E1183B}"/>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5" name="Date Placeholder 4">
            <a:extLst>
              <a:ext uri="{FF2B5EF4-FFF2-40B4-BE49-F238E27FC236}">
                <a16:creationId xmlns:a16="http://schemas.microsoft.com/office/drawing/2014/main" id="{AF6A2284-37AB-43F5-98B8-8AB49DBFA9F5}"/>
              </a:ext>
            </a:extLst>
          </p:cNvPr>
          <p:cNvSpPr>
            <a:spLocks noGrp="1"/>
          </p:cNvSpPr>
          <p:nvPr>
            <p:ph type="dt" sz="half" idx="10"/>
          </p:nvPr>
        </p:nvSpPr>
        <p:spPr/>
        <p:txBody>
          <a:bodyPr/>
          <a:lstStyle/>
          <a:p>
            <a:fld id="{8F72BA41-EC5B-4197-BCC8-0FD2E523CD7A}" type="datetimeFigureOut">
              <a:rPr lang="en-US" smtClean="0"/>
              <a:t>11/14/21</a:t>
            </a:fld>
            <a:endParaRPr lang="en-US"/>
          </a:p>
        </p:txBody>
      </p:sp>
      <p:sp>
        <p:nvSpPr>
          <p:cNvPr id="6" name="Footer Placeholder 5">
            <a:extLst>
              <a:ext uri="{FF2B5EF4-FFF2-40B4-BE49-F238E27FC236}">
                <a16:creationId xmlns:a16="http://schemas.microsoft.com/office/drawing/2014/main" id="{9AD8ABAA-E2F7-4C89-99ED-2C340220DD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52EF12-B2CD-4F3C-9F19-A86915405017}"/>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454302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0DDA6865-0A03-48FA-AD6E-D5BF8FDE9272}"/>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9" name="Straight Connector 8">
              <a:extLst>
                <a:ext uri="{FF2B5EF4-FFF2-40B4-BE49-F238E27FC236}">
                  <a16:creationId xmlns:a16="http://schemas.microsoft.com/office/drawing/2014/main" id="{2277E8EB-0DA2-40E4-AD12-1CCD0D262D0B}"/>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5BFE9F8-907A-4FFC-9FDE-2B51D238C40E}"/>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BDDC323-8732-4007-BB81-1BE917E3B2FF}"/>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908FC40-8403-438D-95CA-E4EDC66192A9}"/>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411D218-3FEA-4455-9809-91F029FB55AE}"/>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541390F-BE50-4E4E-9DA2-B5F23F1A93D8}"/>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0EB3F094-97B5-48E1-A4DE-8BEED2550283}"/>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D4DBB43-CB34-4881-9445-A7FE131D5327}"/>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8B71F972-027A-47F0-996C-84BFE4574050}"/>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C41353D-93C8-43F8-BBDE-7AB6B29EC38C}"/>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CF07B24-CBD8-4F09-81EB-504285F8E115}"/>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27873BB-1D79-4055-801C-BDA0F9A1513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8008D42B-2F35-497E-A26D-9AF008619D43}"/>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7F57499-C4D9-4B7D-BADA-38462AA3164E}"/>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1271F2B9-1FFA-4350-9370-B098459A2324}"/>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8FBAFFC-DC8F-4BB4-B405-E4AAA269AED4}"/>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94FCE64-D7A5-411A-8795-932DD39F9520}"/>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0B4ECFC-FD43-44CF-B7FA-2A8C5651400F}"/>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99DFBC12-1E1D-44DE-9966-BAB05B246636}"/>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9BEF096-361C-478B-81EB-37584119BFEE}"/>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FC81993-CE86-4910-B9CE-B69375BDCEE3}"/>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75613D7-9FB0-4D33-8784-EC059DE019C8}"/>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520AFD9-E849-4F42-99B2-928E6098C29A}"/>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A200B0B-91CD-4D66-ADFC-9585D283103C}"/>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B5DB0C45-30CE-4C85-95C6-FFF4977C646A}"/>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BDC31604-5F93-436D-A9D2-A48846D4E0DE}"/>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FF1B965-7DE1-4AE3-B28B-DB6847BC52CC}"/>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EFD9FB65-4392-4D6A-8ACC-8151F682BFE8}"/>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B40380C-3493-4AFE-BF13-AE68A8D244B4}"/>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3CB21DF1-4859-4991-9C10-F8FA68F41013}"/>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354AD212-17DC-4506-AAA0-34A46A0B11C3}"/>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35B556E7-762B-4E18-A961-A4F7A9ECF9D8}"/>
              </a:ext>
            </a:extLst>
          </p:cNvPr>
          <p:cNvSpPr>
            <a:spLocks noGrp="1"/>
          </p:cNvSpPr>
          <p:nvPr>
            <p:ph type="title"/>
          </p:nvPr>
        </p:nvSpPr>
        <p:spPr>
          <a:xfrm>
            <a:off x="683587" y="713677"/>
            <a:ext cx="4434823" cy="3020519"/>
          </a:xfrm>
        </p:spPr>
        <p:txBody>
          <a:bodyPr anchor="b">
            <a:norm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FB7118AF-C54D-406D-AABE-AED6576D1281}"/>
              </a:ext>
            </a:extLst>
          </p:cNvPr>
          <p:cNvSpPr>
            <a:spLocks noGrp="1"/>
          </p:cNvSpPr>
          <p:nvPr>
            <p:ph type="pic" idx="1"/>
          </p:nvPr>
        </p:nvSpPr>
        <p:spPr>
          <a:xfrm>
            <a:off x="5698672" y="713677"/>
            <a:ext cx="5304977" cy="543064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0" name="Right Triangle 39">
            <a:extLst>
              <a:ext uri="{FF2B5EF4-FFF2-40B4-BE49-F238E27FC236}">
                <a16:creationId xmlns:a16="http://schemas.microsoft.com/office/drawing/2014/main" id="{205CDEB9-8DED-4711-8140-4C943FC2CDA0}"/>
              </a:ext>
              <a:ext uri="{C183D7F6-B498-43B3-948B-1728B52AA6E4}">
                <adec:decorative xmlns:adec="http://schemas.microsoft.com/office/drawing/2017/decorative" val="1"/>
              </a:ext>
            </a:extLst>
          </p:cNvPr>
          <p:cNvSpPr/>
          <p:nvPr/>
        </p:nvSpPr>
        <p:spPr>
          <a:xfrm rot="13500000">
            <a:off x="-281093" y="314330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 Placeholder 3">
            <a:extLst>
              <a:ext uri="{FF2B5EF4-FFF2-40B4-BE49-F238E27FC236}">
                <a16:creationId xmlns:a16="http://schemas.microsoft.com/office/drawing/2014/main" id="{02E13C3F-6360-4760-9477-C3831A6E26EF}"/>
              </a:ext>
            </a:extLst>
          </p:cNvPr>
          <p:cNvSpPr>
            <a:spLocks noGrp="1"/>
          </p:cNvSpPr>
          <p:nvPr>
            <p:ph type="body" sz="half" idx="2"/>
          </p:nvPr>
        </p:nvSpPr>
        <p:spPr>
          <a:xfrm>
            <a:off x="683587" y="3970330"/>
            <a:ext cx="4434823" cy="2173992"/>
          </a:xfrm>
        </p:spPr>
        <p:txBody>
          <a:bodyPr/>
          <a:lstStyle>
            <a:lvl1pPr marL="0" indent="0">
              <a:buNone/>
              <a:defRPr lang="en-US" sz="2400" b="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192D3B-60EE-4FC5-9ED7-4445300844CA}"/>
              </a:ext>
            </a:extLst>
          </p:cNvPr>
          <p:cNvSpPr>
            <a:spLocks noGrp="1"/>
          </p:cNvSpPr>
          <p:nvPr>
            <p:ph type="dt" sz="half" idx="10"/>
          </p:nvPr>
        </p:nvSpPr>
        <p:spPr/>
        <p:txBody>
          <a:bodyPr/>
          <a:lstStyle/>
          <a:p>
            <a:fld id="{8F72BA41-EC5B-4197-BCC8-0FD2E523CD7A}" type="datetimeFigureOut">
              <a:rPr lang="en-US" smtClean="0"/>
              <a:t>11/14/21</a:t>
            </a:fld>
            <a:endParaRPr lang="en-US"/>
          </a:p>
        </p:txBody>
      </p:sp>
      <p:sp>
        <p:nvSpPr>
          <p:cNvPr id="6" name="Footer Placeholder 5">
            <a:extLst>
              <a:ext uri="{FF2B5EF4-FFF2-40B4-BE49-F238E27FC236}">
                <a16:creationId xmlns:a16="http://schemas.microsoft.com/office/drawing/2014/main" id="{5BCF831E-9B19-4936-8BC9-F62A9B118B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71E1D1-F7A2-40D0-91DA-07468A9651E7}"/>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282208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id="{BDF0D99C-5D42-41C6-A50C-C4E2D6B2A36E}"/>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40" name="Straight Connector 39">
              <a:extLst>
                <a:ext uri="{FF2B5EF4-FFF2-40B4-BE49-F238E27FC236}">
                  <a16:creationId xmlns:a16="http://schemas.microsoft.com/office/drawing/2014/main" id="{5F28962D-50BA-43F8-8863-28ECE711D3FC}"/>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80F5939-D4E0-46FD-9A5A-5D648E381092}"/>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633D331-78CB-40A1-B167-8185EC5D707B}"/>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C512E4B1-E78E-49E7-AA36-374CC1B084E4}"/>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A7D46340-CBFC-490F-B44E-7AA8FBF58B05}"/>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3575C26C-3EBD-4AA9-BA4D-2561E295D65D}"/>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235DB6BE-E065-4559-BF5C-36B56B379040}"/>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3DA54272-CD9D-4F68-BBAB-4F0C0C3EC635}"/>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A002CE8F-9256-4F2C-B474-58873717119E}"/>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59C9DE9F-4252-401D-913E-B74C9E326F98}"/>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8FE4E69B-534F-4A80-9E1C-798BEE1B0795}"/>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27564E1C-009C-4832-AE8D-E98286693F0C}"/>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4305DF1C-5801-43F2-A8B9-5351369418C0}"/>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806E71C8-0783-4E17-9B34-F51231DD2954}"/>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FD908F17-2A89-4B0A-A2EA-692390969FE0}"/>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BE22751-380F-44F9-BEED-0A553CF87BE5}"/>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77B27910-846F-4E4E-B588-F5B2E026FE96}"/>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E6E0501E-134E-46D7-984F-3A382B0BB29B}"/>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90A83974-CBD7-4A69-9D84-2D3BBDE027A5}"/>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A503E931-00D4-4B0C-BC69-49FE5C766518}"/>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97732A30-BE2F-4D71-BC37-60F7B44591B9}"/>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0C8EB840-DE7D-4E67-989C-F4D8F50E15BD}"/>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F05D2CC2-53CC-487E-A72E-42B1E9B18460}"/>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03A12D6B-1D60-4F26-8FB9-74AD5B070BDF}"/>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1895D00-2D63-443C-95A8-5EB6E5EECBFF}"/>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6AC50652-2A56-4382-95D0-971644EE0FA9}"/>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DA50A374-8880-482D-B54F-F74E0D7BE187}"/>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C66364D8-CCC7-4AAF-94BC-766EC160D99E}"/>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4A0DC409-26E2-4453-89FD-745EA849BE7F}"/>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239ED039-D66C-4A5E-AA35-E7A5FA2E64C2}"/>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72C13DC-161E-49CF-96B5-5383AA052AB7}"/>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Placeholder 1">
            <a:extLst>
              <a:ext uri="{FF2B5EF4-FFF2-40B4-BE49-F238E27FC236}">
                <a16:creationId xmlns:a16="http://schemas.microsoft.com/office/drawing/2014/main" id="{05103067-48DA-458C-99F6-9921C19A802A}"/>
              </a:ext>
            </a:extLst>
          </p:cNvPr>
          <p:cNvSpPr>
            <a:spLocks noGrp="1"/>
          </p:cNvSpPr>
          <p:nvPr>
            <p:ph type="title"/>
          </p:nvPr>
        </p:nvSpPr>
        <p:spPr>
          <a:xfrm>
            <a:off x="691079" y="725951"/>
            <a:ext cx="10325000" cy="1442463"/>
          </a:xfrm>
          <a:prstGeom prst="rect">
            <a:avLst/>
          </a:prstGeom>
        </p:spPr>
        <p:txBody>
          <a:bodyPr lIns="109728" tIns="109728" rIns="109728" bIns="91440" anchor="b"/>
          <a:lstStyle/>
          <a:p>
            <a:r>
              <a:rPr lang="en-US"/>
              <a:t>Click to edit Master title style</a:t>
            </a:r>
            <a:endParaRPr lang="en-US" dirty="0"/>
          </a:p>
        </p:txBody>
      </p:sp>
      <p:sp>
        <p:nvSpPr>
          <p:cNvPr id="3" name="Text Placeholder 2">
            <a:extLst>
              <a:ext uri="{FF2B5EF4-FFF2-40B4-BE49-F238E27FC236}">
                <a16:creationId xmlns:a16="http://schemas.microsoft.com/office/drawing/2014/main" id="{BCB86862-507E-4F73-890F-3B77BCFA3FA2}"/>
              </a:ext>
            </a:extLst>
          </p:cNvPr>
          <p:cNvSpPr>
            <a:spLocks noGrp="1"/>
          </p:cNvSpPr>
          <p:nvPr>
            <p:ph type="body" idx="1"/>
          </p:nvPr>
        </p:nvSpPr>
        <p:spPr>
          <a:xfrm>
            <a:off x="691079" y="2340131"/>
            <a:ext cx="10325000" cy="3564436"/>
          </a:xfrm>
          <a:prstGeom prst="rect">
            <a:avLst/>
          </a:prstGeom>
        </p:spPr>
        <p:txBody>
          <a:bodyPr lIns="109728" tIns="109728" rIns="109728" bIns="9144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EFBC0BB-AF05-4753-9159-41A16FBFC3B4}"/>
              </a:ext>
            </a:extLst>
          </p:cNvPr>
          <p:cNvSpPr>
            <a:spLocks noGrp="1"/>
          </p:cNvSpPr>
          <p:nvPr>
            <p:ph type="dt" sz="half" idx="2"/>
          </p:nvPr>
        </p:nvSpPr>
        <p:spPr>
          <a:xfrm>
            <a:off x="683587" y="6215870"/>
            <a:ext cx="3843779" cy="417126"/>
          </a:xfrm>
          <a:prstGeom prst="rect">
            <a:avLst/>
          </a:prstGeom>
        </p:spPr>
        <p:txBody>
          <a:bodyPr lIns="109728" tIns="109728" rIns="109728" bIns="91440" anchor="ctr"/>
          <a:lstStyle>
            <a:lvl1pPr algn="l">
              <a:defRPr sz="900">
                <a:solidFill>
                  <a:schemeClr val="tx1">
                    <a:tint val="75000"/>
                  </a:schemeClr>
                </a:solidFill>
              </a:defRPr>
            </a:lvl1pPr>
          </a:lstStyle>
          <a:p>
            <a:fld id="{8F72BA41-EC5B-4197-BCC8-0FD2E523CD7A}" type="datetimeFigureOut">
              <a:rPr lang="en-US" smtClean="0"/>
              <a:pPr/>
              <a:t>11/14/21</a:t>
            </a:fld>
            <a:endParaRPr lang="en-US" dirty="0"/>
          </a:p>
        </p:txBody>
      </p:sp>
      <p:sp>
        <p:nvSpPr>
          <p:cNvPr id="5" name="Footer Placeholder 4">
            <a:extLst>
              <a:ext uri="{FF2B5EF4-FFF2-40B4-BE49-F238E27FC236}">
                <a16:creationId xmlns:a16="http://schemas.microsoft.com/office/drawing/2014/main" id="{28362F82-EA1A-4B02-8A64-3B44C0D9DAC6}"/>
              </a:ext>
            </a:extLst>
          </p:cNvPr>
          <p:cNvSpPr>
            <a:spLocks noGrp="1"/>
          </p:cNvSpPr>
          <p:nvPr>
            <p:ph type="ftr" sz="quarter" idx="3"/>
          </p:nvPr>
        </p:nvSpPr>
        <p:spPr>
          <a:xfrm>
            <a:off x="691078" y="236364"/>
            <a:ext cx="4114800" cy="417126"/>
          </a:xfrm>
          <a:prstGeom prst="rect">
            <a:avLst/>
          </a:prstGeom>
        </p:spPr>
        <p:txBody>
          <a:bodyPr lIns="109728" tIns="109728" rIns="109728" bIns="91440" anchor="ctr"/>
          <a:lstStyle>
            <a:lvl1pPr algn="l">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9C5EF32-1CA9-4CDA-8182-2FB0C30A0F6F}"/>
              </a:ext>
            </a:extLst>
          </p:cNvPr>
          <p:cNvSpPr>
            <a:spLocks noGrp="1"/>
          </p:cNvSpPr>
          <p:nvPr>
            <p:ph type="sldNum" sz="quarter" idx="4"/>
          </p:nvPr>
        </p:nvSpPr>
        <p:spPr>
          <a:xfrm>
            <a:off x="11003649" y="6215870"/>
            <a:ext cx="979151" cy="417126"/>
          </a:xfrm>
          <a:prstGeom prst="rect">
            <a:avLst/>
          </a:prstGeom>
        </p:spPr>
        <p:txBody>
          <a:bodyPr lIns="109728" tIns="109728" rIns="109728" bIns="91440" anchor="ctr"/>
          <a:lstStyle>
            <a:lvl1pPr algn="ctr">
              <a:defRPr sz="900">
                <a:solidFill>
                  <a:schemeClr val="tx1">
                    <a:tint val="75000"/>
                  </a:schemeClr>
                </a:solidFill>
              </a:defRPr>
            </a:lvl1pPr>
          </a:lstStyle>
          <a:p>
            <a:fld id="{BE15108C-154A-4A5A-9C05-91A49A422BA7}" type="slidenum">
              <a:rPr lang="en-US" smtClean="0"/>
              <a:pPr/>
              <a:t>‹#›</a:t>
            </a:fld>
            <a:endParaRPr lang="en-US" dirty="0"/>
          </a:p>
        </p:txBody>
      </p:sp>
      <p:sp>
        <p:nvSpPr>
          <p:cNvPr id="7" name="Right Triangle 6">
            <a:extLst>
              <a:ext uri="{FF2B5EF4-FFF2-40B4-BE49-F238E27FC236}">
                <a16:creationId xmlns:a16="http://schemas.microsoft.com/office/drawing/2014/main" id="{63BAC6E0-ADAC-40FB-AF53-88FA5F83738C}"/>
              </a:ext>
              <a:ext uri="{C183D7F6-B498-43B3-948B-1728B52AA6E4}">
                <adec:decorative xmlns:adec="http://schemas.microsoft.com/office/drawing/2017/decorative" val="1"/>
              </a:ext>
            </a:extLst>
          </p:cNvPr>
          <p:cNvSpPr/>
          <p:nvPr/>
        </p:nvSpPr>
        <p:spPr>
          <a:xfrm rot="13500000">
            <a:off x="-281094" y="151621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095429229"/>
      </p:ext>
    </p:extLst>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12" r:id="rId6"/>
    <p:sldLayoutId id="2147483807" r:id="rId7"/>
    <p:sldLayoutId id="2147483808" r:id="rId8"/>
    <p:sldLayoutId id="2147483809" r:id="rId9"/>
    <p:sldLayoutId id="2147483811" r:id="rId10"/>
    <p:sldLayoutId id="2147483810" r:id="rId11"/>
  </p:sldLayoutIdLst>
  <p:txStyles>
    <p:titleStyle>
      <a:lvl1pPr algn="l" defTabSz="914400" rtl="0" eaLnBrk="1" latinLnBrk="0" hangingPunct="1">
        <a:lnSpc>
          <a:spcPct val="113000"/>
        </a:lnSpc>
        <a:spcBef>
          <a:spcPct val="0"/>
        </a:spcBef>
        <a:buNone/>
        <a:defRPr sz="4400" b="1" kern="1200" spc="190">
          <a:solidFill>
            <a:schemeClr val="tx2"/>
          </a:solidFill>
          <a:latin typeface="+mj-lt"/>
          <a:ea typeface="+mj-ea"/>
          <a:cs typeface="+mj-cs"/>
        </a:defRPr>
      </a:lvl1pPr>
    </p:titleStyle>
    <p:bodyStyle>
      <a:lvl1pPr marL="228600" indent="-228600" algn="l" defTabSz="914400" rtl="0" eaLnBrk="1" latinLnBrk="0" hangingPunct="1">
        <a:lnSpc>
          <a:spcPct val="114000"/>
        </a:lnSpc>
        <a:spcBef>
          <a:spcPts val="1000"/>
        </a:spcBef>
        <a:buClr>
          <a:schemeClr val="tx2">
            <a:lumMod val="50000"/>
            <a:lumOff val="50000"/>
          </a:schemeClr>
        </a:buClr>
        <a:buSzPct val="75000"/>
        <a:buFont typeface="Wingdings" panose="05000000000000000000" pitchFamily="2" charset="2"/>
        <a:buChar char="§"/>
        <a:defRPr sz="2000" kern="1200" spc="90">
          <a:solidFill>
            <a:schemeClr val="tx2"/>
          </a:solidFill>
          <a:latin typeface="+mn-lt"/>
          <a:ea typeface="+mn-ea"/>
          <a:cs typeface="+mn-cs"/>
        </a:defRPr>
      </a:lvl1pPr>
      <a:lvl2pPr marL="457200" indent="-228600" algn="l" defTabSz="914400" rtl="0" eaLnBrk="1" latinLnBrk="0" hangingPunct="1">
        <a:lnSpc>
          <a:spcPct val="114000"/>
        </a:lnSpc>
        <a:spcBef>
          <a:spcPts val="500"/>
        </a:spcBef>
        <a:buClr>
          <a:schemeClr val="tx2">
            <a:lumMod val="50000"/>
            <a:lumOff val="50000"/>
          </a:schemeClr>
        </a:buClr>
        <a:buSzPct val="75000"/>
        <a:buFont typeface="Wingdings" panose="05000000000000000000" pitchFamily="2" charset="2"/>
        <a:buChar char="§"/>
        <a:defRPr sz="1800" kern="1200" spc="90">
          <a:solidFill>
            <a:schemeClr val="tx2"/>
          </a:solidFill>
          <a:latin typeface="+mn-lt"/>
          <a:ea typeface="+mn-ea"/>
          <a:cs typeface="+mn-cs"/>
        </a:defRPr>
      </a:lvl2pPr>
      <a:lvl3pPr marL="685800" indent="-228600" algn="l" defTabSz="914400" rtl="0" eaLnBrk="1" latinLnBrk="0" hangingPunct="1">
        <a:lnSpc>
          <a:spcPct val="114000"/>
        </a:lnSpc>
        <a:spcBef>
          <a:spcPts val="500"/>
        </a:spcBef>
        <a:buClr>
          <a:schemeClr val="tx2">
            <a:lumMod val="50000"/>
            <a:lumOff val="50000"/>
          </a:schemeClr>
        </a:buClr>
        <a:buSzPct val="75000"/>
        <a:buFont typeface="Wingdings" panose="05000000000000000000" pitchFamily="2" charset="2"/>
        <a:buChar char="§"/>
        <a:defRPr sz="1600" kern="1200" spc="90">
          <a:solidFill>
            <a:schemeClr val="tx2"/>
          </a:solidFill>
          <a:latin typeface="+mn-lt"/>
          <a:ea typeface="+mn-ea"/>
          <a:cs typeface="+mn-cs"/>
        </a:defRPr>
      </a:lvl3pPr>
      <a:lvl4pPr marL="914400" indent="-228600" algn="l" defTabSz="914400" rtl="0" eaLnBrk="1" latinLnBrk="0" hangingPunct="1">
        <a:lnSpc>
          <a:spcPct val="114000"/>
        </a:lnSpc>
        <a:spcBef>
          <a:spcPts val="500"/>
        </a:spcBef>
        <a:buClr>
          <a:schemeClr val="tx2">
            <a:lumMod val="50000"/>
            <a:lumOff val="50000"/>
          </a:schemeClr>
        </a:buClr>
        <a:buSzPct val="75000"/>
        <a:buFont typeface="Wingdings" panose="05000000000000000000" pitchFamily="2" charset="2"/>
        <a:buChar char="§"/>
        <a:defRPr sz="1400" kern="1200" spc="90">
          <a:solidFill>
            <a:schemeClr val="tx2"/>
          </a:solidFill>
          <a:latin typeface="+mn-lt"/>
          <a:ea typeface="+mn-ea"/>
          <a:cs typeface="+mn-cs"/>
        </a:defRPr>
      </a:lvl4pPr>
      <a:lvl5pPr marL="1143000" indent="-228600" algn="l" defTabSz="914400" rtl="0" eaLnBrk="1" latinLnBrk="0" hangingPunct="1">
        <a:lnSpc>
          <a:spcPct val="114000"/>
        </a:lnSpc>
        <a:spcBef>
          <a:spcPts val="500"/>
        </a:spcBef>
        <a:buClr>
          <a:schemeClr val="tx2">
            <a:lumMod val="50000"/>
            <a:lumOff val="50000"/>
          </a:schemeClr>
        </a:buClr>
        <a:buSzPct val="75000"/>
        <a:buFont typeface="Wingdings" panose="05000000000000000000" pitchFamily="2" charset="2"/>
        <a:buChar char="§"/>
        <a:defRPr sz="1400" kern="1200" spc="9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ustomXml" Target="../ink/ink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apple-eye.com/ttedu/usecase.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1.xml"/><Relationship Id="rId1" Type="http://schemas.openxmlformats.org/officeDocument/2006/relationships/slideLayout" Target="../slideLayouts/slideLayout2.xml"/><Relationship Id="rId6" Type="http://schemas.openxmlformats.org/officeDocument/2006/relationships/customXml" Target="../ink/ink3.xml"/><Relationship Id="rId5" Type="http://schemas.openxmlformats.org/officeDocument/2006/relationships/image" Target="../media/image3.png"/><Relationship Id="rId4" Type="http://schemas.openxmlformats.org/officeDocument/2006/relationships/customXml" Target="../ink/ink2.xml"/></Relationships>
</file>

<file path=ppt/slides/_rels/slide5.xml.rels><?xml version="1.0" encoding="UTF-8" standalone="yes"?>
<Relationships xmlns="http://schemas.openxmlformats.org/package/2006/relationships"><Relationship Id="rId3" Type="http://schemas.openxmlformats.org/officeDocument/2006/relationships/image" Target="file:////var/folders/yp/jb7g6nks26s67b0hhjx_v7xm0000gn/T/com.microsoft.Word/WebArchiveCopyPasteTempFiles/page6image26227088"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ustomXml" Target="../ink/ink4.xml"/><Relationship Id="rId1" Type="http://schemas.openxmlformats.org/officeDocument/2006/relationships/slideLayout" Target="../slideLayouts/slideLayout2.xml"/><Relationship Id="rId6" Type="http://schemas.openxmlformats.org/officeDocument/2006/relationships/customXml" Target="../ink/ink5.xml"/><Relationship Id="rId5"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A173122F-D466-4F08-90FA-0038F7AC21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28" name="Group 27">
            <a:extLst>
              <a:ext uri="{FF2B5EF4-FFF2-40B4-BE49-F238E27FC236}">
                <a16:creationId xmlns:a16="http://schemas.microsoft.com/office/drawing/2014/main" id="{088464FC-BA67-4F51-9FF7-DBE25BC1B6F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29" name="Straight Connector 28">
              <a:extLst>
                <a:ext uri="{FF2B5EF4-FFF2-40B4-BE49-F238E27FC236}">
                  <a16:creationId xmlns:a16="http://schemas.microsoft.com/office/drawing/2014/main" id="{27E03DB2-550B-4724-AED9-6CDD879123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6465A54-5573-484E-B100-DD573A200F0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03FE72B0-EFA3-4014-8CDC-1C287601B6F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F760997-975D-4B2C-8156-B7D50D00362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8B6F8662-B246-4822-9C58-17B716C157D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934A646E-FE31-4A4B-8671-F7388A435FF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4C733733-B757-4917-8037-20B16E4281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5A78D03B-F6D8-4A21-A4B8-5B61F420CFC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9E4D19C5-78BE-416D-93DE-D9D3C66AF6F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2F885153-0E8D-4E9D-84C9-72B30A898F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3E6907E2-1D55-4C28-BFEB-D3DED31F96E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43A6CF01-1EE4-4AED-917E-A399E29E840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63D3E530-D97C-46B7-807C-65B63CD059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C07659DC-F17B-46DE-AC6E-E17E8365AFE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5EAA8CC2-E19B-4B07-BA97-B5C7B978D3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729C9D14-88FE-4F59-9041-7FC5FD6464E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7E061BF0-EF9F-44AF-A8CD-67A63ADAE94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07D26BEE-06B3-412E-B8E6-6DD4A15EB8B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92D99D3C-C411-4362-A855-0407BAB58B7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51D83338-69DA-4BD2-9B7B-CF1BC2B697E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02ADBF0E-FFEA-499B-A3EE-61D967143E2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AB1F6D47-BE03-40C8-93D7-3727C34521C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58BB3A57-69CE-4A24-9F7D-4C04DDA624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586F159E-685A-4FE9-8883-D9C23B14E68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0FDB9DB7-21A5-4A0C-9F59-79571BAF64B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43893421-FD38-4970-90EF-FBF4E7F7C38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15253162-5698-4B03-BAB7-2034949EE50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73DA1941-59E5-4945-8CF8-FE50F019769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0399BEA3-F0ED-4CE7-BE3D-FD9BF77727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0D1AE72F-67C2-48F4-BF50-DD80CF4AAD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7804CC83-E412-4E00-9849-9C2A12D5846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61" name="Flowchart: Document 60">
            <a:extLst>
              <a:ext uri="{FF2B5EF4-FFF2-40B4-BE49-F238E27FC236}">
                <a16:creationId xmlns:a16="http://schemas.microsoft.com/office/drawing/2014/main" id="{32FE619E-19C4-42B9-AB51-CA7CBE3714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3995623"/>
          </a:xfrm>
          <a:prstGeom prst="flowChartDocumen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背景パターン&#10;&#10;自動的に生成された説明">
            <a:extLst>
              <a:ext uri="{FF2B5EF4-FFF2-40B4-BE49-F238E27FC236}">
                <a16:creationId xmlns:a16="http://schemas.microsoft.com/office/drawing/2014/main" id="{EE9AC0C7-684C-4D72-BD08-EF8F51F7B3B4}"/>
              </a:ext>
            </a:extLst>
          </p:cNvPr>
          <p:cNvPicPr>
            <a:picLocks noChangeAspect="1"/>
          </p:cNvPicPr>
          <p:nvPr/>
        </p:nvPicPr>
        <p:blipFill rotWithShape="1">
          <a:blip r:embed="rId2">
            <a:alphaModFix amt="60000"/>
          </a:blip>
          <a:srcRect t="33813" r="1" b="33814"/>
          <a:stretch/>
        </p:blipFill>
        <p:spPr>
          <a:xfrm>
            <a:off x="-19661" y="24094"/>
            <a:ext cx="12185128" cy="3944686"/>
          </a:xfrm>
          <a:custGeom>
            <a:avLst/>
            <a:gdLst/>
            <a:ahLst/>
            <a:cxnLst/>
            <a:rect l="l" t="t" r="r" b="b"/>
            <a:pathLst>
              <a:path w="12185148" h="3944696">
                <a:moveTo>
                  <a:pt x="0" y="0"/>
                </a:moveTo>
                <a:lnTo>
                  <a:pt x="12185148" y="0"/>
                </a:lnTo>
                <a:lnTo>
                  <a:pt x="12185148" y="3204268"/>
                </a:lnTo>
                <a:cubicBezTo>
                  <a:pt x="6279648" y="3204268"/>
                  <a:pt x="6095102" y="4350040"/>
                  <a:pt x="547161" y="3790988"/>
                </a:cubicBezTo>
                <a:lnTo>
                  <a:pt x="0" y="3732204"/>
                </a:lnTo>
                <a:close/>
              </a:path>
            </a:pathLst>
          </a:custGeom>
        </p:spPr>
      </p:pic>
      <p:sp>
        <p:nvSpPr>
          <p:cNvPr id="2" name="タイトル 1">
            <a:extLst>
              <a:ext uri="{FF2B5EF4-FFF2-40B4-BE49-F238E27FC236}">
                <a16:creationId xmlns:a16="http://schemas.microsoft.com/office/drawing/2014/main" id="{129C2DD3-0438-D246-B798-7130A00B6586}"/>
              </a:ext>
            </a:extLst>
          </p:cNvPr>
          <p:cNvSpPr>
            <a:spLocks noGrp="1"/>
          </p:cNvSpPr>
          <p:nvPr>
            <p:ph type="ctrTitle"/>
          </p:nvPr>
        </p:nvSpPr>
        <p:spPr>
          <a:xfrm>
            <a:off x="186319" y="1429188"/>
            <a:ext cx="11806938" cy="1114175"/>
          </a:xfrm>
        </p:spPr>
        <p:txBody>
          <a:bodyPr vert="horz" lIns="91440" tIns="45720" rIns="91440" bIns="45720" rtlCol="0" anchor="t">
            <a:noAutofit/>
          </a:bodyPr>
          <a:lstStyle/>
          <a:p>
            <a:pPr>
              <a:lnSpc>
                <a:spcPct val="90000"/>
              </a:lnSpc>
            </a:pPr>
            <a:r>
              <a:rPr lang="ja-JP" altLang="en-US" sz="4800" b="1">
                <a:solidFill>
                  <a:srgbClr val="FFFFFF"/>
                </a:solidFill>
              </a:rPr>
              <a:t>「日中翻訳リテラシー教育」の取り組み</a:t>
            </a:r>
            <a:br>
              <a:rPr lang="en-US" altLang="ja-JP" sz="6000" dirty="0">
                <a:solidFill>
                  <a:srgbClr val="FFFFFF"/>
                </a:solidFill>
              </a:rPr>
            </a:br>
            <a:endParaRPr kumimoji="1" lang="en-US" altLang="ja-JP" sz="6000" dirty="0">
              <a:solidFill>
                <a:srgbClr val="FFFFFF"/>
              </a:solidFill>
            </a:endParaRPr>
          </a:p>
        </p:txBody>
      </p:sp>
      <p:sp>
        <p:nvSpPr>
          <p:cNvPr id="3" name="字幕 2">
            <a:extLst>
              <a:ext uri="{FF2B5EF4-FFF2-40B4-BE49-F238E27FC236}">
                <a16:creationId xmlns:a16="http://schemas.microsoft.com/office/drawing/2014/main" id="{01B871F1-3446-AC43-B457-7536B9102B50}"/>
              </a:ext>
            </a:extLst>
          </p:cNvPr>
          <p:cNvSpPr>
            <a:spLocks noGrp="1"/>
          </p:cNvSpPr>
          <p:nvPr>
            <p:ph type="subTitle" idx="1"/>
          </p:nvPr>
        </p:nvSpPr>
        <p:spPr>
          <a:xfrm>
            <a:off x="1925517" y="2914534"/>
            <a:ext cx="7379062" cy="1210545"/>
          </a:xfrm>
        </p:spPr>
        <p:txBody>
          <a:bodyPr vert="horz" lIns="91440" tIns="45720" rIns="91440" bIns="45720" rtlCol="0" anchor="t">
            <a:normAutofit/>
          </a:bodyPr>
          <a:lstStyle/>
          <a:p>
            <a:pPr>
              <a:lnSpc>
                <a:spcPct val="110000"/>
              </a:lnSpc>
            </a:pPr>
            <a:r>
              <a:rPr lang="ja-JP" altLang="en-US"/>
              <a:t>　</a:t>
            </a:r>
            <a:r>
              <a:rPr lang="ja-JP" altLang="en-US">
                <a:solidFill>
                  <a:schemeClr val="bg1"/>
                </a:solidFill>
              </a:rPr>
              <a:t>大学学部における翻訳教育の一環として</a:t>
            </a:r>
          </a:p>
          <a:p>
            <a:pPr>
              <a:lnSpc>
                <a:spcPct val="110000"/>
              </a:lnSpc>
            </a:pPr>
            <a:endParaRPr kumimoji="1" lang="en-US" altLang="ja-JP" dirty="0"/>
          </a:p>
        </p:txBody>
      </p:sp>
      <p:sp>
        <p:nvSpPr>
          <p:cNvPr id="5" name="テキスト ボックス 4">
            <a:extLst>
              <a:ext uri="{FF2B5EF4-FFF2-40B4-BE49-F238E27FC236}">
                <a16:creationId xmlns:a16="http://schemas.microsoft.com/office/drawing/2014/main" id="{A3CADE94-672F-2043-87B4-F689BAA77DE7}"/>
              </a:ext>
            </a:extLst>
          </p:cNvPr>
          <p:cNvSpPr txBox="1"/>
          <p:nvPr/>
        </p:nvSpPr>
        <p:spPr>
          <a:xfrm>
            <a:off x="7475219" y="4934188"/>
            <a:ext cx="4994910" cy="400110"/>
          </a:xfrm>
          <a:prstGeom prst="rect">
            <a:avLst/>
          </a:prstGeom>
          <a:noFill/>
        </p:spPr>
        <p:txBody>
          <a:bodyPr wrap="square" rtlCol="0">
            <a:spAutoFit/>
          </a:bodyPr>
          <a:lstStyle/>
          <a:p>
            <a:pPr>
              <a:spcAft>
                <a:spcPts val="600"/>
              </a:spcAft>
            </a:pPr>
            <a:r>
              <a:rPr kumimoji="1" lang="ja-JP" altLang="en-US" sz="2000"/>
              <a:t>杏林大学外国語学部　板垣友子</a:t>
            </a:r>
          </a:p>
        </p:txBody>
      </p:sp>
      <p:sp>
        <p:nvSpPr>
          <p:cNvPr id="7" name="テキスト ボックス 6">
            <a:extLst>
              <a:ext uri="{FF2B5EF4-FFF2-40B4-BE49-F238E27FC236}">
                <a16:creationId xmlns:a16="http://schemas.microsoft.com/office/drawing/2014/main" id="{8874DB81-30B0-5A43-A4B3-F2CC324FC05F}"/>
              </a:ext>
            </a:extLst>
          </p:cNvPr>
          <p:cNvSpPr txBox="1"/>
          <p:nvPr/>
        </p:nvSpPr>
        <p:spPr>
          <a:xfrm>
            <a:off x="584462" y="468723"/>
            <a:ext cx="5067413" cy="369332"/>
          </a:xfrm>
          <a:prstGeom prst="rect">
            <a:avLst/>
          </a:prstGeom>
          <a:noFill/>
        </p:spPr>
        <p:txBody>
          <a:bodyPr wrap="none" rtlCol="0">
            <a:spAutoFit/>
          </a:bodyPr>
          <a:lstStyle/>
          <a:p>
            <a:r>
              <a:rPr kumimoji="1" lang="ja-JP" altLang="en-US" b="1"/>
              <a:t>第</a:t>
            </a:r>
            <a:r>
              <a:rPr kumimoji="1" lang="en-US" altLang="ja-JP" b="1" dirty="0"/>
              <a:t>22</a:t>
            </a:r>
            <a:r>
              <a:rPr kumimoji="1" lang="ja-JP" altLang="en-US" b="1"/>
              <a:t>回大東文化大学大学院　学術シンポジウム</a:t>
            </a:r>
          </a:p>
        </p:txBody>
      </p:sp>
    </p:spTree>
    <p:extLst>
      <p:ext uri="{BB962C8B-B14F-4D97-AF65-F5344CB8AC3E}">
        <p14:creationId xmlns:p14="http://schemas.microsoft.com/office/powerpoint/2010/main" val="1673002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7643C19-F44D-654A-87DA-BACE0A5F81F6}"/>
              </a:ext>
            </a:extLst>
          </p:cNvPr>
          <p:cNvSpPr>
            <a:spLocks noGrp="1"/>
          </p:cNvSpPr>
          <p:nvPr>
            <p:ph type="title"/>
          </p:nvPr>
        </p:nvSpPr>
        <p:spPr>
          <a:xfrm>
            <a:off x="533916" y="425915"/>
            <a:ext cx="9829283" cy="845674"/>
          </a:xfrm>
        </p:spPr>
        <p:txBody>
          <a:bodyPr/>
          <a:lstStyle/>
          <a:p>
            <a:br>
              <a:rPr lang="ja-JP" altLang="ja-JP" sz="3600"/>
            </a:br>
            <a:r>
              <a:rPr lang="en-US" altLang="ja-JP" sz="3600" dirty="0"/>
              <a:t>3.2</a:t>
            </a:r>
            <a:r>
              <a:rPr lang="ja-JP" altLang="ja-JP" sz="3600"/>
              <a:t>　実践報告</a:t>
            </a:r>
            <a:r>
              <a:rPr lang="en-US" altLang="ja-JP" sz="2000" dirty="0"/>
              <a:t>(2021</a:t>
            </a:r>
            <a:r>
              <a:rPr lang="ja-JP" altLang="en-US" sz="2000"/>
              <a:t>年度「翻訳ワークショップ」での実践</a:t>
            </a:r>
            <a:r>
              <a:rPr lang="en-US" altLang="ja-JP" sz="2000" dirty="0"/>
              <a:t>)</a:t>
            </a:r>
            <a:endParaRPr kumimoji="1" lang="ja-JP" altLang="en-US" sz="2000"/>
          </a:p>
        </p:txBody>
      </p:sp>
      <p:graphicFrame>
        <p:nvGraphicFramePr>
          <p:cNvPr id="4" name="コンテンツ プレースホルダー 3">
            <a:extLst>
              <a:ext uri="{FF2B5EF4-FFF2-40B4-BE49-F238E27FC236}">
                <a16:creationId xmlns:a16="http://schemas.microsoft.com/office/drawing/2014/main" id="{2AF860CD-AD81-944B-A6A0-26E3DB857498}"/>
              </a:ext>
            </a:extLst>
          </p:cNvPr>
          <p:cNvGraphicFramePr>
            <a:graphicFrameLocks noGrp="1"/>
          </p:cNvGraphicFramePr>
          <p:nvPr>
            <p:ph idx="1"/>
            <p:extLst>
              <p:ext uri="{D42A27DB-BD31-4B8C-83A1-F6EECF244321}">
                <p14:modId xmlns:p14="http://schemas.microsoft.com/office/powerpoint/2010/main" val="2953285854"/>
              </p:ext>
            </p:extLst>
          </p:nvPr>
        </p:nvGraphicFramePr>
        <p:xfrm>
          <a:off x="885825" y="1271589"/>
          <a:ext cx="10644187" cy="5160499"/>
        </p:xfrm>
        <a:graphic>
          <a:graphicData uri="http://schemas.openxmlformats.org/drawingml/2006/table">
            <a:tbl>
              <a:tblPr firstRow="1" firstCol="1" bandRow="1">
                <a:tableStyleId>{5C22544A-7EE6-4342-B048-85BDC9FD1C3A}</a:tableStyleId>
              </a:tblPr>
              <a:tblGrid>
                <a:gridCol w="1877281">
                  <a:extLst>
                    <a:ext uri="{9D8B030D-6E8A-4147-A177-3AD203B41FA5}">
                      <a16:colId xmlns:a16="http://schemas.microsoft.com/office/drawing/2014/main" val="1030715565"/>
                    </a:ext>
                  </a:extLst>
                </a:gridCol>
                <a:gridCol w="3028681">
                  <a:extLst>
                    <a:ext uri="{9D8B030D-6E8A-4147-A177-3AD203B41FA5}">
                      <a16:colId xmlns:a16="http://schemas.microsoft.com/office/drawing/2014/main" val="2729502900"/>
                    </a:ext>
                  </a:extLst>
                </a:gridCol>
                <a:gridCol w="5738225">
                  <a:extLst>
                    <a:ext uri="{9D8B030D-6E8A-4147-A177-3AD203B41FA5}">
                      <a16:colId xmlns:a16="http://schemas.microsoft.com/office/drawing/2014/main" val="1923837160"/>
                    </a:ext>
                  </a:extLst>
                </a:gridCol>
              </a:tblGrid>
              <a:tr h="442202">
                <a:tc>
                  <a:txBody>
                    <a:bodyPr/>
                    <a:lstStyle/>
                    <a:p>
                      <a:endParaRPr lang="ja-JP" sz="1800" kern="100">
                        <a:effectLst/>
                        <a:latin typeface="游明朝" panose="02020400000000000000" pitchFamily="18" charset="-128"/>
                        <a:ea typeface="游明朝" panose="02020400000000000000" pitchFamily="18" charset="-128"/>
                      </a:endParaRPr>
                    </a:p>
                  </a:txBody>
                  <a:tcPr marL="62865" marR="62865" marT="0" marB="0" anchor="ctr"/>
                </a:tc>
                <a:tc>
                  <a:txBody>
                    <a:bodyPr/>
                    <a:lstStyle/>
                    <a:p>
                      <a:pPr algn="l"/>
                      <a:r>
                        <a:rPr lang="ja-JP" sz="1800" kern="0">
                          <a:effectLst/>
                        </a:rPr>
                        <a:t>テーマ</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l"/>
                      <a:r>
                        <a:rPr lang="ja-JP" sz="1800" kern="0">
                          <a:effectLst/>
                        </a:rPr>
                        <a:t>授業内容</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953016202"/>
                  </a:ext>
                </a:extLst>
              </a:tr>
              <a:tr h="442202">
                <a:tc>
                  <a:txBody>
                    <a:bodyPr/>
                    <a:lstStyle/>
                    <a:p>
                      <a:pPr algn="l"/>
                      <a:r>
                        <a:rPr lang="ja-JP" sz="1800" kern="0">
                          <a:effectLst/>
                        </a:rPr>
                        <a:t>第</a:t>
                      </a:r>
                      <a:r>
                        <a:rPr lang="en-US" sz="1800" kern="0">
                          <a:effectLst/>
                        </a:rPr>
                        <a:t>1</a:t>
                      </a:r>
                      <a:r>
                        <a:rPr lang="ja-JP" sz="1800" kern="0">
                          <a:effectLst/>
                        </a:rPr>
                        <a:t>回 </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l"/>
                      <a:r>
                        <a:rPr lang="ja-JP" sz="1800" kern="0">
                          <a:effectLst/>
                        </a:rPr>
                        <a:t>オリエンテーション</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endParaRPr lang="ja-JP" sz="1800" kern="100">
                        <a:effectLst/>
                        <a:latin typeface="游明朝" panose="02020400000000000000" pitchFamily="18" charset="-128"/>
                        <a:ea typeface="游明朝" panose="02020400000000000000" pitchFamily="18" charset="-128"/>
                      </a:endParaRPr>
                    </a:p>
                  </a:txBody>
                  <a:tcPr marL="62865" marR="62865" marT="0" marB="0" anchor="ctr"/>
                </a:tc>
                <a:extLst>
                  <a:ext uri="{0D108BD9-81ED-4DB2-BD59-A6C34878D82A}">
                    <a16:rowId xmlns:a16="http://schemas.microsoft.com/office/drawing/2014/main" val="3159599062"/>
                  </a:ext>
                </a:extLst>
              </a:tr>
              <a:tr h="442202">
                <a:tc>
                  <a:txBody>
                    <a:bodyPr/>
                    <a:lstStyle/>
                    <a:p>
                      <a:pPr algn="l"/>
                      <a:r>
                        <a:rPr lang="ja-JP" sz="1800" kern="0">
                          <a:effectLst/>
                        </a:rPr>
                        <a:t>第</a:t>
                      </a:r>
                      <a:r>
                        <a:rPr lang="en-US" sz="1800" kern="0">
                          <a:effectLst/>
                        </a:rPr>
                        <a:t>2</a:t>
                      </a:r>
                      <a:r>
                        <a:rPr lang="ja-JP" sz="1800" kern="0">
                          <a:effectLst/>
                        </a:rPr>
                        <a:t>回</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l"/>
                      <a:r>
                        <a:rPr lang="ja-JP" sz="1800" kern="0">
                          <a:effectLst/>
                        </a:rPr>
                        <a:t>翻訳の基礎知識</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l"/>
                      <a:r>
                        <a:rPr lang="ja-JP" sz="1800" kern="0">
                          <a:effectLst/>
                        </a:rPr>
                        <a:t>メタ言語の解説</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831846598"/>
                  </a:ext>
                </a:extLst>
              </a:tr>
              <a:tr h="442202">
                <a:tc>
                  <a:txBody>
                    <a:bodyPr/>
                    <a:lstStyle/>
                    <a:p>
                      <a:endParaRPr lang="ja-JP" sz="1800" kern="100">
                        <a:effectLst/>
                        <a:latin typeface="游明朝" panose="02020400000000000000" pitchFamily="18" charset="-128"/>
                        <a:ea typeface="游明朝" panose="02020400000000000000" pitchFamily="18" charset="-128"/>
                      </a:endParaRPr>
                    </a:p>
                  </a:txBody>
                  <a:tcPr marL="62865" marR="62865" marT="0" marB="0" anchor="ctr"/>
                </a:tc>
                <a:tc>
                  <a:txBody>
                    <a:bodyPr/>
                    <a:lstStyle/>
                    <a:p>
                      <a:pPr algn="l"/>
                      <a:r>
                        <a:rPr lang="ja-JP" sz="1800" kern="0">
                          <a:effectLst/>
                        </a:rPr>
                        <a:t>日中翻訳の諸相</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l"/>
                      <a:r>
                        <a:rPr lang="ja-JP" sz="1800" kern="0">
                          <a:effectLst/>
                        </a:rPr>
                        <a:t>日中翻訳という仕事について</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531449189"/>
                  </a:ext>
                </a:extLst>
              </a:tr>
              <a:tr h="442202">
                <a:tc>
                  <a:txBody>
                    <a:bodyPr/>
                    <a:lstStyle/>
                    <a:p>
                      <a:endParaRPr lang="ja-JP" sz="1800" kern="100">
                        <a:effectLst/>
                        <a:latin typeface="游明朝" panose="02020400000000000000" pitchFamily="18" charset="-128"/>
                        <a:ea typeface="游明朝" panose="02020400000000000000" pitchFamily="18" charset="-128"/>
                      </a:endParaRPr>
                    </a:p>
                  </a:txBody>
                  <a:tcPr marL="62865" marR="62865" marT="0" marB="0" anchor="ctr"/>
                </a:tc>
                <a:tc>
                  <a:txBody>
                    <a:bodyPr/>
                    <a:lstStyle/>
                    <a:p>
                      <a:endParaRPr lang="ja-JP" sz="1800" kern="100">
                        <a:effectLst/>
                        <a:latin typeface="游明朝" panose="02020400000000000000" pitchFamily="18" charset="-128"/>
                        <a:ea typeface="游明朝" panose="02020400000000000000" pitchFamily="18" charset="-128"/>
                      </a:endParaRPr>
                    </a:p>
                  </a:txBody>
                  <a:tcPr marL="62865" marR="62865" marT="0" marB="0" anchor="ctr"/>
                </a:tc>
                <a:tc>
                  <a:txBody>
                    <a:bodyPr/>
                    <a:lstStyle/>
                    <a:p>
                      <a:pPr algn="l"/>
                      <a:r>
                        <a:rPr lang="ja-JP" sz="1800" kern="0">
                          <a:effectLst/>
                        </a:rPr>
                        <a:t>市場について</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751610253"/>
                  </a:ext>
                </a:extLst>
              </a:tr>
              <a:tr h="557175">
                <a:tc>
                  <a:txBody>
                    <a:bodyPr/>
                    <a:lstStyle/>
                    <a:p>
                      <a:pPr algn="l"/>
                      <a:r>
                        <a:rPr lang="ja-JP" sz="1800" kern="0">
                          <a:effectLst/>
                        </a:rPr>
                        <a:t>第</a:t>
                      </a:r>
                      <a:r>
                        <a:rPr lang="en-US" sz="1800" kern="0">
                          <a:effectLst/>
                        </a:rPr>
                        <a:t>3</a:t>
                      </a:r>
                      <a:r>
                        <a:rPr lang="ja-JP" sz="1800" kern="0">
                          <a:effectLst/>
                        </a:rPr>
                        <a:t>回　</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l"/>
                      <a:r>
                        <a:rPr lang="ja-JP" sz="1800" kern="0">
                          <a:effectLst/>
                        </a:rPr>
                        <a:t>日中翻訳方法論</a:t>
                      </a:r>
                      <a:r>
                        <a:rPr lang="en-US" sz="1800" kern="0">
                          <a:effectLst/>
                        </a:rPr>
                        <a:t>1</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l"/>
                      <a:r>
                        <a:rPr lang="ja-JP" sz="1800" kern="0">
                          <a:effectLst/>
                        </a:rPr>
                        <a:t>初心者向けの方法論を紹介</a:t>
                      </a:r>
                      <a:endParaRPr lang="ja-JP" sz="1800" kern="100">
                        <a:effectLst/>
                      </a:endParaRPr>
                    </a:p>
                    <a:p>
                      <a:pPr algn="l"/>
                      <a:r>
                        <a:rPr lang="ja-JP" sz="1800" kern="0">
                          <a:effectLst/>
                        </a:rPr>
                        <a:t>武吉先生の中日翻訳論</a:t>
                      </a:r>
                      <a:r>
                        <a:rPr lang="en-US" sz="1800" kern="0">
                          <a:effectLst/>
                        </a:rPr>
                        <a:t>1</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093215147"/>
                  </a:ext>
                </a:extLst>
              </a:tr>
              <a:tr h="442202">
                <a:tc>
                  <a:txBody>
                    <a:bodyPr/>
                    <a:lstStyle/>
                    <a:p>
                      <a:pPr algn="l"/>
                      <a:r>
                        <a:rPr lang="ja-JP" sz="1800" kern="0">
                          <a:effectLst/>
                        </a:rPr>
                        <a:t>第</a:t>
                      </a:r>
                      <a:r>
                        <a:rPr lang="en-US" sz="1800" kern="0">
                          <a:effectLst/>
                        </a:rPr>
                        <a:t>4</a:t>
                      </a:r>
                      <a:r>
                        <a:rPr lang="ja-JP" sz="1800" kern="0">
                          <a:effectLst/>
                        </a:rPr>
                        <a:t>回　</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l"/>
                      <a:r>
                        <a:rPr lang="ja-JP" sz="1800" kern="0">
                          <a:effectLst/>
                        </a:rPr>
                        <a:t>課題</a:t>
                      </a:r>
                      <a:r>
                        <a:rPr lang="en-US" sz="1800" kern="0">
                          <a:effectLst/>
                        </a:rPr>
                        <a:t>1(</a:t>
                      </a:r>
                      <a:r>
                        <a:rPr lang="ja-JP" sz="1800" kern="0">
                          <a:effectLst/>
                        </a:rPr>
                        <a:t>オンライン</a:t>
                      </a:r>
                      <a:r>
                        <a:rPr lang="en-US" sz="1800" kern="0">
                          <a:effectLst/>
                        </a:rPr>
                        <a:t>)</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l"/>
                      <a:r>
                        <a:rPr lang="ja-JP" sz="1800" kern="0">
                          <a:effectLst/>
                        </a:rPr>
                        <a:t>方法論に基づく日中翻訳実践練習</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689815706"/>
                  </a:ext>
                </a:extLst>
              </a:tr>
              <a:tr h="557175">
                <a:tc>
                  <a:txBody>
                    <a:bodyPr/>
                    <a:lstStyle/>
                    <a:p>
                      <a:pPr algn="l"/>
                      <a:r>
                        <a:rPr lang="ja-JP" sz="1800" kern="0">
                          <a:effectLst/>
                        </a:rPr>
                        <a:t>第</a:t>
                      </a:r>
                      <a:r>
                        <a:rPr lang="en-US" sz="1800" kern="0">
                          <a:effectLst/>
                        </a:rPr>
                        <a:t>5</a:t>
                      </a:r>
                      <a:r>
                        <a:rPr lang="ja-JP" sz="1800" kern="0">
                          <a:effectLst/>
                        </a:rPr>
                        <a:t>回　</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l"/>
                      <a:r>
                        <a:rPr lang="ja-JP" sz="1800" kern="0">
                          <a:effectLst/>
                        </a:rPr>
                        <a:t>日中翻訳方法論</a:t>
                      </a:r>
                      <a:r>
                        <a:rPr lang="en-US" sz="1800" kern="0">
                          <a:effectLst/>
                        </a:rPr>
                        <a:t>2</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l"/>
                      <a:r>
                        <a:rPr lang="ja-JP" sz="1800" kern="0">
                          <a:effectLst/>
                        </a:rPr>
                        <a:t>武吉先生の中日翻訳論</a:t>
                      </a:r>
                      <a:r>
                        <a:rPr lang="en-US" sz="1800" kern="0">
                          <a:effectLst/>
                        </a:rPr>
                        <a:t>2</a:t>
                      </a:r>
                      <a:r>
                        <a:rPr lang="ja-JP" sz="1800" kern="0">
                          <a:effectLst/>
                        </a:rPr>
                        <a:t>　方法論</a:t>
                      </a:r>
                      <a:endParaRPr lang="ja-JP" sz="1800" kern="100">
                        <a:effectLst/>
                      </a:endParaRPr>
                    </a:p>
                    <a:p>
                      <a:pPr algn="l"/>
                      <a:r>
                        <a:rPr lang="ja-JP" sz="1800" kern="0">
                          <a:effectLst/>
                        </a:rPr>
                        <a:t>全員で課題を検討</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307331320"/>
                  </a:ext>
                </a:extLst>
              </a:tr>
              <a:tr h="557175">
                <a:tc>
                  <a:txBody>
                    <a:bodyPr/>
                    <a:lstStyle/>
                    <a:p>
                      <a:pPr algn="l"/>
                      <a:r>
                        <a:rPr lang="ja-JP" sz="1800" kern="0">
                          <a:effectLst/>
                        </a:rPr>
                        <a:t>第</a:t>
                      </a:r>
                      <a:r>
                        <a:rPr lang="en-US" sz="1800" kern="0" dirty="0">
                          <a:effectLst/>
                        </a:rPr>
                        <a:t>6</a:t>
                      </a:r>
                      <a:r>
                        <a:rPr lang="ja-JP" sz="1800" kern="0">
                          <a:effectLst/>
                        </a:rPr>
                        <a:t>回 </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l"/>
                      <a:r>
                        <a:rPr lang="ja-JP" sz="1800" kern="0">
                          <a:effectLst/>
                        </a:rPr>
                        <a:t>日中翻訳方法論</a:t>
                      </a:r>
                      <a:r>
                        <a:rPr lang="en-US" sz="1800" kern="0">
                          <a:effectLst/>
                        </a:rPr>
                        <a:t>3</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l"/>
                      <a:r>
                        <a:rPr lang="ja-JP" sz="1800" kern="0">
                          <a:effectLst/>
                        </a:rPr>
                        <a:t>武吉先生の中日翻訳論　テクニック</a:t>
                      </a:r>
                      <a:endParaRPr lang="ja-JP" sz="1800" kern="100">
                        <a:effectLst/>
                      </a:endParaRPr>
                    </a:p>
                    <a:p>
                      <a:pPr algn="l"/>
                      <a:r>
                        <a:rPr lang="ja-JP" sz="1800" kern="0">
                          <a:effectLst/>
                        </a:rPr>
                        <a:t>全員で課題を検討</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857585512"/>
                  </a:ext>
                </a:extLst>
              </a:tr>
              <a:tr h="835762">
                <a:tc>
                  <a:txBody>
                    <a:bodyPr/>
                    <a:lstStyle/>
                    <a:p>
                      <a:pPr algn="l"/>
                      <a:r>
                        <a:rPr lang="ja-JP" sz="1800" kern="0">
                          <a:effectLst/>
                        </a:rPr>
                        <a:t>第</a:t>
                      </a:r>
                      <a:r>
                        <a:rPr lang="en-US" sz="1800" kern="0" dirty="0">
                          <a:effectLst/>
                        </a:rPr>
                        <a:t>7</a:t>
                      </a:r>
                      <a:r>
                        <a:rPr lang="ja-JP" sz="1800" kern="0">
                          <a:effectLst/>
                        </a:rPr>
                        <a:t>回 </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l"/>
                      <a:r>
                        <a:rPr lang="ja-JP" sz="1800" kern="0">
                          <a:effectLst/>
                        </a:rPr>
                        <a:t>中日翻訳の注意点のまとめ</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l"/>
                      <a:r>
                        <a:rPr lang="ja-JP" sz="1800" kern="0">
                          <a:effectLst/>
                        </a:rPr>
                        <a:t>日本語表現の規範について用語辞典の紹介</a:t>
                      </a:r>
                      <a:endParaRPr lang="ja-JP" sz="1800" kern="100">
                        <a:effectLst/>
                      </a:endParaRPr>
                    </a:p>
                    <a:p>
                      <a:pPr algn="l"/>
                      <a:r>
                        <a:rPr lang="ja-JP" sz="1800" kern="0">
                          <a:effectLst/>
                        </a:rPr>
                        <a:t>書面語について、同形異議語、類義語について　課題はオンライン翻訳の実践</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556756721"/>
                  </a:ext>
                </a:extLst>
              </a:tr>
            </a:tbl>
          </a:graphicData>
        </a:graphic>
      </p:graphicFrame>
    </p:spTree>
    <p:extLst>
      <p:ext uri="{BB962C8B-B14F-4D97-AF65-F5344CB8AC3E}">
        <p14:creationId xmlns:p14="http://schemas.microsoft.com/office/powerpoint/2010/main" val="990034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a:extLst>
              <a:ext uri="{FF2B5EF4-FFF2-40B4-BE49-F238E27FC236}">
                <a16:creationId xmlns:a16="http://schemas.microsoft.com/office/drawing/2014/main" id="{6C57158D-0D28-754A-8BFE-B8221E15A50B}"/>
              </a:ext>
            </a:extLst>
          </p:cNvPr>
          <p:cNvGraphicFramePr>
            <a:graphicFrameLocks noGrp="1"/>
          </p:cNvGraphicFramePr>
          <p:nvPr>
            <p:ph idx="1"/>
            <p:extLst>
              <p:ext uri="{D42A27DB-BD31-4B8C-83A1-F6EECF244321}">
                <p14:modId xmlns:p14="http://schemas.microsoft.com/office/powerpoint/2010/main" val="1759338503"/>
              </p:ext>
            </p:extLst>
          </p:nvPr>
        </p:nvGraphicFramePr>
        <p:xfrm>
          <a:off x="576263" y="264319"/>
          <a:ext cx="10801350" cy="6463635"/>
        </p:xfrm>
        <a:graphic>
          <a:graphicData uri="http://schemas.openxmlformats.org/drawingml/2006/table">
            <a:tbl>
              <a:tblPr firstRow="1" firstCol="1" bandRow="1">
                <a:tableStyleId>{5C22544A-7EE6-4342-B048-85BDC9FD1C3A}</a:tableStyleId>
              </a:tblPr>
              <a:tblGrid>
                <a:gridCol w="1905000">
                  <a:extLst>
                    <a:ext uri="{9D8B030D-6E8A-4147-A177-3AD203B41FA5}">
                      <a16:colId xmlns:a16="http://schemas.microsoft.com/office/drawing/2014/main" val="1438341636"/>
                    </a:ext>
                  </a:extLst>
                </a:gridCol>
                <a:gridCol w="3073400">
                  <a:extLst>
                    <a:ext uri="{9D8B030D-6E8A-4147-A177-3AD203B41FA5}">
                      <a16:colId xmlns:a16="http://schemas.microsoft.com/office/drawing/2014/main" val="3393414805"/>
                    </a:ext>
                  </a:extLst>
                </a:gridCol>
                <a:gridCol w="5822950">
                  <a:extLst>
                    <a:ext uri="{9D8B030D-6E8A-4147-A177-3AD203B41FA5}">
                      <a16:colId xmlns:a16="http://schemas.microsoft.com/office/drawing/2014/main" val="370192787"/>
                    </a:ext>
                  </a:extLst>
                </a:gridCol>
              </a:tblGrid>
              <a:tr h="1033031">
                <a:tc>
                  <a:txBody>
                    <a:bodyPr/>
                    <a:lstStyle/>
                    <a:p>
                      <a:pPr algn="l"/>
                      <a:r>
                        <a:rPr lang="ja-JP" sz="1800" kern="0">
                          <a:effectLst/>
                        </a:rPr>
                        <a:t>第</a:t>
                      </a:r>
                      <a:r>
                        <a:rPr lang="en-US" sz="1800" kern="0" dirty="0">
                          <a:effectLst/>
                        </a:rPr>
                        <a:t>8</a:t>
                      </a:r>
                      <a:r>
                        <a:rPr lang="ja-JP" sz="1800" kern="0">
                          <a:effectLst/>
                        </a:rPr>
                        <a:t>回</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l"/>
                      <a:r>
                        <a:rPr lang="ja-JP" altLang="en-US" b="0">
                          <a:solidFill>
                            <a:schemeClr val="tx1"/>
                          </a:solidFill>
                        </a:rPr>
                        <a:t>中日翻訳テクノロジー</a:t>
                      </a:r>
                    </a:p>
                  </a:txBody>
                  <a:tcPr marL="62865" marR="62865" marT="0" marB="0" anchor="ctr">
                    <a:solidFill>
                      <a:schemeClr val="accent1">
                        <a:lumMod val="20000"/>
                        <a:lumOff val="80000"/>
                      </a:schemeClr>
                    </a:solidFill>
                  </a:tcPr>
                </a:tc>
                <a:tc>
                  <a:txBody>
                    <a:bodyPr/>
                    <a:lstStyle/>
                    <a:p>
                      <a:pPr algn="l"/>
                      <a:r>
                        <a:rPr lang="ja-JP" altLang="en-US" b="0">
                          <a:solidFill>
                            <a:schemeClr val="tx1"/>
                          </a:solidFill>
                        </a:rPr>
                        <a:t>ツール　書籍、オンライン辞書など紹介</a:t>
                      </a:r>
                    </a:p>
                    <a:p>
                      <a:pPr algn="l"/>
                      <a:r>
                        <a:rPr lang="en-US" b="0" dirty="0">
                          <a:solidFill>
                            <a:schemeClr val="tx1"/>
                          </a:solidFill>
                        </a:rPr>
                        <a:t>AI</a:t>
                      </a:r>
                      <a:r>
                        <a:rPr lang="ja-JP" altLang="en-US" b="0">
                          <a:solidFill>
                            <a:schemeClr val="tx1"/>
                          </a:solidFill>
                        </a:rPr>
                        <a:t>翻訳の検討</a:t>
                      </a:r>
                    </a:p>
                    <a:p>
                      <a:pPr algn="l"/>
                      <a:r>
                        <a:rPr lang="ja-JP" altLang="en-US" b="0">
                          <a:solidFill>
                            <a:schemeClr val="tx1"/>
                          </a:solidFill>
                        </a:rPr>
                        <a:t>課題は「ノルウェイの森」より</a:t>
                      </a:r>
                    </a:p>
                  </a:txBody>
                  <a:tcPr marL="62865" marR="62865" marT="0" marB="0" anchor="ctr">
                    <a:solidFill>
                      <a:schemeClr val="accent1">
                        <a:lumMod val="20000"/>
                        <a:lumOff val="80000"/>
                      </a:schemeClr>
                    </a:solidFill>
                  </a:tcPr>
                </a:tc>
                <a:extLst>
                  <a:ext uri="{0D108BD9-81ED-4DB2-BD59-A6C34878D82A}">
                    <a16:rowId xmlns:a16="http://schemas.microsoft.com/office/drawing/2014/main" val="2499711236"/>
                  </a:ext>
                </a:extLst>
              </a:tr>
              <a:tr h="1377374">
                <a:tc>
                  <a:txBody>
                    <a:bodyPr/>
                    <a:lstStyle/>
                    <a:p>
                      <a:pPr algn="l"/>
                      <a:r>
                        <a:rPr lang="ja-JP" sz="1800" kern="0">
                          <a:effectLst/>
                        </a:rPr>
                        <a:t>第</a:t>
                      </a:r>
                      <a:r>
                        <a:rPr lang="en-US" sz="1800" kern="0">
                          <a:effectLst/>
                        </a:rPr>
                        <a:t>9</a:t>
                      </a:r>
                      <a:r>
                        <a:rPr lang="ja-JP" sz="1800" kern="0">
                          <a:effectLst/>
                        </a:rPr>
                        <a:t>回</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l"/>
                      <a:r>
                        <a:rPr lang="ja-JP" sz="1800" kern="0">
                          <a:effectLst/>
                        </a:rPr>
                        <a:t>翻訳ストラテジー</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l"/>
                      <a:r>
                        <a:rPr lang="ja-JP" sz="1800" kern="0">
                          <a:effectLst/>
                        </a:rPr>
                        <a:t>課題について検討</a:t>
                      </a:r>
                      <a:endParaRPr lang="ja-JP" sz="1800" kern="100">
                        <a:effectLst/>
                      </a:endParaRPr>
                    </a:p>
                    <a:p>
                      <a:pPr algn="l"/>
                      <a:r>
                        <a:rPr lang="ja-JP" sz="1800" kern="0">
                          <a:effectLst/>
                        </a:rPr>
                        <a:t>村上春樹の翻訳から翻訳ストラテジーを考える　</a:t>
                      </a:r>
                      <a:r>
                        <a:rPr lang="en-US" sz="1800" kern="0" dirty="0">
                          <a:effectLst/>
                        </a:rPr>
                        <a:t>(</a:t>
                      </a:r>
                      <a:r>
                        <a:rPr lang="ja-JP" sz="1800" kern="0">
                          <a:effectLst/>
                        </a:rPr>
                        <a:t>林訳と頼訳の比較を元に</a:t>
                      </a:r>
                      <a:r>
                        <a:rPr lang="en-US" sz="1800" kern="0" dirty="0">
                          <a:effectLst/>
                        </a:rPr>
                        <a:t>)</a:t>
                      </a:r>
                      <a:endParaRPr lang="ja-JP" sz="1800" kern="100">
                        <a:effectLst/>
                      </a:endParaRPr>
                    </a:p>
                    <a:p>
                      <a:pPr algn="l"/>
                      <a:r>
                        <a:rPr lang="ja-JP" sz="1800" kern="0">
                          <a:effectLst/>
                        </a:rPr>
                        <a:t>課題は</a:t>
                      </a:r>
                      <a:r>
                        <a:rPr lang="en-US" sz="1800" kern="0" dirty="0">
                          <a:effectLst/>
                        </a:rPr>
                        <a:t>20</a:t>
                      </a:r>
                      <a:r>
                        <a:rPr lang="ja-JP" sz="1800" kern="0">
                          <a:effectLst/>
                        </a:rPr>
                        <a:t>年ネット流行語</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768736200"/>
                  </a:ext>
                </a:extLst>
              </a:tr>
              <a:tr h="1033031">
                <a:tc>
                  <a:txBody>
                    <a:bodyPr/>
                    <a:lstStyle/>
                    <a:p>
                      <a:pPr algn="l"/>
                      <a:r>
                        <a:rPr lang="ja-JP" sz="1800" kern="0">
                          <a:effectLst/>
                        </a:rPr>
                        <a:t>第</a:t>
                      </a:r>
                      <a:r>
                        <a:rPr lang="en-US" sz="1800" kern="0">
                          <a:effectLst/>
                        </a:rPr>
                        <a:t>10</a:t>
                      </a:r>
                      <a:r>
                        <a:rPr lang="ja-JP" sz="1800" kern="0">
                          <a:effectLst/>
                        </a:rPr>
                        <a:t>回</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l"/>
                      <a:r>
                        <a:rPr lang="ja-JP" sz="1800" kern="0">
                          <a:effectLst/>
                        </a:rPr>
                        <a:t>異化と同化</a:t>
                      </a:r>
                      <a:r>
                        <a:rPr lang="en-US" sz="1800" kern="0">
                          <a:effectLst/>
                        </a:rPr>
                        <a:t>1</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l"/>
                      <a:r>
                        <a:rPr lang="ja-JP" sz="1800" kern="0">
                          <a:effectLst/>
                        </a:rPr>
                        <a:t>中国語の新語流行語の翻訳を実例に　課題の検討</a:t>
                      </a:r>
                      <a:endParaRPr lang="ja-JP" sz="1800" kern="100">
                        <a:effectLst/>
                      </a:endParaRPr>
                    </a:p>
                    <a:p>
                      <a:pPr algn="l"/>
                      <a:r>
                        <a:rPr lang="ja-JP" sz="1800" kern="0">
                          <a:effectLst/>
                        </a:rPr>
                        <a:t>課題は文化要素の翻訳</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995816718"/>
                  </a:ext>
                </a:extLst>
              </a:tr>
              <a:tr h="688687">
                <a:tc>
                  <a:txBody>
                    <a:bodyPr/>
                    <a:lstStyle/>
                    <a:p>
                      <a:pPr algn="l"/>
                      <a:r>
                        <a:rPr lang="ja-JP" sz="1800" kern="0">
                          <a:effectLst/>
                        </a:rPr>
                        <a:t>第</a:t>
                      </a:r>
                      <a:r>
                        <a:rPr lang="en-US" sz="1800" kern="0">
                          <a:effectLst/>
                        </a:rPr>
                        <a:t>11</a:t>
                      </a:r>
                      <a:r>
                        <a:rPr lang="ja-JP" sz="1800" kern="0">
                          <a:effectLst/>
                        </a:rPr>
                        <a:t>回</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l"/>
                      <a:r>
                        <a:rPr lang="ja-JP" sz="1800" kern="0">
                          <a:effectLst/>
                        </a:rPr>
                        <a:t>異化と同化</a:t>
                      </a:r>
                      <a:r>
                        <a:rPr lang="en-US" sz="1800" kern="0">
                          <a:effectLst/>
                        </a:rPr>
                        <a:t>2</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l"/>
                      <a:r>
                        <a:rPr lang="ja-JP" sz="1800" kern="0">
                          <a:effectLst/>
                        </a:rPr>
                        <a:t>課題について検討</a:t>
                      </a:r>
                      <a:endParaRPr lang="ja-JP" sz="1800" kern="100">
                        <a:effectLst/>
                      </a:endParaRPr>
                    </a:p>
                    <a:p>
                      <a:pPr algn="l"/>
                      <a:r>
                        <a:rPr lang="ja-JP" sz="1800" kern="0">
                          <a:effectLst/>
                        </a:rPr>
                        <a:t>日中の文化要素の翻訳について</a:t>
                      </a:r>
                      <a:r>
                        <a:rPr lang="en-US" sz="1800" kern="0" dirty="0">
                          <a:effectLst/>
                        </a:rPr>
                        <a:t>(</a:t>
                      </a:r>
                      <a:r>
                        <a:rPr lang="ja-JP" sz="1800" kern="0">
                          <a:effectLst/>
                        </a:rPr>
                        <a:t>論文より</a:t>
                      </a:r>
                      <a:r>
                        <a:rPr lang="en-US" sz="1800" kern="0" dirty="0">
                          <a:effectLst/>
                        </a:rPr>
                        <a:t>)</a:t>
                      </a:r>
                    </a:p>
                    <a:p>
                      <a:pPr algn="l"/>
                      <a:r>
                        <a:rPr lang="ja-JP" altLang="ja-JP" sz="1800" kern="0">
                          <a:effectLst/>
                        </a:rPr>
                        <a:t>課題は昔話</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03884956"/>
                  </a:ext>
                </a:extLst>
              </a:tr>
              <a:tr h="688687">
                <a:tc>
                  <a:txBody>
                    <a:bodyPr/>
                    <a:lstStyle/>
                    <a:p>
                      <a:pPr algn="l"/>
                      <a:r>
                        <a:rPr lang="ja-JP" sz="1800" kern="0">
                          <a:effectLst/>
                        </a:rPr>
                        <a:t>第</a:t>
                      </a:r>
                      <a:r>
                        <a:rPr lang="en-US" sz="1800" kern="0">
                          <a:effectLst/>
                        </a:rPr>
                        <a:t>12</a:t>
                      </a:r>
                      <a:r>
                        <a:rPr lang="ja-JP" sz="1800" kern="0">
                          <a:effectLst/>
                        </a:rPr>
                        <a:t>回</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l"/>
                      <a:r>
                        <a:rPr lang="ja-JP" sz="1800" kern="0">
                          <a:effectLst/>
                        </a:rPr>
                        <a:t>スコポス理論</a:t>
                      </a:r>
                      <a:r>
                        <a:rPr lang="en-US" sz="1800" kern="0">
                          <a:effectLst/>
                        </a:rPr>
                        <a:t>1</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l"/>
                      <a:r>
                        <a:rPr lang="ja-JP" altLang="en-US" sz="1800" kern="0">
                          <a:effectLst/>
                        </a:rPr>
                        <a:t>課題の検討。</a:t>
                      </a:r>
                      <a:r>
                        <a:rPr lang="ja-JP" sz="1800" kern="0">
                          <a:effectLst/>
                        </a:rPr>
                        <a:t>ストラテジーの解説。藤濤理論を紹介　</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640243521"/>
                  </a:ext>
                </a:extLst>
              </a:tr>
              <a:tr h="688687">
                <a:tc>
                  <a:txBody>
                    <a:bodyPr/>
                    <a:lstStyle/>
                    <a:p>
                      <a:pPr algn="l"/>
                      <a:r>
                        <a:rPr lang="ja-JP" sz="1800" kern="0">
                          <a:effectLst/>
                        </a:rPr>
                        <a:t>第</a:t>
                      </a:r>
                      <a:r>
                        <a:rPr lang="en-US" sz="1800" kern="0">
                          <a:effectLst/>
                        </a:rPr>
                        <a:t>13</a:t>
                      </a:r>
                      <a:r>
                        <a:rPr lang="ja-JP" sz="1800" kern="0">
                          <a:effectLst/>
                        </a:rPr>
                        <a:t>回</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l"/>
                      <a:r>
                        <a:rPr lang="ja-JP" sz="1800" kern="0">
                          <a:effectLst/>
                        </a:rPr>
                        <a:t>スコポス理論</a:t>
                      </a:r>
                      <a:r>
                        <a:rPr lang="en-US" sz="1800" kern="0">
                          <a:effectLst/>
                        </a:rPr>
                        <a:t>2</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l"/>
                      <a:r>
                        <a:rPr lang="ja-JP" sz="1800" kern="0">
                          <a:effectLst/>
                        </a:rPr>
                        <a:t>スコポスについて</a:t>
                      </a:r>
                      <a:endParaRPr lang="ja-JP" sz="1800" kern="100">
                        <a:effectLst/>
                      </a:endParaRPr>
                    </a:p>
                    <a:p>
                      <a:pPr algn="l"/>
                      <a:r>
                        <a:rPr lang="ja-JP" sz="1800" kern="0">
                          <a:effectLst/>
                        </a:rPr>
                        <a:t>ペロス「耳のなかの魚」から事例紹介</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71280746"/>
                  </a:ext>
                </a:extLst>
              </a:tr>
              <a:tr h="819865">
                <a:tc>
                  <a:txBody>
                    <a:bodyPr/>
                    <a:lstStyle/>
                    <a:p>
                      <a:pPr algn="l"/>
                      <a:r>
                        <a:rPr lang="ja-JP" sz="1800" kern="0">
                          <a:effectLst/>
                        </a:rPr>
                        <a:t>第</a:t>
                      </a:r>
                      <a:r>
                        <a:rPr lang="en-US" sz="1800" kern="0">
                          <a:effectLst/>
                        </a:rPr>
                        <a:t>14</a:t>
                      </a:r>
                      <a:r>
                        <a:rPr lang="ja-JP" sz="1800" kern="0">
                          <a:effectLst/>
                        </a:rPr>
                        <a:t>回</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l"/>
                      <a:r>
                        <a:rPr lang="ja-JP" sz="1800" kern="0">
                          <a:effectLst/>
                        </a:rPr>
                        <a:t>翻訳とは</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l"/>
                      <a:r>
                        <a:rPr lang="ja-JP" sz="1800" kern="0">
                          <a:effectLst/>
                        </a:rPr>
                        <a:t>牧野成一「翻訳でうしなわれるもの」</a:t>
                      </a:r>
                      <a:endParaRPr lang="ja-JP" sz="1800" kern="100">
                        <a:effectLst/>
                      </a:endParaRPr>
                    </a:p>
                    <a:p>
                      <a:pPr algn="l"/>
                      <a:r>
                        <a:rPr lang="ja-JP" sz="1800" kern="0">
                          <a:effectLst/>
                        </a:rPr>
                        <a:t>事例を中国語に置き換えて考える</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4210788108"/>
                  </a:ext>
                </a:extLst>
              </a:tr>
            </a:tbl>
          </a:graphicData>
        </a:graphic>
      </p:graphicFrame>
    </p:spTree>
    <p:extLst>
      <p:ext uri="{BB962C8B-B14F-4D97-AF65-F5344CB8AC3E}">
        <p14:creationId xmlns:p14="http://schemas.microsoft.com/office/powerpoint/2010/main" val="2618419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79036C5D-8A03-F245-AEEB-64511E0B3A57}"/>
              </a:ext>
            </a:extLst>
          </p:cNvPr>
          <p:cNvSpPr>
            <a:spLocks noGrp="1"/>
          </p:cNvSpPr>
          <p:nvPr>
            <p:ph idx="1"/>
          </p:nvPr>
        </p:nvSpPr>
        <p:spPr>
          <a:xfrm>
            <a:off x="440789" y="198515"/>
            <a:ext cx="11310421" cy="6460969"/>
          </a:xfrm>
        </p:spPr>
        <p:txBody>
          <a:bodyPr/>
          <a:lstStyle/>
          <a:p>
            <a:pPr marL="0" indent="0">
              <a:buNone/>
            </a:pPr>
            <a:r>
              <a:rPr kumimoji="1" lang="ja-JP" altLang="en-US" sz="2800"/>
              <a:t>事例</a:t>
            </a:r>
            <a:r>
              <a:rPr kumimoji="1" lang="en-US" altLang="ja-JP" sz="2800" dirty="0"/>
              <a:t>:</a:t>
            </a:r>
            <a:r>
              <a:rPr kumimoji="1" lang="ja-JP" altLang="en-US" sz="2800"/>
              <a:t>　</a:t>
            </a:r>
            <a:r>
              <a:rPr lang="ja-JP" altLang="ja-JP" sz="2800"/>
              <a:t>第</a:t>
            </a:r>
            <a:r>
              <a:rPr lang="en-US" altLang="ja-JP" sz="2800" dirty="0"/>
              <a:t>12</a:t>
            </a:r>
            <a:r>
              <a:rPr lang="ja-JP" altLang="ja-JP" sz="2800"/>
              <a:t>回　「スコポス理論</a:t>
            </a:r>
            <a:r>
              <a:rPr lang="en-US" altLang="ja-JP" sz="2800" dirty="0"/>
              <a:t>1</a:t>
            </a:r>
            <a:r>
              <a:rPr lang="ja-JP" altLang="ja-JP" sz="2800"/>
              <a:t>」 </a:t>
            </a:r>
            <a:endParaRPr lang="en-US" altLang="ja-JP" sz="2800" dirty="0"/>
          </a:p>
          <a:p>
            <a:pPr marL="0" indent="0">
              <a:buNone/>
            </a:pPr>
            <a:r>
              <a:rPr kumimoji="1" lang="ja-JP" altLang="en-US"/>
              <a:t>　　</a:t>
            </a:r>
            <a:r>
              <a:rPr lang="ja-JP" altLang="ja-JP"/>
              <a:t> </a:t>
            </a:r>
            <a:endParaRPr lang="en-US" altLang="ja-JP" dirty="0"/>
          </a:p>
          <a:p>
            <a:pPr marL="0" indent="0">
              <a:buNone/>
            </a:pPr>
            <a:r>
              <a:rPr lang="ja-JP" altLang="en-US"/>
              <a:t>　</a:t>
            </a:r>
            <a:r>
              <a:rPr lang="ja-JP" altLang="ja-JP"/>
              <a:t>「目的によって翻訳が変わる」ことを実例を通して解説し、機能主義的アプローチの重要性を伝える。読み手を学生自身で設定して童話</a:t>
            </a:r>
            <a:r>
              <a:rPr lang="ja-JP" altLang="en-US"/>
              <a:t>を</a:t>
            </a:r>
            <a:r>
              <a:rPr lang="ja-JP" altLang="ja-JP"/>
              <a:t>翻訳</a:t>
            </a:r>
            <a:r>
              <a:rPr lang="ja-JP" altLang="en-US"/>
              <a:t>させた</a:t>
            </a:r>
            <a:r>
              <a:rPr lang="ja-JP" altLang="ja-JP"/>
              <a:t>結果を検討する。</a:t>
            </a:r>
            <a:endParaRPr lang="en-US" altLang="ja-JP" dirty="0"/>
          </a:p>
          <a:p>
            <a:pPr marL="0" indent="0">
              <a:buNone/>
            </a:pPr>
            <a:r>
              <a:rPr lang="ja-JP" altLang="en-US"/>
              <a:t>　　</a:t>
            </a:r>
            <a:endParaRPr lang="en-US" altLang="ja-JP" dirty="0"/>
          </a:p>
          <a:p>
            <a:pPr marL="0" indent="0">
              <a:buNone/>
            </a:pPr>
            <a:endParaRPr lang="en-US" altLang="ja-JP" dirty="0"/>
          </a:p>
          <a:p>
            <a:pPr marL="0" indent="0">
              <a:buNone/>
            </a:pPr>
            <a:endParaRPr lang="en-US" altLang="ja-JP" sz="1800" dirty="0">
              <a:solidFill>
                <a:schemeClr val="accent3">
                  <a:lumMod val="50000"/>
                </a:schemeClr>
              </a:solidFill>
            </a:endParaRPr>
          </a:p>
          <a:p>
            <a:pPr marL="0" indent="0">
              <a:buNone/>
            </a:pPr>
            <a:r>
              <a:rPr lang="ja-JP" altLang="ja-JP">
                <a:solidFill>
                  <a:schemeClr val="accent3">
                    <a:lumMod val="50000"/>
                  </a:schemeClr>
                </a:solidFill>
              </a:rPr>
              <a:t>以下の小説を翻訳してください。自身で何歳くらいを対象にしているか設定しよう。大人向け</a:t>
            </a:r>
            <a:r>
              <a:rPr lang="en-US" altLang="ja-JP" dirty="0">
                <a:solidFill>
                  <a:schemeClr val="accent3">
                    <a:lumMod val="50000"/>
                  </a:schemeClr>
                </a:solidFill>
              </a:rPr>
              <a:t>?  </a:t>
            </a:r>
            <a:r>
              <a:rPr lang="ja-JP" altLang="ja-JP">
                <a:solidFill>
                  <a:schemeClr val="accent3">
                    <a:lumMod val="50000"/>
                  </a:schemeClr>
                </a:solidFill>
              </a:rPr>
              <a:t>子ども向け</a:t>
            </a:r>
            <a:r>
              <a:rPr lang="en-US" altLang="ja-JP" dirty="0">
                <a:solidFill>
                  <a:schemeClr val="accent3">
                    <a:lumMod val="50000"/>
                  </a:schemeClr>
                </a:solidFill>
              </a:rPr>
              <a:t>? </a:t>
            </a:r>
            <a:r>
              <a:rPr lang="ja-JP" altLang="ja-JP">
                <a:solidFill>
                  <a:schemeClr val="accent3">
                    <a:lumMod val="50000"/>
                  </a:schemeClr>
                </a:solidFill>
              </a:rPr>
              <a:t>自分で読むのか</a:t>
            </a:r>
            <a:r>
              <a:rPr lang="en-US" altLang="ja-JP" dirty="0">
                <a:solidFill>
                  <a:schemeClr val="accent3">
                    <a:lumMod val="50000"/>
                  </a:schemeClr>
                </a:solidFill>
              </a:rPr>
              <a:t>? </a:t>
            </a:r>
            <a:r>
              <a:rPr lang="ja-JP" altLang="ja-JP">
                <a:solidFill>
                  <a:schemeClr val="accent3">
                    <a:lumMod val="50000"/>
                  </a:schemeClr>
                </a:solidFill>
              </a:rPr>
              <a:t>読み聞かせするのか</a:t>
            </a:r>
            <a:r>
              <a:rPr lang="en-US" altLang="ja-JP" dirty="0">
                <a:solidFill>
                  <a:schemeClr val="accent3">
                    <a:lumMod val="50000"/>
                  </a:schemeClr>
                </a:solidFill>
              </a:rPr>
              <a:t>?</a:t>
            </a:r>
            <a:r>
              <a:rPr lang="ja-JP" altLang="ja-JP">
                <a:solidFill>
                  <a:schemeClr val="accent3">
                    <a:lumMod val="50000"/>
                  </a:schemeClr>
                </a:solidFill>
              </a:rPr>
              <a:t>　その他、自由に設定する。</a:t>
            </a:r>
          </a:p>
          <a:p>
            <a:pPr marL="0" indent="0">
              <a:buNone/>
            </a:pPr>
            <a:r>
              <a:rPr lang="en-US" altLang="ja-JP" dirty="0">
                <a:solidFill>
                  <a:schemeClr val="accent3">
                    <a:lumMod val="50000"/>
                  </a:schemeClr>
                </a:solidFill>
              </a:rPr>
              <a:t> </a:t>
            </a:r>
            <a:endParaRPr lang="ja-JP" altLang="ja-JP">
              <a:solidFill>
                <a:schemeClr val="accent3">
                  <a:lumMod val="50000"/>
                </a:schemeClr>
              </a:solidFill>
            </a:endParaRPr>
          </a:p>
          <a:p>
            <a:pPr marL="0" indent="0">
              <a:buNone/>
            </a:pPr>
            <a:r>
              <a:rPr lang="ja-JP" altLang="ja-JP" u="sng">
                <a:solidFill>
                  <a:schemeClr val="accent3">
                    <a:lumMod val="50000"/>
                  </a:schemeClr>
                </a:solidFill>
              </a:rPr>
              <a:t>あなたの設定した対象年齢 </a:t>
            </a:r>
            <a:r>
              <a:rPr lang="en-US" altLang="ja-JP" u="sng" dirty="0">
                <a:solidFill>
                  <a:schemeClr val="accent3">
                    <a:lumMod val="50000"/>
                  </a:schemeClr>
                </a:solidFill>
              </a:rPr>
              <a:t> (       )</a:t>
            </a:r>
            <a:r>
              <a:rPr lang="ja-JP" altLang="ja-JP" u="sng">
                <a:solidFill>
                  <a:schemeClr val="accent3">
                    <a:lumMod val="50000"/>
                  </a:schemeClr>
                </a:solidFill>
              </a:rPr>
              <a:t>歳くらい</a:t>
            </a:r>
            <a:endParaRPr lang="ja-JP" altLang="ja-JP">
              <a:solidFill>
                <a:schemeClr val="accent3">
                  <a:lumMod val="50000"/>
                </a:schemeClr>
              </a:solidFill>
            </a:endParaRPr>
          </a:p>
          <a:p>
            <a:pPr marL="0" indent="0">
              <a:buNone/>
            </a:pPr>
            <a:r>
              <a:rPr lang="en-US" altLang="ja-JP" dirty="0">
                <a:solidFill>
                  <a:schemeClr val="accent3">
                    <a:lumMod val="50000"/>
                  </a:schemeClr>
                </a:solidFill>
              </a:rPr>
              <a:t> </a:t>
            </a:r>
          </a:p>
          <a:p>
            <a:pPr marL="0" indent="0">
              <a:buNone/>
            </a:pPr>
            <a:r>
              <a:rPr lang="ja-JP" altLang="en-US" sz="1800"/>
              <a:t>「桃太郎」の中国語版の冒頭</a:t>
            </a:r>
            <a:r>
              <a:rPr lang="en-US" altLang="ja-JP" sz="1800" dirty="0"/>
              <a:t>200</a:t>
            </a:r>
            <a:r>
              <a:rPr lang="ja-JP" altLang="en-US" sz="1800"/>
              <a:t>字を翻訳する</a:t>
            </a:r>
            <a:endParaRPr lang="ja-JP" altLang="ja-JP" sz="1800"/>
          </a:p>
          <a:p>
            <a:pPr marL="0" indent="0">
              <a:buNone/>
            </a:pPr>
            <a:endParaRPr lang="en-US" altLang="ja-JP" sz="2400" dirty="0">
              <a:solidFill>
                <a:schemeClr val="accent3">
                  <a:lumMod val="50000"/>
                </a:schemeClr>
              </a:solidFill>
            </a:endParaRPr>
          </a:p>
          <a:p>
            <a:pPr marL="0" indent="0">
              <a:buNone/>
            </a:pPr>
            <a:endParaRPr lang="ja-JP" altLang="ja-JP"/>
          </a:p>
          <a:p>
            <a:pPr marL="0" indent="0">
              <a:buNone/>
            </a:pPr>
            <a:endParaRPr kumimoji="1" lang="ja-JP" altLang="en-US"/>
          </a:p>
        </p:txBody>
      </p:sp>
      <p:sp>
        <p:nvSpPr>
          <p:cNvPr id="5" name="下矢印 4">
            <a:extLst>
              <a:ext uri="{FF2B5EF4-FFF2-40B4-BE49-F238E27FC236}">
                <a16:creationId xmlns:a16="http://schemas.microsoft.com/office/drawing/2014/main" id="{BF600D35-12B6-624E-A0A7-617ACD978923}"/>
              </a:ext>
            </a:extLst>
          </p:cNvPr>
          <p:cNvSpPr/>
          <p:nvPr/>
        </p:nvSpPr>
        <p:spPr>
          <a:xfrm flipH="1">
            <a:off x="4857746" y="2657475"/>
            <a:ext cx="485775" cy="6000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033140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4B17B791-A2A8-D54A-AB46-54254B7F9C00}"/>
              </a:ext>
            </a:extLst>
          </p:cNvPr>
          <p:cNvSpPr>
            <a:spLocks noGrp="1"/>
          </p:cNvSpPr>
          <p:nvPr>
            <p:ph idx="1"/>
          </p:nvPr>
        </p:nvSpPr>
        <p:spPr>
          <a:xfrm>
            <a:off x="933499" y="382743"/>
            <a:ext cx="10682239" cy="6289520"/>
          </a:xfrm>
        </p:spPr>
        <p:txBody>
          <a:bodyPr/>
          <a:lstStyle/>
          <a:p>
            <a:pPr marL="0" indent="0">
              <a:buNone/>
            </a:pPr>
            <a:r>
              <a:rPr kumimoji="1" lang="ja-JP" altLang="en-US" sz="2800" b="1"/>
              <a:t>課題の検討</a:t>
            </a:r>
            <a:endParaRPr kumimoji="1" lang="en-US" altLang="ja-JP" sz="2800" b="1" dirty="0"/>
          </a:p>
          <a:p>
            <a:r>
              <a:rPr lang="ja-JP" altLang="ja-JP"/>
              <a:t>この課題については、「対象年齢を自身で設定する」ことによって、</a:t>
            </a:r>
            <a:r>
              <a:rPr lang="en-US" altLang="ja-JP" dirty="0"/>
              <a:t>TT</a:t>
            </a:r>
            <a:r>
              <a:rPr lang="ja-JP" altLang="ja-JP"/>
              <a:t>を作成するのがポイント</a:t>
            </a:r>
            <a:r>
              <a:rPr lang="ja-JP" altLang="en-US"/>
              <a:t>。</a:t>
            </a:r>
            <a:endParaRPr lang="en-US" altLang="ja-JP" dirty="0"/>
          </a:p>
          <a:p>
            <a:r>
              <a:rPr lang="ja-JP" altLang="ja-JP"/>
              <a:t>内容は</a:t>
            </a:r>
            <a:r>
              <a:rPr lang="ja-JP" altLang="en-US"/>
              <a:t>日本人なら</a:t>
            </a:r>
            <a:r>
              <a:rPr lang="ja-JP" altLang="ja-JP"/>
              <a:t>誰もがよく知っている内容だが、それだけに</a:t>
            </a:r>
            <a:r>
              <a:rPr lang="ja-JP" altLang="en-US"/>
              <a:t>課題では</a:t>
            </a:r>
            <a:r>
              <a:rPr lang="ja-JP" altLang="ja-JP"/>
              <a:t>漫然と訳した</a:t>
            </a:r>
            <a:r>
              <a:rPr lang="en-US" altLang="ja-JP" dirty="0"/>
              <a:t>TT</a:t>
            </a:r>
            <a:r>
              <a:rPr lang="ja-JP" altLang="ja-JP"/>
              <a:t>が目立った。</a:t>
            </a:r>
          </a:p>
          <a:p>
            <a:r>
              <a:rPr lang="ja-JP" altLang="ja-JP"/>
              <a:t>しかし、その中で「対象年齢を自身で設定する」意味を理解できた学生もいた。</a:t>
            </a:r>
          </a:p>
          <a:p>
            <a:pPr marL="0" indent="0">
              <a:buNone/>
            </a:pPr>
            <a:endParaRPr kumimoji="1" lang="en-US" altLang="ja-JP" sz="2800" b="1" dirty="0"/>
          </a:p>
          <a:p>
            <a:pPr marL="0" indent="0">
              <a:buNone/>
            </a:pPr>
            <a:r>
              <a:rPr lang="ja-JP" altLang="ja-JP"/>
              <a:t>中国語で書かれた昔話は、さまざまなパターンに翻訳が可能。日本語では対象年齢によって、その言葉遣いや漢字の使用範囲などを変える。</a:t>
            </a:r>
            <a:endParaRPr lang="en-US" altLang="ja-JP" dirty="0"/>
          </a:p>
          <a:p>
            <a:pPr marL="0" indent="0">
              <a:buNone/>
            </a:pPr>
            <a:endParaRPr lang="en-US" altLang="ja-JP" dirty="0"/>
          </a:p>
          <a:p>
            <a:pPr marL="0" indent="0">
              <a:buNone/>
            </a:pPr>
            <a:r>
              <a:rPr lang="ja-JP" altLang="ja-JP"/>
              <a:t>教科書に限らず、童話や絵本がどう書かれているかをもう一度観察し、対象と出版形態などを設定して</a:t>
            </a:r>
            <a:r>
              <a:rPr lang="ja-JP" altLang="en-US"/>
              <a:t>翻訳してみる</a:t>
            </a:r>
            <a:r>
              <a:rPr lang="ja-JP" altLang="ja-JP"/>
              <a:t>ことを提案した。プロの翻訳者であればどうするのか、を考え</a:t>
            </a:r>
            <a:r>
              <a:rPr lang="ja-JP" altLang="en-US"/>
              <a:t>る。</a:t>
            </a:r>
            <a:endParaRPr kumimoji="1" lang="en-US" altLang="ja-JP" sz="2800" b="1" dirty="0"/>
          </a:p>
        </p:txBody>
      </p:sp>
      <p:sp>
        <p:nvSpPr>
          <p:cNvPr id="4" name="下矢印 3">
            <a:extLst>
              <a:ext uri="{FF2B5EF4-FFF2-40B4-BE49-F238E27FC236}">
                <a16:creationId xmlns:a16="http://schemas.microsoft.com/office/drawing/2014/main" id="{5892E9B5-5C38-9E43-9553-BF7956BFC7AB}"/>
              </a:ext>
            </a:extLst>
          </p:cNvPr>
          <p:cNvSpPr/>
          <p:nvPr/>
        </p:nvSpPr>
        <p:spPr>
          <a:xfrm flipH="1">
            <a:off x="4857744" y="3186113"/>
            <a:ext cx="485775" cy="5429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47381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FA6EA5E-7657-5E44-B407-60EA013EE344}"/>
              </a:ext>
            </a:extLst>
          </p:cNvPr>
          <p:cNvSpPr>
            <a:spLocks noGrp="1"/>
          </p:cNvSpPr>
          <p:nvPr>
            <p:ph type="title"/>
          </p:nvPr>
        </p:nvSpPr>
        <p:spPr>
          <a:xfrm>
            <a:off x="691079" y="725952"/>
            <a:ext cx="10325000" cy="731374"/>
          </a:xfrm>
        </p:spPr>
        <p:txBody>
          <a:bodyPr/>
          <a:lstStyle/>
          <a:p>
            <a:r>
              <a:rPr kumimoji="1" lang="en-US" altLang="ja-JP" sz="3200" dirty="0"/>
              <a:t>3.3</a:t>
            </a:r>
            <a:r>
              <a:rPr kumimoji="1" lang="ja-JP" altLang="en-US" sz="3200"/>
              <a:t>　実践の振り返り</a:t>
            </a:r>
          </a:p>
        </p:txBody>
      </p:sp>
      <p:sp>
        <p:nvSpPr>
          <p:cNvPr id="3" name="コンテンツ プレースホルダー 2">
            <a:extLst>
              <a:ext uri="{FF2B5EF4-FFF2-40B4-BE49-F238E27FC236}">
                <a16:creationId xmlns:a16="http://schemas.microsoft.com/office/drawing/2014/main" id="{4A96F26E-4FC1-3246-B26A-6D4B7C48B607}"/>
              </a:ext>
            </a:extLst>
          </p:cNvPr>
          <p:cNvSpPr>
            <a:spLocks noGrp="1"/>
          </p:cNvSpPr>
          <p:nvPr>
            <p:ph idx="1"/>
          </p:nvPr>
        </p:nvSpPr>
        <p:spPr>
          <a:xfrm>
            <a:off x="591065" y="1646782"/>
            <a:ext cx="10425013" cy="4711156"/>
          </a:xfrm>
        </p:spPr>
        <p:txBody>
          <a:bodyPr/>
          <a:lstStyle/>
          <a:p>
            <a:pPr marL="0" indent="0">
              <a:buNone/>
            </a:pPr>
            <a:r>
              <a:rPr lang="ja-JP" altLang="ja-JP"/>
              <a:t>春学期の授業はほぼオンラインであり、大学の方針で配信授業と課題提出という形態であったため、リアクションペーパーの配布もできず、学生の理解度については明確な結果は得られていない。</a:t>
            </a:r>
            <a:endParaRPr lang="en-US" altLang="ja-JP" dirty="0"/>
          </a:p>
          <a:p>
            <a:pPr marL="0" indent="0">
              <a:buNone/>
            </a:pPr>
            <a:r>
              <a:rPr lang="ja-JP" altLang="ja-JP"/>
              <a:t>秋学期は対面で進めているが、まだカリキュラムは半分</a:t>
            </a:r>
            <a:r>
              <a:rPr lang="ja-JP" altLang="en-US"/>
              <a:t>ほど</a:t>
            </a:r>
            <a:r>
              <a:rPr lang="ja-JP" altLang="ja-JP"/>
              <a:t>。</a:t>
            </a:r>
            <a:endParaRPr lang="en-US" altLang="ja-JP" dirty="0"/>
          </a:p>
          <a:p>
            <a:pPr marL="0" indent="0">
              <a:buNone/>
            </a:pPr>
            <a:r>
              <a:rPr lang="ja-JP" altLang="ja-JP"/>
              <a:t>春学期最後のリアルタイム</a:t>
            </a:r>
            <a:r>
              <a:rPr lang="en-US" altLang="ja-JP" dirty="0"/>
              <a:t>Zoom</a:t>
            </a:r>
            <a:r>
              <a:rPr lang="ja-JP" altLang="ja-JP"/>
              <a:t>授業で得られた学生の感想、また対面授業での反応としては、「翻訳に興味が持てた」、「翻訳は思ったよりも難しいと感じた」、「翻訳する時の注意点がわかった」</a:t>
            </a:r>
            <a:r>
              <a:rPr lang="ja-JP" altLang="en-US"/>
              <a:t>、「</a:t>
            </a:r>
            <a:r>
              <a:rPr lang="en-US" altLang="ja-JP" dirty="0"/>
              <a:t>AI</a:t>
            </a:r>
            <a:r>
              <a:rPr lang="ja-JP" altLang="en-US"/>
              <a:t>翻訳の使い方がわかった」など。</a:t>
            </a:r>
            <a:endParaRPr lang="en-US" altLang="ja-JP" dirty="0"/>
          </a:p>
          <a:p>
            <a:pPr marL="0" indent="0" algn="ctr">
              <a:buNone/>
            </a:pPr>
            <a:r>
              <a:rPr lang="ja-JP" altLang="en-US"/>
              <a:t>⇩</a:t>
            </a:r>
            <a:endParaRPr lang="en-US" altLang="ja-JP" dirty="0"/>
          </a:p>
          <a:p>
            <a:pPr marL="0" indent="0">
              <a:buNone/>
            </a:pPr>
            <a:r>
              <a:rPr lang="ja-JP" altLang="ja-JP"/>
              <a:t>武田ら</a:t>
            </a:r>
            <a:r>
              <a:rPr lang="en-US" altLang="ja-JP" dirty="0"/>
              <a:t>2014</a:t>
            </a:r>
            <a:r>
              <a:rPr lang="ja-JP" altLang="ja-JP"/>
              <a:t>で挙げている、翻訳通訳リテラシー教育の意義、 </a:t>
            </a:r>
            <a:r>
              <a:rPr lang="ja-JP" altLang="en-US"/>
              <a:t>のうち③の「</a:t>
            </a:r>
            <a:r>
              <a:rPr lang="ja-JP" altLang="ja-JP"/>
              <a:t>グローバル化された経済や文化、多文化共生社会、国際政治などにおける今日的課題に関する気付きが促される</a:t>
            </a:r>
            <a:r>
              <a:rPr lang="ja-JP" altLang="en-US"/>
              <a:t>」については不十分。</a:t>
            </a:r>
            <a:endParaRPr lang="en-US" altLang="ja-JP" dirty="0"/>
          </a:p>
          <a:p>
            <a:pPr marL="0" indent="0">
              <a:buNone/>
            </a:pPr>
            <a:endParaRPr kumimoji="1" lang="ja-JP" altLang="en-US"/>
          </a:p>
        </p:txBody>
      </p:sp>
    </p:spTree>
    <p:extLst>
      <p:ext uri="{BB962C8B-B14F-4D97-AF65-F5344CB8AC3E}">
        <p14:creationId xmlns:p14="http://schemas.microsoft.com/office/powerpoint/2010/main" val="1434084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3A4D3BA-90B1-8A49-AAD6-328ED1C2A956}"/>
              </a:ext>
            </a:extLst>
          </p:cNvPr>
          <p:cNvSpPr>
            <a:spLocks noGrp="1"/>
          </p:cNvSpPr>
          <p:nvPr>
            <p:ph type="title"/>
          </p:nvPr>
        </p:nvSpPr>
        <p:spPr>
          <a:xfrm>
            <a:off x="691079" y="354477"/>
            <a:ext cx="10325000" cy="688512"/>
          </a:xfrm>
        </p:spPr>
        <p:txBody>
          <a:bodyPr/>
          <a:lstStyle/>
          <a:p>
            <a:r>
              <a:rPr kumimoji="1" lang="en-US" altLang="ja-JP" sz="3200" dirty="0"/>
              <a:t>4.</a:t>
            </a:r>
            <a:r>
              <a:rPr kumimoji="1" lang="ja-JP" altLang="en-US" sz="3200"/>
              <a:t>終わりに</a:t>
            </a:r>
          </a:p>
        </p:txBody>
      </p:sp>
      <p:sp>
        <p:nvSpPr>
          <p:cNvPr id="3" name="コンテンツ プレースホルダー 2">
            <a:extLst>
              <a:ext uri="{FF2B5EF4-FFF2-40B4-BE49-F238E27FC236}">
                <a16:creationId xmlns:a16="http://schemas.microsoft.com/office/drawing/2014/main" id="{A70D967E-BBE0-8240-A197-2D55820C89A3}"/>
              </a:ext>
            </a:extLst>
          </p:cNvPr>
          <p:cNvSpPr>
            <a:spLocks noGrp="1"/>
          </p:cNvSpPr>
          <p:nvPr>
            <p:ph idx="1"/>
          </p:nvPr>
        </p:nvSpPr>
        <p:spPr>
          <a:xfrm>
            <a:off x="691079" y="1271588"/>
            <a:ext cx="10325000" cy="5400675"/>
          </a:xfrm>
        </p:spPr>
        <p:txBody>
          <a:bodyPr/>
          <a:lstStyle/>
          <a:p>
            <a:r>
              <a:rPr lang="ja-JP" altLang="ja-JP"/>
              <a:t>具体例を使いさまざまな翻訳のあり方や翻訳方法を知ることで、中国語から日本語に置き換えるだけの翻訳から、翻訳の目的や</a:t>
            </a:r>
            <a:r>
              <a:rPr lang="en-US" altLang="ja-JP" dirty="0"/>
              <a:t>TT</a:t>
            </a:r>
            <a:r>
              <a:rPr lang="ja-JP" altLang="ja-JP"/>
              <a:t>読者を意識することなど、さまざまな角度から翻訳を考え、実践してい</a:t>
            </a:r>
            <a:r>
              <a:rPr lang="ja-JP" altLang="en-US"/>
              <a:t>った。「</a:t>
            </a:r>
            <a:r>
              <a:rPr lang="ja-JP" altLang="ja-JP"/>
              <a:t>翻訳とは」</a:t>
            </a:r>
            <a:r>
              <a:rPr lang="ja-JP" altLang="en-US"/>
              <a:t>を考えることを大前提に</a:t>
            </a:r>
            <a:r>
              <a:rPr lang="ja-JP" altLang="ja-JP"/>
              <a:t>、翻訳のコンピテンス</a:t>
            </a:r>
            <a:r>
              <a:rPr lang="en-US" altLang="ja-JP" dirty="0"/>
              <a:t>(</a:t>
            </a:r>
            <a:r>
              <a:rPr lang="ja-JP" altLang="ja-JP"/>
              <a:t>能力とスキル</a:t>
            </a:r>
            <a:r>
              <a:rPr lang="en-US" altLang="ja-JP" dirty="0"/>
              <a:t>)</a:t>
            </a:r>
            <a:r>
              <a:rPr lang="ja-JP" altLang="ja-JP"/>
              <a:t>を身に付けていこうとした</a:t>
            </a:r>
            <a:r>
              <a:rPr lang="ja-JP" altLang="en-US"/>
              <a:t>結果、</a:t>
            </a:r>
            <a:r>
              <a:rPr lang="ja-JP" altLang="ja-JP"/>
              <a:t>学生の翻訳コンピテンス</a:t>
            </a:r>
            <a:r>
              <a:rPr lang="ja-JP" altLang="en-US"/>
              <a:t>はある程度</a:t>
            </a:r>
            <a:r>
              <a:rPr lang="ja-JP" altLang="ja-JP"/>
              <a:t>向上</a:t>
            </a:r>
            <a:r>
              <a:rPr lang="ja-JP" altLang="en-US"/>
              <a:t>したと考える。</a:t>
            </a:r>
            <a:endParaRPr lang="en-US" altLang="ja-JP" dirty="0"/>
          </a:p>
          <a:p>
            <a:r>
              <a:rPr lang="ja-JP" altLang="ja-JP"/>
              <a:t>反省点</a:t>
            </a:r>
            <a:r>
              <a:rPr lang="ja-JP" altLang="en-US"/>
              <a:t>→</a:t>
            </a:r>
            <a:r>
              <a:rPr lang="ja-JP" altLang="ja-JP"/>
              <a:t>授業にゲストスピーカーを招き、さまざまな翻訳シーン</a:t>
            </a:r>
            <a:r>
              <a:rPr lang="ja-JP" altLang="en-US"/>
              <a:t>、仕事について紹介してもらう</a:t>
            </a:r>
            <a:r>
              <a:rPr lang="ja-JP" altLang="ja-JP"/>
              <a:t>ことが必要</a:t>
            </a:r>
            <a:r>
              <a:rPr lang="ja-JP" altLang="en-US"/>
              <a:t>。</a:t>
            </a:r>
            <a:endParaRPr lang="en-US" altLang="ja-JP" dirty="0"/>
          </a:p>
          <a:p>
            <a:r>
              <a:rPr lang="en-US" altLang="ja-JP" dirty="0"/>
              <a:t>4</a:t>
            </a:r>
            <a:r>
              <a:rPr lang="ja-JP" altLang="ja-JP"/>
              <a:t>年生が一人、大学院の日中通訳翻訳専攻への進学を希望したことは、授業の成果ではないかと考える。</a:t>
            </a:r>
            <a:r>
              <a:rPr lang="ja-JP" altLang="en-US"/>
              <a:t>彼女に</a:t>
            </a:r>
            <a:r>
              <a:rPr lang="ja-JP" altLang="ja-JP"/>
              <a:t>プロの翻訳者への道を示せたことで、授業の目的を果たせたと思う。</a:t>
            </a:r>
            <a:endParaRPr lang="en-US" altLang="ja-JP" dirty="0"/>
          </a:p>
          <a:p>
            <a:r>
              <a:rPr lang="ja-JP" altLang="ja-JP"/>
              <a:t>学生の翻訳基礎体力を作り、翻訳が複雑な要因と関わっていることを認識してもらったことで、就職後の仕事にも役立てて</a:t>
            </a:r>
            <a:r>
              <a:rPr lang="ja-JP" altLang="en-US"/>
              <a:t>られることを</a:t>
            </a:r>
            <a:r>
              <a:rPr lang="ja-JP" altLang="ja-JP"/>
              <a:t>期待する。</a:t>
            </a:r>
          </a:p>
        </p:txBody>
      </p:sp>
      <mc:AlternateContent xmlns:mc="http://schemas.openxmlformats.org/markup-compatibility/2006">
        <mc:Choice xmlns:p14="http://schemas.microsoft.com/office/powerpoint/2010/main" Requires="p14">
          <p:contentPart p14:bwMode="auto" r:id="rId2">
            <p14:nvContentPartPr>
              <p14:cNvPr id="5" name="インク 4">
                <a:extLst>
                  <a:ext uri="{FF2B5EF4-FFF2-40B4-BE49-F238E27FC236}">
                    <a16:creationId xmlns:a16="http://schemas.microsoft.com/office/drawing/2014/main" id="{5217C23A-F80A-414D-9562-C83F72C2BE03}"/>
                  </a:ext>
                </a:extLst>
              </p14:cNvPr>
              <p14:cNvContentPartPr/>
              <p14:nvPr/>
            </p14:nvContentPartPr>
            <p14:xfrm>
              <a:off x="1267080" y="-1197360"/>
              <a:ext cx="360" cy="360"/>
            </p14:xfrm>
          </p:contentPart>
        </mc:Choice>
        <mc:Fallback>
          <p:pic>
            <p:nvPicPr>
              <p:cNvPr id="5" name="インク 4">
                <a:extLst>
                  <a:ext uri="{FF2B5EF4-FFF2-40B4-BE49-F238E27FC236}">
                    <a16:creationId xmlns:a16="http://schemas.microsoft.com/office/drawing/2014/main" id="{5217C23A-F80A-414D-9562-C83F72C2BE03}"/>
                  </a:ext>
                </a:extLst>
              </p:cNvPr>
              <p:cNvPicPr/>
              <p:nvPr/>
            </p:nvPicPr>
            <p:blipFill>
              <a:blip r:embed="rId3"/>
              <a:stretch>
                <a:fillRect/>
              </a:stretch>
            </p:blipFill>
            <p:spPr>
              <a:xfrm>
                <a:off x="1213080" y="-1305000"/>
                <a:ext cx="108000" cy="216000"/>
              </a:xfrm>
              <a:prstGeom prst="rect">
                <a:avLst/>
              </a:prstGeom>
            </p:spPr>
          </p:pic>
        </mc:Fallback>
      </mc:AlternateContent>
    </p:spTree>
    <p:extLst>
      <p:ext uri="{BB962C8B-B14F-4D97-AF65-F5344CB8AC3E}">
        <p14:creationId xmlns:p14="http://schemas.microsoft.com/office/powerpoint/2010/main" val="13977446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B0F80A-B5A5-7B40-AD76-CA8BD3C5902D}"/>
              </a:ext>
            </a:extLst>
          </p:cNvPr>
          <p:cNvSpPr>
            <a:spLocks noGrp="1"/>
          </p:cNvSpPr>
          <p:nvPr>
            <p:ph type="title"/>
          </p:nvPr>
        </p:nvSpPr>
        <p:spPr>
          <a:xfrm>
            <a:off x="691079" y="725951"/>
            <a:ext cx="10325000" cy="371329"/>
          </a:xfrm>
        </p:spPr>
        <p:txBody>
          <a:bodyPr/>
          <a:lstStyle/>
          <a:p>
            <a:pPr algn="ctr"/>
            <a:r>
              <a:rPr kumimoji="1" lang="ja-JP" altLang="en-US" sz="2400"/>
              <a:t>主要参考文献</a:t>
            </a:r>
          </a:p>
        </p:txBody>
      </p:sp>
      <p:sp>
        <p:nvSpPr>
          <p:cNvPr id="3" name="コンテンツ プレースホルダー 2">
            <a:extLst>
              <a:ext uri="{FF2B5EF4-FFF2-40B4-BE49-F238E27FC236}">
                <a16:creationId xmlns:a16="http://schemas.microsoft.com/office/drawing/2014/main" id="{C388C390-9E8F-4846-98A9-BA245B9C6DBB}"/>
              </a:ext>
            </a:extLst>
          </p:cNvPr>
          <p:cNvSpPr>
            <a:spLocks noGrp="1"/>
          </p:cNvSpPr>
          <p:nvPr>
            <p:ph idx="1"/>
          </p:nvPr>
        </p:nvSpPr>
        <p:spPr>
          <a:xfrm>
            <a:off x="691079" y="1468609"/>
            <a:ext cx="10325000" cy="5638800"/>
          </a:xfrm>
        </p:spPr>
        <p:txBody>
          <a:bodyPr/>
          <a:lstStyle/>
          <a:p>
            <a:r>
              <a:rPr lang="ja-JP" altLang="ja-JP" sz="1400"/>
              <a:t>染谷泰正</a:t>
            </a:r>
            <a:r>
              <a:rPr lang="en-US" altLang="ja-JP" sz="1400" dirty="0"/>
              <a:t>  </a:t>
            </a:r>
            <a:r>
              <a:rPr lang="ja-JP" altLang="ja-JP" sz="1400"/>
              <a:t>「大学における翻訳教育の位置づけとその目標」</a:t>
            </a:r>
            <a:r>
              <a:rPr lang="en-US" altLang="ja-JP" sz="1400" dirty="0"/>
              <a:t>(2010)</a:t>
            </a:r>
            <a:r>
              <a:rPr lang="ja-JP" altLang="ja-JP" sz="1400"/>
              <a:t>『外国語教育研究』</a:t>
            </a:r>
            <a:r>
              <a:rPr lang="en-US" altLang="ja-JP" sz="1400" dirty="0"/>
              <a:t>3, P.73-102. [Online] http://</a:t>
            </a:r>
            <a:r>
              <a:rPr lang="en-US" altLang="ja-JP" sz="1400" dirty="0" err="1"/>
              <a:t>www.kansai-u.ac.jp</a:t>
            </a:r>
            <a:r>
              <a:rPr lang="en-US" altLang="ja-JP" sz="1400" dirty="0"/>
              <a:t>/</a:t>
            </a:r>
            <a:r>
              <a:rPr lang="en-US" altLang="ja-JP" sz="1400" dirty="0" err="1"/>
              <a:t>fl</a:t>
            </a:r>
            <a:r>
              <a:rPr lang="en-US" altLang="ja-JP" sz="1400" dirty="0"/>
              <a:t>/publication/pdf_ department/03/04someya.pdf (2021</a:t>
            </a:r>
            <a:r>
              <a:rPr lang="ja-JP" altLang="ja-JP" sz="1400"/>
              <a:t>年 </a:t>
            </a:r>
            <a:r>
              <a:rPr lang="en-US" altLang="ja-JP" sz="1400" dirty="0"/>
              <a:t>11</a:t>
            </a:r>
            <a:r>
              <a:rPr lang="ja-JP" altLang="ja-JP" sz="1400"/>
              <a:t>月</a:t>
            </a:r>
            <a:r>
              <a:rPr lang="en-US" altLang="ja-JP" sz="1400" dirty="0"/>
              <a:t>1</a:t>
            </a:r>
            <a:r>
              <a:rPr lang="ja-JP" altLang="ja-JP" sz="1400"/>
              <a:t>日</a:t>
            </a:r>
            <a:r>
              <a:rPr lang="en-US" altLang="ja-JP" sz="1400" dirty="0"/>
              <a:t>)</a:t>
            </a:r>
            <a:endParaRPr lang="ja-JP" altLang="ja-JP" sz="1400"/>
          </a:p>
          <a:p>
            <a:r>
              <a:rPr lang="ja-JP" altLang="ja-JP" sz="1400"/>
              <a:t>武田珂代子、山田優、辛島デイヴィッド「『翻訳通訳リテラシー教育』の提案に向けて」</a:t>
            </a:r>
            <a:r>
              <a:rPr lang="en-US" altLang="ja-JP" sz="1400" dirty="0"/>
              <a:t>(2014)</a:t>
            </a:r>
            <a:r>
              <a:rPr lang="ja-JP" altLang="ja-JP" sz="1400"/>
              <a:t>『翻訳通訳研究』</a:t>
            </a:r>
            <a:r>
              <a:rPr lang="en-US" altLang="ja-JP" sz="1400" dirty="0"/>
              <a:t>14</a:t>
            </a:r>
            <a:r>
              <a:rPr lang="ja-JP" altLang="ja-JP" sz="1400"/>
              <a:t>号</a:t>
            </a:r>
            <a:r>
              <a:rPr lang="en-US" altLang="ja-JP" sz="1400" dirty="0"/>
              <a:t>,P1-14</a:t>
            </a:r>
            <a:endParaRPr lang="ja-JP" altLang="ja-JP" sz="1400"/>
          </a:p>
          <a:p>
            <a:r>
              <a:rPr lang="ja-JP" altLang="ja-JP" sz="1400"/>
              <a:t>武田珂代子・山田優「翻訳通訳リテラシー教育のすすめ」</a:t>
            </a:r>
            <a:r>
              <a:rPr lang="en-US" altLang="ja-JP" sz="1400" dirty="0"/>
              <a:t>(2017)</a:t>
            </a:r>
            <a:r>
              <a:rPr lang="ja-JP" altLang="ja-JP" sz="1400"/>
              <a:t>『翻訳通訳研究の新地平』</a:t>
            </a:r>
            <a:r>
              <a:rPr lang="en-US" altLang="ja-JP" sz="1400" dirty="0"/>
              <a:t>P.190-217,</a:t>
            </a:r>
            <a:r>
              <a:rPr lang="ja-JP" altLang="ja-JP" sz="1400"/>
              <a:t>晃洋書房</a:t>
            </a:r>
          </a:p>
          <a:p>
            <a:r>
              <a:rPr lang="zh-TW" altLang="ja-JP" sz="1400" dirty="0"/>
              <a:t>武吉次朗『日中中日翻訳必携』</a:t>
            </a:r>
            <a:r>
              <a:rPr lang="en-US" altLang="ja-JP" sz="1400" dirty="0"/>
              <a:t>(2007)P.38-76 </a:t>
            </a:r>
            <a:r>
              <a:rPr lang="zh-TW" altLang="ja-JP" sz="1400" dirty="0"/>
              <a:t>日本僑報社</a:t>
            </a:r>
            <a:endParaRPr lang="ja-JP" altLang="ja-JP" sz="1400"/>
          </a:p>
          <a:p>
            <a:r>
              <a:rPr lang="ja-JP" altLang="ja-JP" sz="1400"/>
              <a:t>武吉次朗「中日翻訳</a:t>
            </a:r>
            <a:r>
              <a:rPr lang="en-US" altLang="ja-JP" sz="1400" dirty="0"/>
              <a:t>7</a:t>
            </a:r>
            <a:r>
              <a:rPr lang="ja-JP" altLang="ja-JP" sz="1400"/>
              <a:t>つのテク」『中国語ジャーナル</a:t>
            </a:r>
            <a:r>
              <a:rPr lang="en-US" altLang="ja-JP" sz="1400" dirty="0"/>
              <a:t>』2007</a:t>
            </a:r>
            <a:r>
              <a:rPr lang="ja-JP" altLang="en-US" sz="1400"/>
              <a:t>年</a:t>
            </a:r>
            <a:r>
              <a:rPr lang="en-US" altLang="ja-JP" sz="1400" dirty="0"/>
              <a:t>5</a:t>
            </a:r>
            <a:r>
              <a:rPr lang="ja-JP" altLang="ja-JP" sz="1400"/>
              <a:t>月号</a:t>
            </a:r>
            <a:r>
              <a:rPr lang="en-US" altLang="ja-JP" sz="1400" dirty="0"/>
              <a:t>(74)</a:t>
            </a:r>
            <a:r>
              <a:rPr lang="ja-JP" altLang="ja-JP" sz="1400"/>
              <a:t>アルク　</a:t>
            </a:r>
            <a:r>
              <a:rPr lang="en-US" altLang="ja-JP" sz="1400" dirty="0"/>
              <a:t>P.41-52</a:t>
            </a:r>
            <a:r>
              <a:rPr lang="ja-JP" altLang="ja-JP" sz="1400"/>
              <a:t>　</a:t>
            </a:r>
          </a:p>
          <a:p>
            <a:r>
              <a:rPr lang="zh-TW" altLang="ja-JP" sz="1400" dirty="0"/>
              <a:t>武吉次朗、遠藤紹徳 『東方中国語講座</a:t>
            </a:r>
            <a:r>
              <a:rPr lang="en-US" altLang="ja-JP" sz="1400" dirty="0"/>
              <a:t>4 </a:t>
            </a:r>
            <a:r>
              <a:rPr lang="zh-TW" altLang="ja-JP" sz="1400" dirty="0"/>
              <a:t>翻訳篇』</a:t>
            </a:r>
            <a:r>
              <a:rPr lang="en-US" altLang="ja-JP" sz="1400" dirty="0"/>
              <a:t>(1990)</a:t>
            </a:r>
            <a:r>
              <a:rPr lang="zh-TW" altLang="ja-JP" sz="1400" dirty="0"/>
              <a:t>　東方書店</a:t>
            </a:r>
            <a:r>
              <a:rPr lang="en-US" altLang="ja-JP" sz="1400" dirty="0"/>
              <a:t>, P15-93</a:t>
            </a:r>
            <a:endParaRPr lang="ja-JP" altLang="ja-JP" sz="1400"/>
          </a:p>
          <a:p>
            <a:r>
              <a:rPr lang="ja-JP" altLang="ja-JP" sz="1400"/>
              <a:t>陳淑梅「精選日本昔ばなし」『中国語ジャーナル』</a:t>
            </a:r>
            <a:r>
              <a:rPr lang="en-US" altLang="ja-JP" sz="1400" dirty="0"/>
              <a:t>2008</a:t>
            </a:r>
            <a:r>
              <a:rPr lang="ja-JP" altLang="ja-JP" sz="1400"/>
              <a:t>年</a:t>
            </a:r>
            <a:r>
              <a:rPr lang="en-US" altLang="ja-JP" sz="1400" dirty="0"/>
              <a:t>7</a:t>
            </a:r>
            <a:r>
              <a:rPr lang="ja-JP" altLang="ja-JP" sz="1400"/>
              <a:t>月号</a:t>
            </a:r>
            <a:r>
              <a:rPr lang="en-US" altLang="ja-JP" sz="1400" dirty="0"/>
              <a:t>,</a:t>
            </a:r>
            <a:r>
              <a:rPr lang="ja-JP" altLang="ja-JP" sz="1400"/>
              <a:t>アルク</a:t>
            </a:r>
            <a:r>
              <a:rPr lang="en-US" altLang="ja-JP" sz="1400" dirty="0"/>
              <a:t>,P66-67</a:t>
            </a:r>
          </a:p>
          <a:p>
            <a:r>
              <a:rPr lang="ja-JP" altLang="ja-JP" sz="1400"/>
              <a:t>ディヴィッド・ロペス『耳のなかの魚</a:t>
            </a:r>
            <a:r>
              <a:rPr lang="en-US" altLang="ja-JP" sz="1400" dirty="0"/>
              <a:t>—</a:t>
            </a:r>
            <a:r>
              <a:rPr lang="ja-JP" altLang="ja-JP" sz="1400"/>
              <a:t>翻訳</a:t>
            </a:r>
            <a:r>
              <a:rPr lang="en-US" altLang="ja-JP" sz="1400" dirty="0"/>
              <a:t>=</a:t>
            </a:r>
            <a:r>
              <a:rPr lang="ja-JP" altLang="ja-JP" sz="1400"/>
              <a:t>通訳をめぐる驚くべき冒険』</a:t>
            </a:r>
            <a:r>
              <a:rPr lang="en-US" altLang="ja-JP" sz="1400" dirty="0"/>
              <a:t>(2021) </a:t>
            </a:r>
            <a:r>
              <a:rPr lang="ja-JP" altLang="ja-JP" sz="1400"/>
              <a:t>松田憲次郎訳</a:t>
            </a:r>
            <a:r>
              <a:rPr lang="en-US" altLang="ja-JP" sz="1400" dirty="0"/>
              <a:t>,</a:t>
            </a:r>
            <a:r>
              <a:rPr lang="ja-JP" altLang="ja-JP" sz="1400"/>
              <a:t>水声社</a:t>
            </a:r>
            <a:r>
              <a:rPr lang="en-US" altLang="ja-JP" sz="1400" dirty="0"/>
              <a:t>,P.128-132</a:t>
            </a:r>
          </a:p>
          <a:p>
            <a:r>
              <a:rPr lang="ja-JP" altLang="ja-JP" sz="1400"/>
              <a:t>牧野成一「翻訳によって失われるもの」 『</a:t>
            </a:r>
            <a:r>
              <a:rPr lang="en-US" altLang="ja-JP" sz="1400" dirty="0"/>
              <a:t>Journal CAJLE</a:t>
            </a:r>
            <a:r>
              <a:rPr lang="ja-JP" altLang="ja-JP" sz="1400"/>
              <a:t>』</a:t>
            </a:r>
            <a:r>
              <a:rPr lang="en-US" altLang="ja-JP" sz="1400" dirty="0"/>
              <a:t> Vol. 12 (2011) </a:t>
            </a:r>
            <a:r>
              <a:rPr lang="ja-JP" altLang="ja-JP" sz="1400"/>
              <a:t>カナダ日本語教育振興会　</a:t>
            </a:r>
            <a:r>
              <a:rPr lang="en-US" altLang="ja-JP" sz="1400" dirty="0"/>
              <a:t>P23-59</a:t>
            </a:r>
            <a:endParaRPr lang="ja-JP" altLang="ja-JP" sz="1400"/>
          </a:p>
          <a:p>
            <a:r>
              <a:rPr lang="ja-JP" altLang="ja-JP" sz="1400"/>
              <a:t>山田優・立見みどり「翻訳通訳教育のオンライン教材化（</a:t>
            </a:r>
            <a:r>
              <a:rPr lang="en-US" altLang="ja-JP" sz="1400" dirty="0"/>
              <a:t>e-learning</a:t>
            </a:r>
            <a:r>
              <a:rPr lang="ja-JP" altLang="ja-JP" sz="1400"/>
              <a:t>化）に向けて」</a:t>
            </a:r>
            <a:r>
              <a:rPr lang="en-US" altLang="ja-JP" sz="1400" dirty="0"/>
              <a:t>(2018) </a:t>
            </a:r>
            <a:r>
              <a:rPr lang="ja-JP" altLang="ja-JP" sz="1400"/>
              <a:t>「日本通訳翻訳学会</a:t>
            </a:r>
            <a:r>
              <a:rPr lang="en-US" altLang="ja-JP" sz="1400" dirty="0"/>
              <a:t>:</a:t>
            </a:r>
            <a:r>
              <a:rPr lang="ja-JP" altLang="ja-JP" sz="1400"/>
              <a:t>翻訳通訳テクノロジー研究プロジェクト」</a:t>
            </a:r>
            <a:r>
              <a:rPr lang="en-US" altLang="ja-JP" sz="1400" u="sng" dirty="0">
                <a:hlinkClick r:id="rId2"/>
              </a:rPr>
              <a:t>http://www.apple-eye.com/ttedu/usecase.html</a:t>
            </a:r>
            <a:endParaRPr lang="ja-JP" altLang="ja-JP" sz="1400"/>
          </a:p>
          <a:p>
            <a:endParaRPr kumimoji="1" lang="ja-JP" altLang="en-US"/>
          </a:p>
        </p:txBody>
      </p:sp>
    </p:spTree>
    <p:extLst>
      <p:ext uri="{BB962C8B-B14F-4D97-AF65-F5344CB8AC3E}">
        <p14:creationId xmlns:p14="http://schemas.microsoft.com/office/powerpoint/2010/main" val="2826649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0DBCF5-7269-DE49-9A73-F98E8D9CA252}"/>
              </a:ext>
            </a:extLst>
          </p:cNvPr>
          <p:cNvSpPr>
            <a:spLocks noGrp="1"/>
          </p:cNvSpPr>
          <p:nvPr>
            <p:ph type="title"/>
          </p:nvPr>
        </p:nvSpPr>
        <p:spPr>
          <a:xfrm>
            <a:off x="691079" y="314471"/>
            <a:ext cx="10325000" cy="645649"/>
          </a:xfrm>
        </p:spPr>
        <p:txBody>
          <a:bodyPr/>
          <a:lstStyle/>
          <a:p>
            <a:r>
              <a:rPr kumimoji="1" lang="en-US" altLang="ja-JP" sz="3600" dirty="0"/>
              <a:t>Contents</a:t>
            </a:r>
            <a:endParaRPr kumimoji="1" lang="ja-JP" altLang="en-US" sz="3600"/>
          </a:p>
        </p:txBody>
      </p:sp>
      <p:sp>
        <p:nvSpPr>
          <p:cNvPr id="3" name="コンテンツ プレースホルダー 2">
            <a:extLst>
              <a:ext uri="{FF2B5EF4-FFF2-40B4-BE49-F238E27FC236}">
                <a16:creationId xmlns:a16="http://schemas.microsoft.com/office/drawing/2014/main" id="{F171A715-A568-E743-A61F-BE39B587C8B2}"/>
              </a:ext>
            </a:extLst>
          </p:cNvPr>
          <p:cNvSpPr>
            <a:spLocks noGrp="1"/>
          </p:cNvSpPr>
          <p:nvPr>
            <p:ph idx="1"/>
          </p:nvPr>
        </p:nvSpPr>
        <p:spPr>
          <a:xfrm>
            <a:off x="691079" y="1040130"/>
            <a:ext cx="10325000" cy="5314950"/>
          </a:xfrm>
        </p:spPr>
        <p:txBody>
          <a:bodyPr/>
          <a:lstStyle/>
          <a:p>
            <a:r>
              <a:rPr kumimoji="1" lang="en-US" altLang="ja-JP" sz="2400" dirty="0"/>
              <a:t>1.  </a:t>
            </a:r>
            <a:r>
              <a:rPr kumimoji="1" lang="ja-JP" altLang="en-US" sz="2400"/>
              <a:t>はじめに</a:t>
            </a:r>
            <a:r>
              <a:rPr kumimoji="1" lang="en-US" altLang="ja-JP" sz="2400" dirty="0"/>
              <a:t>……</a:t>
            </a:r>
            <a:r>
              <a:rPr kumimoji="1" lang="ja-JP" altLang="en-US" sz="2400"/>
              <a:t> 学部における翻訳教育の意義</a:t>
            </a:r>
            <a:endParaRPr kumimoji="1" lang="en-US" altLang="ja-JP" sz="2400" dirty="0"/>
          </a:p>
          <a:p>
            <a:endParaRPr kumimoji="1" lang="en-US" altLang="ja-JP" sz="2400" dirty="0"/>
          </a:p>
          <a:p>
            <a:r>
              <a:rPr kumimoji="1" lang="en-US" altLang="ja-JP" sz="2400" dirty="0"/>
              <a:t>2.</a:t>
            </a:r>
            <a:r>
              <a:rPr kumimoji="1" lang="ja-JP" altLang="en-US" sz="2400"/>
              <a:t>　翻訳通訳リテラシー教育とは</a:t>
            </a:r>
            <a:endParaRPr kumimoji="1" lang="en-US" altLang="ja-JP" sz="2400" dirty="0"/>
          </a:p>
          <a:p>
            <a:endParaRPr kumimoji="1" lang="en-US" altLang="ja-JP" sz="2400" dirty="0"/>
          </a:p>
          <a:p>
            <a:r>
              <a:rPr kumimoji="1" lang="en-US" altLang="ja-JP" sz="2400" dirty="0"/>
              <a:t>3.  </a:t>
            </a:r>
            <a:r>
              <a:rPr kumimoji="1" lang="ja-JP" altLang="en-US" sz="2400"/>
              <a:t>日中翻訳リテラシーの実践報告</a:t>
            </a:r>
            <a:endParaRPr kumimoji="1" lang="en-US" altLang="ja-JP" sz="2400" dirty="0"/>
          </a:p>
          <a:p>
            <a:r>
              <a:rPr kumimoji="1" lang="ja-JP" altLang="en-US" sz="2400"/>
              <a:t>　</a:t>
            </a:r>
            <a:r>
              <a:rPr kumimoji="1" lang="en-US" altLang="ja-JP" sz="2400" dirty="0"/>
              <a:t>3.1</a:t>
            </a:r>
            <a:r>
              <a:rPr kumimoji="1" lang="ja-JP" altLang="en-US" sz="2400"/>
              <a:t>　構成要素</a:t>
            </a:r>
            <a:endParaRPr kumimoji="1" lang="en-US" altLang="ja-JP" sz="2400" dirty="0"/>
          </a:p>
          <a:p>
            <a:r>
              <a:rPr kumimoji="1" lang="ja-JP" altLang="en-US" sz="2400"/>
              <a:t>　</a:t>
            </a:r>
            <a:r>
              <a:rPr kumimoji="1" lang="en-US" altLang="ja-JP" sz="2400" dirty="0"/>
              <a:t>3.2</a:t>
            </a:r>
            <a:r>
              <a:rPr kumimoji="1" lang="ja-JP" altLang="en-US" sz="2400"/>
              <a:t>　実践報告</a:t>
            </a:r>
            <a:endParaRPr kumimoji="1" lang="en-US" altLang="ja-JP" sz="2400" dirty="0"/>
          </a:p>
          <a:p>
            <a:r>
              <a:rPr kumimoji="1" lang="ja-JP" altLang="en-US" sz="2400"/>
              <a:t>　</a:t>
            </a:r>
            <a:r>
              <a:rPr kumimoji="1" lang="en-US" altLang="ja-JP" sz="2400" dirty="0"/>
              <a:t>3.3</a:t>
            </a:r>
            <a:r>
              <a:rPr kumimoji="1" lang="ja-JP" altLang="en-US" sz="2400"/>
              <a:t>　実践の振り返り</a:t>
            </a:r>
            <a:endParaRPr kumimoji="1" lang="en-US" altLang="ja-JP" sz="2400" dirty="0"/>
          </a:p>
          <a:p>
            <a:endParaRPr kumimoji="1" lang="en-US" altLang="ja-JP" sz="2400" dirty="0"/>
          </a:p>
          <a:p>
            <a:r>
              <a:rPr kumimoji="1" lang="en-US" altLang="ja-JP" sz="2400" dirty="0"/>
              <a:t>4.</a:t>
            </a:r>
            <a:r>
              <a:rPr kumimoji="1" lang="ja-JP" altLang="en-US" sz="2400"/>
              <a:t>　終わりに</a:t>
            </a:r>
          </a:p>
        </p:txBody>
      </p:sp>
    </p:spTree>
    <p:extLst>
      <p:ext uri="{BB962C8B-B14F-4D97-AF65-F5344CB8AC3E}">
        <p14:creationId xmlns:p14="http://schemas.microsoft.com/office/powerpoint/2010/main" val="457684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C5012E5-CEA9-0B41-B288-CB05C635E295}"/>
              </a:ext>
            </a:extLst>
          </p:cNvPr>
          <p:cNvSpPr>
            <a:spLocks noGrp="1"/>
          </p:cNvSpPr>
          <p:nvPr>
            <p:ph type="title"/>
          </p:nvPr>
        </p:nvSpPr>
        <p:spPr>
          <a:xfrm>
            <a:off x="805379" y="693230"/>
            <a:ext cx="10325000" cy="1442463"/>
          </a:xfrm>
        </p:spPr>
        <p:txBody>
          <a:bodyPr/>
          <a:lstStyle/>
          <a:p>
            <a:r>
              <a:rPr lang="en-US" altLang="ja-JP" sz="3600" dirty="0">
                <a:solidFill>
                  <a:srgbClr val="00B050"/>
                </a:solidFill>
              </a:rPr>
              <a:t>1.</a:t>
            </a:r>
            <a:r>
              <a:rPr lang="ja-JP" altLang="ja-JP" sz="3600">
                <a:solidFill>
                  <a:srgbClr val="00B050"/>
                </a:solidFill>
              </a:rPr>
              <a:t>　はじめに</a:t>
            </a:r>
            <a:br>
              <a:rPr lang="ja-JP" altLang="ja-JP"/>
            </a:br>
            <a:endParaRPr kumimoji="1" lang="ja-JP" altLang="en-US"/>
          </a:p>
        </p:txBody>
      </p:sp>
      <p:sp>
        <p:nvSpPr>
          <p:cNvPr id="3" name="コンテンツ プレースホルダー 2">
            <a:extLst>
              <a:ext uri="{FF2B5EF4-FFF2-40B4-BE49-F238E27FC236}">
                <a16:creationId xmlns:a16="http://schemas.microsoft.com/office/drawing/2014/main" id="{C259A17A-6312-5C44-8F22-3A8DEFE50363}"/>
              </a:ext>
            </a:extLst>
          </p:cNvPr>
          <p:cNvSpPr>
            <a:spLocks noGrp="1"/>
          </p:cNvSpPr>
          <p:nvPr>
            <p:ph idx="1"/>
          </p:nvPr>
        </p:nvSpPr>
        <p:spPr>
          <a:xfrm>
            <a:off x="691079" y="929640"/>
            <a:ext cx="10325000" cy="5928359"/>
          </a:xfrm>
        </p:spPr>
        <p:txBody>
          <a:bodyPr/>
          <a:lstStyle/>
          <a:p>
            <a:pPr marL="0" indent="0">
              <a:buNone/>
            </a:pPr>
            <a:r>
              <a:rPr kumimoji="1" lang="ja-JP" altLang="en-US"/>
              <a:t>　</a:t>
            </a:r>
            <a:endParaRPr kumimoji="1" lang="en-US" altLang="ja-JP" dirty="0"/>
          </a:p>
          <a:p>
            <a:pPr marL="0" indent="0">
              <a:buNone/>
            </a:pPr>
            <a:r>
              <a:rPr kumimoji="1" lang="ja-JP" altLang="en-US" sz="2400"/>
              <a:t>　大学学部における翻訳教育とは</a:t>
            </a:r>
            <a:endParaRPr kumimoji="1" lang="en-US" altLang="ja-JP" sz="2400" dirty="0"/>
          </a:p>
          <a:p>
            <a:pPr marL="0" indent="0">
              <a:buNone/>
            </a:pPr>
            <a:r>
              <a:rPr kumimoji="1" lang="ja-JP" altLang="en-US"/>
              <a:t>　　▶︎「語学力の強化」</a:t>
            </a:r>
            <a:endParaRPr kumimoji="1" lang="en-US" altLang="ja-JP" dirty="0"/>
          </a:p>
          <a:p>
            <a:pPr marL="0" indent="0">
              <a:buNone/>
            </a:pPr>
            <a:r>
              <a:rPr kumimoji="1" lang="en-US" altLang="ja-JP" dirty="0"/>
              <a:t>    </a:t>
            </a:r>
            <a:r>
              <a:rPr kumimoji="1" lang="ja-JP" altLang="en-US"/>
              <a:t>　　「異文化コミュニケーション教育」の目標を掲げている場合が多い。</a:t>
            </a:r>
            <a:endParaRPr kumimoji="1" lang="en-US" altLang="ja-JP" dirty="0"/>
          </a:p>
          <a:p>
            <a:pPr marL="0" indent="0">
              <a:buNone/>
            </a:pPr>
            <a:r>
              <a:rPr kumimoji="1" lang="ja-JP" altLang="en-US"/>
              <a:t>　　　　　</a:t>
            </a:r>
            <a:r>
              <a:rPr kumimoji="1" lang="en-US" altLang="ja-JP" dirty="0"/>
              <a:t>(</a:t>
            </a:r>
            <a:r>
              <a:rPr kumimoji="1" lang="ja-JP" altLang="en-US"/>
              <a:t>武田他</a:t>
            </a:r>
            <a:r>
              <a:rPr kumimoji="1" lang="en-US" altLang="ja-JP" dirty="0"/>
              <a:t>2014)</a:t>
            </a:r>
          </a:p>
          <a:p>
            <a:pPr marL="0" indent="0">
              <a:buNone/>
            </a:pPr>
            <a:r>
              <a:rPr kumimoji="1" lang="ja-JP" altLang="en-US"/>
              <a:t>　　▶︎</a:t>
            </a:r>
            <a:r>
              <a:rPr kumimoji="1" lang="en-US" altLang="ja-JP" dirty="0"/>
              <a:t>TILT</a:t>
            </a:r>
            <a:r>
              <a:rPr lang="en-US" altLang="ja-JP" dirty="0"/>
              <a:t>(translation in language teaching)</a:t>
            </a:r>
            <a:r>
              <a:rPr lang="ja-JP" altLang="ja-JP"/>
              <a:t> </a:t>
            </a:r>
            <a:r>
              <a:rPr lang="ja-JP" altLang="en-US"/>
              <a:t>アプローチが注目されている。</a:t>
            </a:r>
            <a:endParaRPr lang="en-US" altLang="ja-JP" dirty="0"/>
          </a:p>
          <a:p>
            <a:pPr marL="0" indent="0">
              <a:buNone/>
            </a:pPr>
            <a:r>
              <a:rPr kumimoji="1" lang="ja-JP" altLang="en-US"/>
              <a:t>　　</a:t>
            </a:r>
            <a:r>
              <a:rPr kumimoji="1" lang="en-US" altLang="ja-JP" dirty="0"/>
              <a:t>……</a:t>
            </a:r>
            <a:r>
              <a:rPr kumimoji="1" lang="ja-JP" altLang="en-US"/>
              <a:t>しかし、これは翻訳</a:t>
            </a:r>
            <a:r>
              <a:rPr kumimoji="1" lang="en-US" altLang="ja-JP" dirty="0"/>
              <a:t>(</a:t>
            </a:r>
            <a:r>
              <a:rPr kumimoji="1" lang="ja-JP" altLang="en-US"/>
              <a:t>等価のための原文の深い解釈</a:t>
            </a:r>
            <a:r>
              <a:rPr kumimoji="1" lang="en-US" altLang="ja-JP" dirty="0"/>
              <a:t>)</a:t>
            </a:r>
            <a:r>
              <a:rPr kumimoji="1" lang="ja-JP" altLang="en-US"/>
              <a:t>を通して言語能力を強化</a:t>
            </a:r>
            <a:endParaRPr kumimoji="1" lang="en-US" altLang="ja-JP" dirty="0"/>
          </a:p>
          <a:p>
            <a:pPr marL="0" indent="0">
              <a:buNone/>
            </a:pPr>
            <a:r>
              <a:rPr kumimoji="1" lang="ja-JP" altLang="en-US"/>
              <a:t>　　　</a:t>
            </a:r>
            <a:r>
              <a:rPr kumimoji="1" lang="en-US" altLang="ja-JP" dirty="0"/>
              <a:t>(</a:t>
            </a:r>
            <a:r>
              <a:rPr kumimoji="1" lang="ja-JP" altLang="en-US"/>
              <a:t>染谷</a:t>
            </a:r>
            <a:r>
              <a:rPr kumimoji="1" lang="en-US" altLang="ja-JP" dirty="0"/>
              <a:t>2010)</a:t>
            </a:r>
            <a:r>
              <a:rPr kumimoji="1" lang="ja-JP" altLang="en-US"/>
              <a:t>　　　　　　　　　　　　　　　　　　</a:t>
            </a:r>
            <a:endParaRPr kumimoji="1" lang="en-US" altLang="ja-JP" dirty="0"/>
          </a:p>
          <a:p>
            <a:pPr marL="0" indent="0">
              <a:buNone/>
            </a:pPr>
            <a:r>
              <a:rPr kumimoji="1" lang="ja-JP" altLang="en-US"/>
              <a:t>　　　　　　　　　　　　　　　</a:t>
            </a:r>
            <a:r>
              <a:rPr kumimoji="1" lang="ja-JP" altLang="en-US" sz="3600"/>
              <a:t>⇩</a:t>
            </a:r>
            <a:endParaRPr kumimoji="1" lang="en-US" altLang="ja-JP" sz="3600" dirty="0"/>
          </a:p>
          <a:p>
            <a:pPr marL="0" indent="0">
              <a:buNone/>
            </a:pPr>
            <a:r>
              <a:rPr kumimoji="1" lang="ja-JP" altLang="en-US" sz="3600"/>
              <a:t>　　</a:t>
            </a:r>
            <a:r>
              <a:rPr kumimoji="1" lang="ja-JP" altLang="en-US" sz="2400"/>
              <a:t>　　</a:t>
            </a:r>
            <a:r>
              <a:rPr kumimoji="1" lang="ja-JP" altLang="en-US" sz="2800"/>
              <a:t>　</a:t>
            </a:r>
            <a:r>
              <a:rPr kumimoji="1" lang="en-US" altLang="ja-JP" sz="2800" dirty="0"/>
              <a:t>   </a:t>
            </a:r>
            <a:r>
              <a:rPr kumimoji="1" lang="ja-JP" altLang="en-US" sz="2800">
                <a:solidFill>
                  <a:srgbClr val="00B050"/>
                </a:solidFill>
              </a:rPr>
              <a:t>外国語教育のためのツール</a:t>
            </a:r>
            <a:r>
              <a:rPr kumimoji="1" lang="en-US" altLang="ja-JP" sz="2800" dirty="0">
                <a:solidFill>
                  <a:srgbClr val="00B050"/>
                </a:solidFill>
              </a:rPr>
              <a:t>?</a:t>
            </a:r>
            <a:endParaRPr kumimoji="1" lang="ja-JP" altLang="en-US" sz="2800">
              <a:solidFill>
                <a:srgbClr val="00B050"/>
              </a:solidFill>
            </a:endParaRPr>
          </a:p>
        </p:txBody>
      </p:sp>
    </p:spTree>
    <p:extLst>
      <p:ext uri="{BB962C8B-B14F-4D97-AF65-F5344CB8AC3E}">
        <p14:creationId xmlns:p14="http://schemas.microsoft.com/office/powerpoint/2010/main" val="1738058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anim calcmode="lin" valueType="num">
                                      <p:cBhvr additive="base">
                                        <p:cTn id="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mph" presetSubtype="0" fill="hold" nodeType="clickEffect">
                                  <p:stCondLst>
                                    <p:cond delay="0"/>
                                  </p:stCondLst>
                                  <p:childTnLst>
                                    <p:anim calcmode="discrete" valueType="str">
                                      <p:cBhvr override="childStyle">
                                        <p:cTn id="12" dur="2000" fill="hold"/>
                                        <p:tgtEl>
                                          <p:spTgt spid="3">
                                            <p:txEl>
                                              <p:pRg st="9" end="9"/>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9AA792C7-3AAB-B74F-8FFB-26306BC090AD}"/>
              </a:ext>
            </a:extLst>
          </p:cNvPr>
          <p:cNvSpPr>
            <a:spLocks noGrp="1"/>
          </p:cNvSpPr>
          <p:nvPr>
            <p:ph idx="1"/>
          </p:nvPr>
        </p:nvSpPr>
        <p:spPr>
          <a:xfrm>
            <a:off x="728225" y="731358"/>
            <a:ext cx="10610335" cy="5975195"/>
          </a:xfrm>
        </p:spPr>
        <p:txBody>
          <a:bodyPr/>
          <a:lstStyle/>
          <a:p>
            <a:r>
              <a:rPr lang="ja-JP" altLang="en-US" sz="3200"/>
              <a:t>大学・大学院での翻訳教育の意義・意味</a:t>
            </a:r>
            <a:r>
              <a:rPr lang="en-US" altLang="ja-JP" sz="3200" dirty="0"/>
              <a:t>  </a:t>
            </a:r>
            <a:r>
              <a:rPr lang="en-US" altLang="ja-JP" dirty="0"/>
              <a:t>(</a:t>
            </a:r>
            <a:r>
              <a:rPr lang="ja-JP" altLang="en-US"/>
              <a:t>山田、立見</a:t>
            </a:r>
            <a:r>
              <a:rPr lang="en-US" altLang="ja-JP" dirty="0"/>
              <a:t>2018)</a:t>
            </a:r>
          </a:p>
          <a:p>
            <a:endParaRPr lang="en-US" altLang="ja-JP" dirty="0"/>
          </a:p>
          <a:p>
            <a:r>
              <a:rPr lang="ja-JP" altLang="ja-JP"/>
              <a:t>選抜された学生に専門的かつ体系的な教育の提供が可能。</a:t>
            </a:r>
            <a:endParaRPr lang="en-US" altLang="ja-JP" dirty="0"/>
          </a:p>
          <a:p>
            <a:r>
              <a:rPr lang="ja-JP" altLang="ja-JP"/>
              <a:t>高等教育機関での通訳翻訳者養成という国際基準に準拠</a:t>
            </a:r>
            <a:r>
              <a:rPr lang="en-US" altLang="ja-JP" dirty="0"/>
              <a:t>(ISO17100)</a:t>
            </a:r>
            <a:endParaRPr lang="ja-JP" altLang="ja-JP"/>
          </a:p>
          <a:p>
            <a:r>
              <a:rPr lang="ja-JP" altLang="ja-JP"/>
              <a:t>研究と教育が直結している点</a:t>
            </a:r>
          </a:p>
          <a:p>
            <a:r>
              <a:rPr lang="ja-JP" altLang="ja-JP"/>
              <a:t>大学院が関与することで、通訳翻訳の専門職化・社会的認知度を向上できる。</a:t>
            </a:r>
            <a:endParaRPr lang="en-US" altLang="ja-JP" dirty="0"/>
          </a:p>
          <a:p>
            <a:endParaRPr lang="ja-JP" altLang="ja-JP"/>
          </a:p>
          <a:p>
            <a:pPr marL="0" indent="0" algn="ctr">
              <a:buNone/>
            </a:pPr>
            <a:r>
              <a:rPr kumimoji="1" lang="ja-JP" altLang="en-US" sz="3200"/>
              <a:t>⇩</a:t>
            </a:r>
            <a:endParaRPr kumimoji="1" lang="en-US" altLang="ja-JP" sz="3200" dirty="0"/>
          </a:p>
          <a:p>
            <a:pPr marL="0" indent="0">
              <a:buNone/>
            </a:pPr>
            <a:r>
              <a:rPr lang="en-US" altLang="ja-JP" dirty="0"/>
              <a:t>ISO</a:t>
            </a:r>
            <a:r>
              <a:rPr lang="ja-JP" altLang="ja-JP"/>
              <a:t>が目指す通訳翻訳者の標準化したスキルを持つ実務家の養成を目指し、学部ではその</a:t>
            </a:r>
            <a:r>
              <a:rPr lang="ja-JP" altLang="ja-JP">
                <a:highlight>
                  <a:srgbClr val="DCEFE0"/>
                </a:highlight>
              </a:rPr>
              <a:t>基礎体力づくり</a:t>
            </a:r>
            <a:r>
              <a:rPr lang="ja-JP" altLang="ja-JP"/>
              <a:t>、つまり</a:t>
            </a:r>
            <a:r>
              <a:rPr lang="ja-JP" altLang="ja-JP">
                <a:highlight>
                  <a:srgbClr val="DCEFE0"/>
                </a:highlight>
              </a:rPr>
              <a:t>語学力と翻訳が複雑な要因と関わっていることを認識するメタ言語能力をつける</a:t>
            </a:r>
            <a:r>
              <a:rPr lang="ja-JP" altLang="ja-JP"/>
              <a:t>べき </a:t>
            </a:r>
            <a:endParaRPr kumimoji="1" lang="ja-JP" altLang="en-US"/>
          </a:p>
        </p:txBody>
      </p:sp>
      <mc:AlternateContent xmlns:mc="http://schemas.openxmlformats.org/markup-compatibility/2006" xmlns:p14="http://schemas.microsoft.com/office/powerpoint/2010/main">
        <mc:Choice Requires="p14">
          <p:contentPart p14:bwMode="auto" r:id="rId2">
            <p14:nvContentPartPr>
              <p14:cNvPr id="6" name="インク 5">
                <a:extLst>
                  <a:ext uri="{FF2B5EF4-FFF2-40B4-BE49-F238E27FC236}">
                    <a16:creationId xmlns:a16="http://schemas.microsoft.com/office/drawing/2014/main" id="{4903037A-12D8-5D41-9BB8-5D2E93CEA2D9}"/>
                  </a:ext>
                </a:extLst>
              </p14:cNvPr>
              <p14:cNvContentPartPr/>
              <p14:nvPr/>
            </p14:nvContentPartPr>
            <p14:xfrm>
              <a:off x="1119262" y="1014930"/>
              <a:ext cx="10531080" cy="82800"/>
            </p14:xfrm>
          </p:contentPart>
        </mc:Choice>
        <mc:Fallback xmlns="">
          <p:pic>
            <p:nvPicPr>
              <p:cNvPr id="6" name="インク 5">
                <a:extLst>
                  <a:ext uri="{FF2B5EF4-FFF2-40B4-BE49-F238E27FC236}">
                    <a16:creationId xmlns:a16="http://schemas.microsoft.com/office/drawing/2014/main" id="{4903037A-12D8-5D41-9BB8-5D2E93CEA2D9}"/>
                  </a:ext>
                </a:extLst>
              </p:cNvPr>
              <p:cNvPicPr/>
              <p:nvPr/>
            </p:nvPicPr>
            <p:blipFill>
              <a:blip r:embed="rId3"/>
              <a:stretch>
                <a:fillRect/>
              </a:stretch>
            </p:blipFill>
            <p:spPr>
              <a:xfrm>
                <a:off x="1029622" y="835290"/>
                <a:ext cx="10710720" cy="442440"/>
              </a:xfrm>
              <a:prstGeom prst="rect">
                <a:avLst/>
              </a:prstGeom>
            </p:spPr>
          </p:pic>
        </mc:Fallback>
      </mc:AlternateContent>
      <p:grpSp>
        <p:nvGrpSpPr>
          <p:cNvPr id="5" name="グループ化 4">
            <a:extLst>
              <a:ext uri="{FF2B5EF4-FFF2-40B4-BE49-F238E27FC236}">
                <a16:creationId xmlns:a16="http://schemas.microsoft.com/office/drawing/2014/main" id="{C2E1AD9A-2579-B54E-A63F-20F28DAD3C98}"/>
              </a:ext>
            </a:extLst>
          </p:cNvPr>
          <p:cNvGrpSpPr/>
          <p:nvPr/>
        </p:nvGrpSpPr>
        <p:grpSpPr>
          <a:xfrm>
            <a:off x="806280" y="2388240"/>
            <a:ext cx="360" cy="360"/>
            <a:chOff x="806280" y="2388240"/>
            <a:chExt cx="360" cy="360"/>
          </a:xfrm>
        </p:grpSpPr>
        <mc:AlternateContent xmlns:mc="http://schemas.openxmlformats.org/markup-compatibility/2006">
          <mc:Choice xmlns:p14="http://schemas.microsoft.com/office/powerpoint/2010/main" Requires="p14">
            <p:contentPart p14:bwMode="auto" r:id="rId4">
              <p14:nvContentPartPr>
                <p14:cNvPr id="2" name="インク 1">
                  <a:extLst>
                    <a:ext uri="{FF2B5EF4-FFF2-40B4-BE49-F238E27FC236}">
                      <a16:creationId xmlns:a16="http://schemas.microsoft.com/office/drawing/2014/main" id="{7CA3D4CD-A5FF-DA41-A345-94CCC4A68A95}"/>
                    </a:ext>
                  </a:extLst>
                </p14:cNvPr>
                <p14:cNvContentPartPr/>
                <p14:nvPr/>
              </p14:nvContentPartPr>
              <p14:xfrm>
                <a:off x="806280" y="2388240"/>
                <a:ext cx="360" cy="360"/>
              </p14:xfrm>
            </p:contentPart>
          </mc:Choice>
          <mc:Fallback>
            <p:pic>
              <p:nvPicPr>
                <p:cNvPr id="2" name="インク 1">
                  <a:extLst>
                    <a:ext uri="{FF2B5EF4-FFF2-40B4-BE49-F238E27FC236}">
                      <a16:creationId xmlns:a16="http://schemas.microsoft.com/office/drawing/2014/main" id="{7CA3D4CD-A5FF-DA41-A345-94CCC4A68A95}"/>
                    </a:ext>
                  </a:extLst>
                </p:cNvPr>
                <p:cNvPicPr/>
                <p:nvPr/>
              </p:nvPicPr>
              <p:blipFill>
                <a:blip r:embed="rId5"/>
                <a:stretch>
                  <a:fillRect/>
                </a:stretch>
              </p:blipFill>
              <p:spPr>
                <a:xfrm>
                  <a:off x="801960" y="2383920"/>
                  <a:ext cx="9000" cy="900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4" name="インク 3">
                  <a:extLst>
                    <a:ext uri="{FF2B5EF4-FFF2-40B4-BE49-F238E27FC236}">
                      <a16:creationId xmlns:a16="http://schemas.microsoft.com/office/drawing/2014/main" id="{36EF01A7-87FE-8F4C-99C2-5AF6D54D1987}"/>
                    </a:ext>
                  </a:extLst>
                </p14:cNvPr>
                <p14:cNvContentPartPr/>
                <p14:nvPr/>
              </p14:nvContentPartPr>
              <p14:xfrm>
                <a:off x="806280" y="2388240"/>
                <a:ext cx="360" cy="360"/>
              </p14:xfrm>
            </p:contentPart>
          </mc:Choice>
          <mc:Fallback>
            <p:pic>
              <p:nvPicPr>
                <p:cNvPr id="4" name="インク 3">
                  <a:extLst>
                    <a:ext uri="{FF2B5EF4-FFF2-40B4-BE49-F238E27FC236}">
                      <a16:creationId xmlns:a16="http://schemas.microsoft.com/office/drawing/2014/main" id="{36EF01A7-87FE-8F4C-99C2-5AF6D54D1987}"/>
                    </a:ext>
                  </a:extLst>
                </p:cNvPr>
                <p:cNvPicPr/>
                <p:nvPr/>
              </p:nvPicPr>
              <p:blipFill>
                <a:blip r:embed="rId5"/>
                <a:stretch>
                  <a:fillRect/>
                </a:stretch>
              </p:blipFill>
              <p:spPr>
                <a:xfrm>
                  <a:off x="801960" y="2383920"/>
                  <a:ext cx="9000" cy="9000"/>
                </a:xfrm>
                <a:prstGeom prst="rect">
                  <a:avLst/>
                </a:prstGeom>
              </p:spPr>
            </p:pic>
          </mc:Fallback>
        </mc:AlternateContent>
      </p:grpSp>
    </p:spTree>
    <p:extLst>
      <p:ext uri="{BB962C8B-B14F-4D97-AF65-F5344CB8AC3E}">
        <p14:creationId xmlns:p14="http://schemas.microsoft.com/office/powerpoint/2010/main" val="3837371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mph" presetSubtype="0" fill="hold" nodeType="clickEffect">
                                  <p:stCondLst>
                                    <p:cond delay="0"/>
                                  </p:stCondLst>
                                  <p:childTnLst>
                                    <p:anim calcmode="discrete" valueType="str">
                                      <p:cBhvr override="childStyle">
                                        <p:cTn id="6" dur="2000" fill="hold"/>
                                        <p:tgtEl>
                                          <p:spTgt spid="3">
                                            <p:txEl>
                                              <p:pRg st="8" end="8"/>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2B1EB18E-421A-5B43-964C-967144ACCC3C}"/>
              </a:ext>
            </a:extLst>
          </p:cNvPr>
          <p:cNvSpPr>
            <a:spLocks noGrp="1"/>
          </p:cNvSpPr>
          <p:nvPr>
            <p:ph idx="1"/>
          </p:nvPr>
        </p:nvSpPr>
        <p:spPr>
          <a:xfrm>
            <a:off x="-697223" y="-2424095"/>
            <a:ext cx="16442049" cy="10231420"/>
          </a:xfrm>
        </p:spPr>
        <p:txBody>
          <a:bodyPr/>
          <a:lstStyle/>
          <a:p>
            <a:pPr marL="0" indent="0">
              <a:buNone/>
            </a:pPr>
            <a:endParaRPr kumimoji="1" lang="ja-JP" altLang="en-US"/>
          </a:p>
        </p:txBody>
      </p:sp>
      <p:sp>
        <p:nvSpPr>
          <p:cNvPr id="4" name="Rectangle 2">
            <a:extLst>
              <a:ext uri="{FF2B5EF4-FFF2-40B4-BE49-F238E27FC236}">
                <a16:creationId xmlns:a16="http://schemas.microsoft.com/office/drawing/2014/main" id="{FA89FA21-8FE4-0745-A150-DC41517567DF}"/>
              </a:ext>
            </a:extLst>
          </p:cNvPr>
          <p:cNvSpPr>
            <a:spLocks noChangeArrowheads="1"/>
          </p:cNvSpPr>
          <p:nvPr/>
        </p:nvSpPr>
        <p:spPr bwMode="auto">
          <a:xfrm>
            <a:off x="-2317953" y="1588879"/>
            <a:ext cx="19124816" cy="8749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ja-JP" altLang="en-US"/>
          </a:p>
        </p:txBody>
      </p:sp>
      <p:pic>
        <p:nvPicPr>
          <p:cNvPr id="1025" name="図 3" descr="page6image26227088">
            <a:extLst>
              <a:ext uri="{FF2B5EF4-FFF2-40B4-BE49-F238E27FC236}">
                <a16:creationId xmlns:a16="http://schemas.microsoft.com/office/drawing/2014/main" id="{8B089D8D-1CBA-FC4B-9072-F62FAC6D0E04}"/>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423936" y="700087"/>
            <a:ext cx="9124729" cy="50434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8940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9BD55A-2975-C644-8A09-FEC9A83A7994}"/>
              </a:ext>
            </a:extLst>
          </p:cNvPr>
          <p:cNvSpPr>
            <a:spLocks noGrp="1"/>
          </p:cNvSpPr>
          <p:nvPr>
            <p:ph type="title"/>
          </p:nvPr>
        </p:nvSpPr>
        <p:spPr>
          <a:xfrm>
            <a:off x="691079" y="725952"/>
            <a:ext cx="10325000" cy="845674"/>
          </a:xfrm>
        </p:spPr>
        <p:txBody>
          <a:bodyPr/>
          <a:lstStyle/>
          <a:p>
            <a:r>
              <a:rPr lang="en-US" altLang="ja-JP" sz="3600" dirty="0">
                <a:solidFill>
                  <a:srgbClr val="00B050"/>
                </a:solidFill>
              </a:rPr>
              <a:t>2.</a:t>
            </a:r>
            <a:r>
              <a:rPr lang="ja-JP" altLang="ja-JP" sz="3600">
                <a:solidFill>
                  <a:srgbClr val="00B050"/>
                </a:solidFill>
              </a:rPr>
              <a:t>　翻訳通訳リテラシー教育とは</a:t>
            </a:r>
          </a:p>
        </p:txBody>
      </p:sp>
      <p:sp>
        <p:nvSpPr>
          <p:cNvPr id="3" name="コンテンツ プレースホルダー 2">
            <a:extLst>
              <a:ext uri="{FF2B5EF4-FFF2-40B4-BE49-F238E27FC236}">
                <a16:creationId xmlns:a16="http://schemas.microsoft.com/office/drawing/2014/main" id="{F902A0AB-F0A5-2B4B-AC60-3DD351DBE6AC}"/>
              </a:ext>
            </a:extLst>
          </p:cNvPr>
          <p:cNvSpPr>
            <a:spLocks noGrp="1"/>
          </p:cNvSpPr>
          <p:nvPr>
            <p:ph idx="1"/>
          </p:nvPr>
        </p:nvSpPr>
        <p:spPr>
          <a:xfrm>
            <a:off x="691078" y="1825781"/>
            <a:ext cx="10510321" cy="4503582"/>
          </a:xfrm>
        </p:spPr>
        <p:txBody>
          <a:bodyPr/>
          <a:lstStyle/>
          <a:p>
            <a:pPr marL="0" indent="0">
              <a:buNone/>
            </a:pPr>
            <a:r>
              <a:rPr kumimoji="1" lang="ja-JP" altLang="en-US"/>
              <a:t>　</a:t>
            </a:r>
            <a:r>
              <a:rPr kumimoji="1" lang="ja-JP" altLang="en-US" sz="2800"/>
              <a:t>リテラシー教育の意義</a:t>
            </a:r>
            <a:endParaRPr kumimoji="1" lang="en-US" altLang="ja-JP" sz="2800" dirty="0"/>
          </a:p>
          <a:p>
            <a:pPr marL="0" indent="0">
              <a:buNone/>
            </a:pPr>
            <a:r>
              <a:rPr lang="ja-JP" altLang="ja-JP"/>
              <a:t>①翻訳者・通訳者に要求される特別なスキルと知識、機械翻訳の利点と限界などに対する</a:t>
            </a:r>
            <a:r>
              <a:rPr lang="ja-JP" altLang="ja-JP">
                <a:highlight>
                  <a:srgbClr val="DCEFE0"/>
                </a:highlight>
              </a:rPr>
              <a:t>理解を促進</a:t>
            </a:r>
            <a:r>
              <a:rPr lang="ja-JP" altLang="ja-JP"/>
              <a:t>することで、翻訳通訳サービスとツールに関する誤解と誤用の削減に対しボトムアップ的な貢献ができる。</a:t>
            </a:r>
          </a:p>
          <a:p>
            <a:pPr marL="0" indent="0">
              <a:buNone/>
            </a:pPr>
            <a:r>
              <a:rPr lang="ja-JP" altLang="ja-JP"/>
              <a:t>②翻訳通訳の仕組みについて基本的な知識があれば、多言語多文化社会におけるコミュニケーションに、より</a:t>
            </a:r>
            <a:r>
              <a:rPr lang="ja-JP" altLang="ja-JP">
                <a:solidFill>
                  <a:schemeClr val="tx1"/>
                </a:solidFill>
                <a:highlight>
                  <a:srgbClr val="DCEFE0"/>
                </a:highlight>
              </a:rPr>
              <a:t>効果的な対応</a:t>
            </a:r>
            <a:r>
              <a:rPr lang="ja-JP" altLang="ja-JP"/>
              <a:t>ができる。</a:t>
            </a:r>
          </a:p>
          <a:p>
            <a:pPr marL="0" indent="0">
              <a:buNone/>
            </a:pPr>
            <a:r>
              <a:rPr lang="ja-JP" altLang="ja-JP"/>
              <a:t>③グローバル化された経済や文化、多文化共生社会、国際政治などにおける</a:t>
            </a:r>
            <a:r>
              <a:rPr lang="ja-JP" altLang="ja-JP">
                <a:highlight>
                  <a:srgbClr val="DCEFE0"/>
                </a:highlight>
              </a:rPr>
              <a:t>今日的課題に関する気付き</a:t>
            </a:r>
            <a:r>
              <a:rPr lang="ja-JP" altLang="ja-JP"/>
              <a:t>が促される。</a:t>
            </a:r>
          </a:p>
          <a:p>
            <a:pPr marL="0" indent="0">
              <a:buNone/>
            </a:pPr>
            <a:r>
              <a:rPr lang="ja-JP" altLang="ja-JP"/>
              <a:t>④諸外国のように</a:t>
            </a:r>
            <a:r>
              <a:rPr lang="ja-JP" altLang="ja-JP">
                <a:highlight>
                  <a:srgbClr val="DCEFE0"/>
                </a:highlight>
              </a:rPr>
              <a:t>大学院での翻訳者・通訳者の必要性が日本でも認知</a:t>
            </a:r>
            <a:r>
              <a:rPr lang="ja-JP" altLang="ja-JP"/>
              <a:t>され、本格的な実施が根付くことに貢献できる。</a:t>
            </a:r>
            <a:r>
              <a:rPr lang="en-US" altLang="ja-JP" dirty="0"/>
              <a:t>( </a:t>
            </a:r>
            <a:r>
              <a:rPr lang="ja-JP" altLang="en-US"/>
              <a:t>武田ら</a:t>
            </a:r>
            <a:r>
              <a:rPr lang="en-US" altLang="ja-JP" dirty="0"/>
              <a:t>2014)</a:t>
            </a:r>
            <a:endParaRPr lang="ja-JP" altLang="ja-JP"/>
          </a:p>
          <a:p>
            <a:pPr marL="0" indent="0">
              <a:buNone/>
            </a:pPr>
            <a:endParaRPr kumimoji="1" lang="ja-JP" altLang="en-US"/>
          </a:p>
        </p:txBody>
      </p:sp>
      <p:grpSp>
        <p:nvGrpSpPr>
          <p:cNvPr id="7" name="グループ化 6">
            <a:extLst>
              <a:ext uri="{FF2B5EF4-FFF2-40B4-BE49-F238E27FC236}">
                <a16:creationId xmlns:a16="http://schemas.microsoft.com/office/drawing/2014/main" id="{649C205C-92C3-CC44-A3CA-56EC94C40B8E}"/>
              </a:ext>
            </a:extLst>
          </p:cNvPr>
          <p:cNvGrpSpPr/>
          <p:nvPr/>
        </p:nvGrpSpPr>
        <p:grpSpPr>
          <a:xfrm>
            <a:off x="3423262" y="4019850"/>
            <a:ext cx="360" cy="360"/>
            <a:chOff x="3423262" y="4019850"/>
            <a:chExt cx="360" cy="360"/>
          </a:xfrm>
        </p:grpSpPr>
        <mc:AlternateContent xmlns:mc="http://schemas.openxmlformats.org/markup-compatibility/2006" xmlns:p14="http://schemas.microsoft.com/office/powerpoint/2010/main">
          <mc:Choice Requires="p14">
            <p:contentPart p14:bwMode="auto" r:id="rId2">
              <p14:nvContentPartPr>
                <p14:cNvPr id="5" name="インク 4">
                  <a:extLst>
                    <a:ext uri="{FF2B5EF4-FFF2-40B4-BE49-F238E27FC236}">
                      <a16:creationId xmlns:a16="http://schemas.microsoft.com/office/drawing/2014/main" id="{A9315C09-6188-0D42-A173-89A95627A07E}"/>
                    </a:ext>
                  </a:extLst>
                </p14:cNvPr>
                <p14:cNvContentPartPr/>
                <p14:nvPr/>
              </p14:nvContentPartPr>
              <p14:xfrm>
                <a:off x="3423262" y="4019850"/>
                <a:ext cx="360" cy="360"/>
              </p14:xfrm>
            </p:contentPart>
          </mc:Choice>
          <mc:Fallback xmlns="">
            <p:pic>
              <p:nvPicPr>
                <p:cNvPr id="5" name="インク 4">
                  <a:extLst>
                    <a:ext uri="{FF2B5EF4-FFF2-40B4-BE49-F238E27FC236}">
                      <a16:creationId xmlns:a16="http://schemas.microsoft.com/office/drawing/2014/main" id="{A9315C09-6188-0D42-A173-89A95627A07E}"/>
                    </a:ext>
                  </a:extLst>
                </p:cNvPr>
                <p:cNvPicPr/>
                <p:nvPr/>
              </p:nvPicPr>
              <p:blipFill>
                <a:blip r:embed="rId5"/>
                <a:stretch>
                  <a:fillRect/>
                </a:stretch>
              </p:blipFill>
              <p:spPr>
                <a:xfrm>
                  <a:off x="3418942" y="4015530"/>
                  <a:ext cx="9000" cy="9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インク 5">
                  <a:extLst>
                    <a:ext uri="{FF2B5EF4-FFF2-40B4-BE49-F238E27FC236}">
                      <a16:creationId xmlns:a16="http://schemas.microsoft.com/office/drawing/2014/main" id="{2A3E6B6D-0E53-5D46-B4D3-F7E1B3D5B5D4}"/>
                    </a:ext>
                  </a:extLst>
                </p14:cNvPr>
                <p14:cNvContentPartPr/>
                <p14:nvPr/>
              </p14:nvContentPartPr>
              <p14:xfrm>
                <a:off x="3423262" y="4019850"/>
                <a:ext cx="360" cy="360"/>
              </p14:xfrm>
            </p:contentPart>
          </mc:Choice>
          <mc:Fallback xmlns="">
            <p:pic>
              <p:nvPicPr>
                <p:cNvPr id="6" name="インク 5">
                  <a:extLst>
                    <a:ext uri="{FF2B5EF4-FFF2-40B4-BE49-F238E27FC236}">
                      <a16:creationId xmlns:a16="http://schemas.microsoft.com/office/drawing/2014/main" id="{2A3E6B6D-0E53-5D46-B4D3-F7E1B3D5B5D4}"/>
                    </a:ext>
                  </a:extLst>
                </p:cNvPr>
                <p:cNvPicPr/>
                <p:nvPr/>
              </p:nvPicPr>
              <p:blipFill>
                <a:blip r:embed="rId5"/>
                <a:stretch>
                  <a:fillRect/>
                </a:stretch>
              </p:blipFill>
              <p:spPr>
                <a:xfrm>
                  <a:off x="3418942" y="4015530"/>
                  <a:ext cx="9000" cy="9000"/>
                </a:xfrm>
                <a:prstGeom prst="rect">
                  <a:avLst/>
                </a:prstGeom>
              </p:spPr>
            </p:pic>
          </mc:Fallback>
        </mc:AlternateContent>
      </p:grpSp>
    </p:spTree>
    <p:extLst>
      <p:ext uri="{BB962C8B-B14F-4D97-AF65-F5344CB8AC3E}">
        <p14:creationId xmlns:p14="http://schemas.microsoft.com/office/powerpoint/2010/main" val="2299183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7CDAB3EE-7A92-2D47-8829-0A4891C1417F}"/>
              </a:ext>
            </a:extLst>
          </p:cNvPr>
          <p:cNvSpPr>
            <a:spLocks noGrp="1"/>
          </p:cNvSpPr>
          <p:nvPr>
            <p:ph idx="1"/>
          </p:nvPr>
        </p:nvSpPr>
        <p:spPr>
          <a:xfrm>
            <a:off x="662504" y="782794"/>
            <a:ext cx="10496034" cy="6075206"/>
          </a:xfrm>
        </p:spPr>
        <p:txBody>
          <a:bodyPr/>
          <a:lstStyle/>
          <a:p>
            <a:r>
              <a:rPr kumimoji="1" lang="ja-JP" altLang="en-US"/>
              <a:t>武田らによる立教大学におけるリテラシー教育の実践</a:t>
            </a:r>
            <a:r>
              <a:rPr kumimoji="1" lang="en-US" altLang="ja-JP" dirty="0"/>
              <a:t>『</a:t>
            </a:r>
            <a:r>
              <a:rPr kumimoji="1" lang="ja-JP" altLang="en-US"/>
              <a:t>翻訳通訳と現代社会</a:t>
            </a:r>
            <a:r>
              <a:rPr kumimoji="1" lang="en-US" altLang="ja-JP" dirty="0"/>
              <a:t>』</a:t>
            </a:r>
          </a:p>
          <a:p>
            <a:pPr marL="0" indent="0">
              <a:buNone/>
            </a:pPr>
            <a:r>
              <a:rPr kumimoji="1" lang="ja-JP" altLang="en-US"/>
              <a:t>　　主なコンテンツ</a:t>
            </a:r>
            <a:r>
              <a:rPr kumimoji="1" lang="en-US" altLang="ja-JP" dirty="0"/>
              <a:t>……</a:t>
            </a:r>
            <a:r>
              <a:rPr kumimoji="1" lang="ja-JP" altLang="en-US"/>
              <a:t>全ての回にゲストスピーカー</a:t>
            </a:r>
            <a:r>
              <a:rPr kumimoji="1" lang="en-US" altLang="ja-JP" dirty="0"/>
              <a:t>(</a:t>
            </a:r>
            <a:r>
              <a:rPr kumimoji="1" lang="ja-JP" altLang="en-US"/>
              <a:t>通訳・翻訳者</a:t>
            </a:r>
            <a:r>
              <a:rPr kumimoji="1" lang="en-US" altLang="ja-JP" dirty="0"/>
              <a:t>)</a:t>
            </a:r>
          </a:p>
          <a:p>
            <a:pPr marL="0" indent="0">
              <a:buNone/>
            </a:pPr>
            <a:r>
              <a:rPr kumimoji="1" lang="ja-JP" altLang="en-US"/>
              <a:t>　　　① ニュースの翻訳通訳</a:t>
            </a:r>
            <a:endParaRPr kumimoji="1" lang="en-US" altLang="ja-JP" dirty="0"/>
          </a:p>
          <a:p>
            <a:pPr marL="0" indent="0">
              <a:buNone/>
            </a:pPr>
            <a:r>
              <a:rPr kumimoji="1" lang="ja-JP" altLang="en-US"/>
              <a:t>　　　②政府間交渉の翻訳通訳</a:t>
            </a:r>
            <a:endParaRPr kumimoji="1" lang="en-US" altLang="ja-JP" dirty="0"/>
          </a:p>
          <a:p>
            <a:pPr marL="0" indent="0">
              <a:buNone/>
            </a:pPr>
            <a:r>
              <a:rPr kumimoji="1" lang="ja-JP" altLang="en-US"/>
              <a:t>　　　③医療通訳</a:t>
            </a:r>
            <a:endParaRPr kumimoji="1" lang="en-US" altLang="ja-JP" dirty="0"/>
          </a:p>
          <a:p>
            <a:pPr marL="0" indent="0">
              <a:buNone/>
            </a:pPr>
            <a:r>
              <a:rPr kumimoji="1" lang="ja-JP" altLang="en-US"/>
              <a:t>　　　④手話通訳</a:t>
            </a:r>
            <a:endParaRPr kumimoji="1" lang="en-US" altLang="ja-JP" dirty="0"/>
          </a:p>
          <a:p>
            <a:pPr marL="0" indent="0">
              <a:buNone/>
            </a:pPr>
            <a:r>
              <a:rPr kumimoji="1" lang="ja-JP" altLang="en-US"/>
              <a:t>　　　⑤ボランティア通訳</a:t>
            </a:r>
            <a:endParaRPr kumimoji="1" lang="en-US" altLang="ja-JP" dirty="0"/>
          </a:p>
          <a:p>
            <a:pPr marL="0" indent="0">
              <a:buNone/>
            </a:pPr>
            <a:r>
              <a:rPr kumimoji="1" lang="ja-JP" altLang="en-US"/>
              <a:t>　　　⑥文芸翻訳</a:t>
            </a:r>
            <a:endParaRPr kumimoji="1" lang="en-US" altLang="ja-JP" dirty="0"/>
          </a:p>
          <a:p>
            <a:pPr marL="0" indent="0">
              <a:buNone/>
            </a:pPr>
            <a:r>
              <a:rPr kumimoji="1" lang="ja-JP" altLang="en-US"/>
              <a:t>　　　⑦聖書翻訳</a:t>
            </a:r>
            <a:endParaRPr kumimoji="1" lang="en-US" altLang="ja-JP" dirty="0"/>
          </a:p>
          <a:p>
            <a:pPr marL="0" indent="0">
              <a:buNone/>
            </a:pPr>
            <a:r>
              <a:rPr kumimoji="1" lang="ja-JP" altLang="en-US"/>
              <a:t>　　　⑧映画字幕</a:t>
            </a:r>
            <a:endParaRPr kumimoji="1" lang="en-US" altLang="ja-JP" dirty="0"/>
          </a:p>
          <a:p>
            <a:pPr marL="0" indent="0">
              <a:buNone/>
            </a:pPr>
            <a:r>
              <a:rPr kumimoji="1" lang="ja-JP" altLang="en-US"/>
              <a:t>　　　⑨ グローバル企業の翻訳通訳</a:t>
            </a:r>
            <a:endParaRPr kumimoji="1" lang="en-US" altLang="ja-JP" dirty="0"/>
          </a:p>
          <a:p>
            <a:pPr marL="0" indent="0">
              <a:buNone/>
            </a:pPr>
            <a:r>
              <a:rPr kumimoji="1" lang="ja-JP" altLang="en-US"/>
              <a:t>　　　⑩ 機械翻訳とクラウドソーシング</a:t>
            </a:r>
          </a:p>
        </p:txBody>
      </p:sp>
      <p:sp>
        <p:nvSpPr>
          <p:cNvPr id="5" name="テキスト ボックス 4">
            <a:extLst>
              <a:ext uri="{FF2B5EF4-FFF2-40B4-BE49-F238E27FC236}">
                <a16:creationId xmlns:a16="http://schemas.microsoft.com/office/drawing/2014/main" id="{C523D4E2-8E23-0149-8953-B826DDDF572F}"/>
              </a:ext>
            </a:extLst>
          </p:cNvPr>
          <p:cNvSpPr txBox="1"/>
          <p:nvPr/>
        </p:nvSpPr>
        <p:spPr>
          <a:xfrm>
            <a:off x="662504" y="185738"/>
            <a:ext cx="3292404" cy="584775"/>
          </a:xfrm>
          <a:prstGeom prst="rect">
            <a:avLst/>
          </a:prstGeom>
          <a:noFill/>
        </p:spPr>
        <p:txBody>
          <a:bodyPr wrap="square" rtlCol="0">
            <a:spAutoFit/>
          </a:bodyPr>
          <a:lstStyle/>
          <a:p>
            <a:r>
              <a:rPr kumimoji="1" lang="ja-JP" altLang="en-US" sz="3200"/>
              <a:t>構成要素</a:t>
            </a:r>
          </a:p>
        </p:txBody>
      </p:sp>
    </p:spTree>
    <p:extLst>
      <p:ext uri="{BB962C8B-B14F-4D97-AF65-F5344CB8AC3E}">
        <p14:creationId xmlns:p14="http://schemas.microsoft.com/office/powerpoint/2010/main" val="359950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276252-532E-784A-86FD-ED5DCBCAFBB9}"/>
              </a:ext>
            </a:extLst>
          </p:cNvPr>
          <p:cNvSpPr>
            <a:spLocks noGrp="1"/>
          </p:cNvSpPr>
          <p:nvPr>
            <p:ph type="title"/>
          </p:nvPr>
        </p:nvSpPr>
        <p:spPr>
          <a:xfrm>
            <a:off x="691079" y="725952"/>
            <a:ext cx="10325000" cy="802812"/>
          </a:xfrm>
        </p:spPr>
        <p:txBody>
          <a:bodyPr/>
          <a:lstStyle/>
          <a:p>
            <a:r>
              <a:rPr kumimoji="1" lang="en-US" altLang="ja-JP" sz="3600" dirty="0"/>
              <a:t>3.</a:t>
            </a:r>
            <a:r>
              <a:rPr kumimoji="1" lang="ja-JP" altLang="en-US" sz="3600"/>
              <a:t>日中翻訳リテラシー教育の実践</a:t>
            </a:r>
          </a:p>
        </p:txBody>
      </p:sp>
      <p:sp>
        <p:nvSpPr>
          <p:cNvPr id="3" name="コンテンツ プレースホルダー 2">
            <a:extLst>
              <a:ext uri="{FF2B5EF4-FFF2-40B4-BE49-F238E27FC236}">
                <a16:creationId xmlns:a16="http://schemas.microsoft.com/office/drawing/2014/main" id="{F06F5E1C-4E7C-7048-B04C-8C0C1AFF7236}"/>
              </a:ext>
            </a:extLst>
          </p:cNvPr>
          <p:cNvSpPr>
            <a:spLocks noGrp="1"/>
          </p:cNvSpPr>
          <p:nvPr>
            <p:ph idx="1"/>
          </p:nvPr>
        </p:nvSpPr>
        <p:spPr>
          <a:xfrm>
            <a:off x="691079" y="1775128"/>
            <a:ext cx="10767496" cy="4650437"/>
          </a:xfrm>
        </p:spPr>
        <p:txBody>
          <a:bodyPr/>
          <a:lstStyle/>
          <a:p>
            <a:r>
              <a:rPr kumimoji="1" lang="ja-JP" altLang="en-US"/>
              <a:t>英語の実践を参考に、日中翻訳についてのリテラシー教育の内容を検討</a:t>
            </a:r>
            <a:endParaRPr kumimoji="1" lang="en-US" altLang="ja-JP" dirty="0"/>
          </a:p>
          <a:p>
            <a:endParaRPr kumimoji="1" lang="en-US" altLang="ja-JP" dirty="0"/>
          </a:p>
          <a:p>
            <a:r>
              <a:rPr kumimoji="1" lang="ja-JP" altLang="en-US"/>
              <a:t>杏林大学の中国語学科は「中国語のプロフェッショナルの養成」を目標</a:t>
            </a:r>
            <a:endParaRPr kumimoji="1" lang="en-US" altLang="ja-JP" dirty="0"/>
          </a:p>
          <a:p>
            <a:pPr marL="0" indent="0">
              <a:buNone/>
            </a:pPr>
            <a:r>
              <a:rPr kumimoji="1" lang="ja-JP" altLang="en-US"/>
              <a:t>　としており、多くの通訳翻訳の演習科目が設置されている。</a:t>
            </a:r>
            <a:endParaRPr kumimoji="1" lang="en-US" altLang="ja-JP" dirty="0"/>
          </a:p>
          <a:p>
            <a:pPr marL="0" indent="0" algn="ctr">
              <a:buNone/>
            </a:pPr>
            <a:r>
              <a:rPr kumimoji="1" lang="ja-JP" altLang="en-US" sz="3200"/>
              <a:t>⇩</a:t>
            </a:r>
            <a:endParaRPr kumimoji="1" lang="en-US" altLang="ja-JP" sz="3200" dirty="0"/>
          </a:p>
          <a:p>
            <a:pPr marL="0" indent="0">
              <a:buNone/>
            </a:pPr>
            <a:r>
              <a:rPr kumimoji="1" lang="ja-JP" altLang="en-US" sz="3200"/>
              <a:t>　</a:t>
            </a:r>
            <a:r>
              <a:rPr lang="en-US" altLang="ja-JP" dirty="0"/>
              <a:t>2015</a:t>
            </a:r>
            <a:r>
              <a:rPr lang="ja-JP" altLang="ja-JP"/>
              <a:t>年に導入された翻訳業務に関する国際規格</a:t>
            </a:r>
            <a:r>
              <a:rPr lang="en-US" altLang="ja-JP" dirty="0"/>
              <a:t>ISO17100</a:t>
            </a:r>
            <a:r>
              <a:rPr lang="ja-JP" altLang="ja-JP"/>
              <a:t>の中で、翻訳者の資格を「</a:t>
            </a:r>
            <a:r>
              <a:rPr lang="en-US" altLang="ja-JP" dirty="0"/>
              <a:t>a</a:t>
            </a:r>
            <a:r>
              <a:rPr lang="ja-JP" altLang="ja-JP"/>
              <a:t>高等教育機関が認定した翻訳の卒業資格、</a:t>
            </a:r>
            <a:r>
              <a:rPr lang="en-US" altLang="ja-JP" dirty="0"/>
              <a:t>b </a:t>
            </a:r>
            <a:r>
              <a:rPr lang="ja-JP" altLang="ja-JP"/>
              <a:t>高等教育機関が認定した翻訳以外の卒業資格及び専業専門家として</a:t>
            </a:r>
            <a:r>
              <a:rPr lang="en-US" altLang="ja-JP" dirty="0"/>
              <a:t>2</a:t>
            </a:r>
            <a:r>
              <a:rPr lang="ja-JP" altLang="ja-JP"/>
              <a:t>年の翻訳経験、</a:t>
            </a:r>
            <a:r>
              <a:rPr lang="en-US" altLang="ja-JP" dirty="0"/>
              <a:t>c </a:t>
            </a:r>
            <a:r>
              <a:rPr lang="ja-JP" altLang="ja-JP"/>
              <a:t>専業専門家として</a:t>
            </a:r>
            <a:r>
              <a:rPr lang="en-US" altLang="ja-JP" dirty="0"/>
              <a:t>5</a:t>
            </a:r>
            <a:r>
              <a:rPr lang="ja-JP" altLang="ja-JP"/>
              <a:t>年の翻訳経験」のうち、どれか一つを満たすこととしていることを挙げているが、大学・大学院で「翻訳の卒業資格」は、一部大学院を除いては今後の課題</a:t>
            </a:r>
          </a:p>
          <a:p>
            <a:pPr marL="0" indent="0">
              <a:buNone/>
            </a:pPr>
            <a:endParaRPr kumimoji="1" lang="ja-JP" altLang="en-US" sz="3200"/>
          </a:p>
        </p:txBody>
      </p:sp>
    </p:spTree>
    <p:extLst>
      <p:ext uri="{BB962C8B-B14F-4D97-AF65-F5344CB8AC3E}">
        <p14:creationId xmlns:p14="http://schemas.microsoft.com/office/powerpoint/2010/main" val="2088919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B8806EEB-1BFF-2A40-A2A8-A3582ABE4119}"/>
              </a:ext>
            </a:extLst>
          </p:cNvPr>
          <p:cNvSpPr>
            <a:spLocks noGrp="1"/>
          </p:cNvSpPr>
          <p:nvPr>
            <p:ph idx="1"/>
          </p:nvPr>
        </p:nvSpPr>
        <p:spPr>
          <a:xfrm>
            <a:off x="676791" y="198515"/>
            <a:ext cx="11124684" cy="6460969"/>
          </a:xfrm>
        </p:spPr>
        <p:txBody>
          <a:bodyPr/>
          <a:lstStyle/>
          <a:p>
            <a:pPr marL="0" indent="0">
              <a:buNone/>
            </a:pPr>
            <a:r>
              <a:rPr lang="ja-JP" altLang="ja-JP"/>
              <a:t>武田</a:t>
            </a:r>
            <a:r>
              <a:rPr lang="en-US" altLang="ja-JP" dirty="0"/>
              <a:t>(2017)</a:t>
            </a:r>
            <a:r>
              <a:rPr lang="ja-JP" altLang="ja-JP"/>
              <a:t>では翻訳通訳リテラシー教育の</a:t>
            </a:r>
            <a:r>
              <a:rPr lang="ja-JP" altLang="ja-JP">
                <a:highlight>
                  <a:srgbClr val="DCEFE0"/>
                </a:highlight>
              </a:rPr>
              <a:t>構成要素</a:t>
            </a:r>
            <a:r>
              <a:rPr lang="ja-JP" altLang="ja-JP"/>
              <a:t>として以下の項目を挙げている。</a:t>
            </a:r>
          </a:p>
          <a:p>
            <a:pPr marL="0" indent="0">
              <a:buNone/>
            </a:pPr>
            <a:r>
              <a:rPr lang="ja-JP" altLang="ja-JP"/>
              <a:t>① </a:t>
            </a:r>
            <a:r>
              <a:rPr lang="en-US" altLang="ja-JP" dirty="0"/>
              <a:t> </a:t>
            </a:r>
            <a:r>
              <a:rPr lang="ja-JP" altLang="ja-JP">
                <a:solidFill>
                  <a:srgbClr val="FF0000"/>
                </a:solidFill>
              </a:rPr>
              <a:t>基本的なメタ言語の説明</a:t>
            </a:r>
            <a:r>
              <a:rPr lang="en-US" altLang="ja-JP" dirty="0">
                <a:solidFill>
                  <a:srgbClr val="FF0000"/>
                </a:solidFill>
              </a:rPr>
              <a:t>: </a:t>
            </a:r>
            <a:r>
              <a:rPr lang="ja-JP" altLang="ja-JP"/>
              <a:t>具体例を用いながら説明する。</a:t>
            </a:r>
          </a:p>
          <a:p>
            <a:pPr marL="0" indent="0">
              <a:buNone/>
            </a:pPr>
            <a:r>
              <a:rPr lang="ja-JP" altLang="ja-JP"/>
              <a:t>② </a:t>
            </a:r>
            <a:r>
              <a:rPr lang="en-US" altLang="ja-JP" dirty="0"/>
              <a:t>  </a:t>
            </a:r>
            <a:r>
              <a:rPr lang="ja-JP" altLang="ja-JP">
                <a:solidFill>
                  <a:srgbClr val="0070C0"/>
                </a:solidFill>
              </a:rPr>
              <a:t>多様性</a:t>
            </a:r>
            <a:r>
              <a:rPr lang="en-US" altLang="ja-JP" dirty="0">
                <a:solidFill>
                  <a:srgbClr val="0070C0"/>
                </a:solidFill>
              </a:rPr>
              <a:t>: </a:t>
            </a:r>
            <a:r>
              <a:rPr lang="ja-JP" altLang="ja-JP"/>
              <a:t>様々な場面や領域における翻訳通訳事象について、直接的な経験をもとに情報を提供できる人たちの説明を受ける</a:t>
            </a:r>
            <a:endParaRPr lang="en-US" altLang="ja-JP" dirty="0"/>
          </a:p>
          <a:p>
            <a:pPr marL="0" indent="0">
              <a:buNone/>
            </a:pPr>
            <a:r>
              <a:rPr lang="ja-JP" altLang="ja-JP"/>
              <a:t>③</a:t>
            </a:r>
            <a:r>
              <a:rPr lang="ja-JP" altLang="en-US"/>
              <a:t>　</a:t>
            </a:r>
            <a:r>
              <a:rPr lang="ja-JP" altLang="ja-JP">
                <a:solidFill>
                  <a:srgbClr val="0070C0"/>
                </a:solidFill>
              </a:rPr>
              <a:t>コンテクストと役割</a:t>
            </a:r>
            <a:r>
              <a:rPr lang="en-US" altLang="ja-JP" dirty="0"/>
              <a:t>: </a:t>
            </a:r>
            <a:r>
              <a:rPr lang="ja-JP" altLang="ja-JP"/>
              <a:t>移民、グローバル化された経済や国際紛争のような通訳翻訳サービスの必要性を生成するコンテクスト的要因と、翻訳者と通訳者が異言語・異文化間コミュニケーションにおいて果たす役割について言及する。</a:t>
            </a:r>
            <a:endParaRPr lang="en-US" altLang="ja-JP" dirty="0"/>
          </a:p>
          <a:p>
            <a:pPr marL="0" indent="0">
              <a:buNone/>
            </a:pPr>
            <a:r>
              <a:rPr lang="ja-JP" altLang="ja-JP"/>
              <a:t>④ </a:t>
            </a:r>
            <a:r>
              <a:rPr lang="ja-JP" altLang="en-US"/>
              <a:t>　</a:t>
            </a:r>
            <a:r>
              <a:rPr lang="ja-JP" altLang="ja-JP">
                <a:solidFill>
                  <a:srgbClr val="FF0000"/>
                </a:solidFill>
              </a:rPr>
              <a:t>キャリアガイダンス</a:t>
            </a:r>
          </a:p>
          <a:p>
            <a:pPr marL="0" indent="0">
              <a:buNone/>
            </a:pPr>
            <a:r>
              <a:rPr lang="ja-JP" altLang="ja-JP"/>
              <a:t>⑤</a:t>
            </a:r>
            <a:r>
              <a:rPr lang="ja-JP" altLang="en-US"/>
              <a:t>　</a:t>
            </a:r>
            <a:r>
              <a:rPr lang="ja-JP" altLang="en-US">
                <a:solidFill>
                  <a:srgbClr val="FF0000"/>
                </a:solidFill>
              </a:rPr>
              <a:t>翻訳</a:t>
            </a:r>
            <a:r>
              <a:rPr lang="ja-JP" altLang="ja-JP">
                <a:solidFill>
                  <a:srgbClr val="FF0000"/>
                </a:solidFill>
              </a:rPr>
              <a:t>テクノロジー</a:t>
            </a:r>
            <a:endParaRPr lang="en-US" altLang="ja-JP" dirty="0">
              <a:solidFill>
                <a:srgbClr val="FF0000"/>
              </a:solidFill>
            </a:endParaRPr>
          </a:p>
          <a:p>
            <a:pPr marL="0" indent="0">
              <a:buNone/>
            </a:pPr>
            <a:r>
              <a:rPr lang="ja-JP" altLang="ja-JP"/>
              <a:t>⑥</a:t>
            </a:r>
            <a:r>
              <a:rPr lang="ja-JP" altLang="en-US">
                <a:solidFill>
                  <a:srgbClr val="FF0000"/>
                </a:solidFill>
              </a:rPr>
              <a:t>　</a:t>
            </a:r>
            <a:r>
              <a:rPr lang="ja-JP" altLang="ja-JP">
                <a:solidFill>
                  <a:srgbClr val="FF0000"/>
                </a:solidFill>
              </a:rPr>
              <a:t>翻訳通訳の初歩的実習</a:t>
            </a:r>
            <a:endParaRPr lang="en-US" altLang="ja-JP" dirty="0">
              <a:solidFill>
                <a:srgbClr val="FF0000"/>
              </a:solidFill>
            </a:endParaRPr>
          </a:p>
          <a:p>
            <a:pPr marL="0" indent="0">
              <a:buNone/>
            </a:pPr>
            <a:r>
              <a:rPr lang="ja-JP" altLang="ja-JP"/>
              <a:t>⑦</a:t>
            </a:r>
            <a:r>
              <a:rPr lang="ja-JP" altLang="en-US">
                <a:solidFill>
                  <a:srgbClr val="FF0000"/>
                </a:solidFill>
              </a:rPr>
              <a:t>　</a:t>
            </a:r>
            <a:r>
              <a:rPr lang="ja-JP" altLang="ja-JP">
                <a:solidFill>
                  <a:srgbClr val="0070C0"/>
                </a:solidFill>
              </a:rPr>
              <a:t>ユーザー体験</a:t>
            </a:r>
            <a:endParaRPr lang="en-US" altLang="ja-JP" dirty="0">
              <a:solidFill>
                <a:srgbClr val="0070C0"/>
              </a:solidFill>
            </a:endParaRPr>
          </a:p>
          <a:p>
            <a:pPr marL="0" indent="0">
              <a:buNone/>
            </a:pPr>
            <a:r>
              <a:rPr lang="ja-JP" altLang="ja-JP"/>
              <a:t>⑧</a:t>
            </a:r>
            <a:r>
              <a:rPr lang="ja-JP" altLang="en-US"/>
              <a:t>　</a:t>
            </a:r>
            <a:r>
              <a:rPr lang="ja-JP" altLang="ja-JP">
                <a:solidFill>
                  <a:srgbClr val="FF0000"/>
                </a:solidFill>
              </a:rPr>
              <a:t>理論</a:t>
            </a:r>
            <a:r>
              <a:rPr lang="en-US" altLang="ja-JP" dirty="0">
                <a:solidFill>
                  <a:srgbClr val="FF0000"/>
                </a:solidFill>
              </a:rPr>
              <a:t>:</a:t>
            </a:r>
            <a:r>
              <a:rPr lang="en-US" altLang="ja-JP" dirty="0"/>
              <a:t> </a:t>
            </a:r>
            <a:r>
              <a:rPr lang="ja-JP" altLang="ja-JP"/>
              <a:t>学生が翻訳通訳を実際に経験したり意識したりした後に、クラスを通して学生が蓄積した知識を整理するツールとして理論を導入する。スコポス理論やテクストタイプ論はこれまでの実施例で効果的だった。</a:t>
            </a:r>
          </a:p>
          <a:p>
            <a:endParaRPr kumimoji="1" lang="ja-JP" altLang="en-US"/>
          </a:p>
        </p:txBody>
      </p:sp>
    </p:spTree>
    <p:extLst>
      <p:ext uri="{BB962C8B-B14F-4D97-AF65-F5344CB8AC3E}">
        <p14:creationId xmlns:p14="http://schemas.microsoft.com/office/powerpoint/2010/main" val="2740231520"/>
      </p:ext>
    </p:extLst>
  </p:cSld>
  <p:clrMapOvr>
    <a:masterClrMapping/>
  </p:clrMapOvr>
</p:sld>
</file>

<file path=ppt/theme/theme1.xml><?xml version="1.0" encoding="utf-8"?>
<a:theme xmlns:a="http://schemas.openxmlformats.org/drawingml/2006/main" name="CosineVTI">
  <a:themeElements>
    <a:clrScheme name="Custom 133">
      <a:dk1>
        <a:sysClr val="windowText" lastClr="000000"/>
      </a:dk1>
      <a:lt1>
        <a:sysClr val="window" lastClr="FFFFFF"/>
      </a:lt1>
      <a:dk2>
        <a:srgbClr val="2A2735"/>
      </a:dk2>
      <a:lt2>
        <a:srgbClr val="EEEEEE"/>
      </a:lt2>
      <a:accent1>
        <a:srgbClr val="1EBE9B"/>
      </a:accent1>
      <a:accent2>
        <a:srgbClr val="8F99BB"/>
      </a:accent2>
      <a:accent3>
        <a:srgbClr val="FD8686"/>
      </a:accent3>
      <a:accent4>
        <a:srgbClr val="A3A3C1"/>
      </a:accent4>
      <a:accent5>
        <a:srgbClr val="7162FE"/>
      </a:accent5>
      <a:accent6>
        <a:srgbClr val="E76445"/>
      </a:accent6>
      <a:hlink>
        <a:srgbClr val="EF08F7"/>
      </a:hlink>
      <a:folHlink>
        <a:srgbClr val="8477FE"/>
      </a:folHlink>
    </a:clrScheme>
    <a:fontScheme name="Custom 50">
      <a:majorFont>
        <a:latin typeface="Yu Gothic"/>
        <a:ea typeface=""/>
        <a:cs typeface=""/>
      </a:majorFont>
      <a:minorFont>
        <a:latin typeface="Yu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sineVTI" id="{4F4449D5-5E9D-4D83-9E2A-939F9CF20276}" vid="{03166EA1-370F-4321-A61E-8851365B4312}"/>
    </a:ext>
  </a:extLst>
</a:theme>
</file>

<file path=docProps/app.xml><?xml version="1.0" encoding="utf-8"?>
<Properties xmlns="http://schemas.openxmlformats.org/officeDocument/2006/extended-properties" xmlns:vt="http://schemas.openxmlformats.org/officeDocument/2006/docPropsVTypes">
  <Template/>
  <TotalTime>123</TotalTime>
  <Words>2156</Words>
  <Application>Microsoft Macintosh PowerPoint</Application>
  <PresentationFormat>ワイド画面</PresentationFormat>
  <Paragraphs>172</Paragraphs>
  <Slides>16</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16</vt:i4>
      </vt:variant>
    </vt:vector>
  </HeadingPairs>
  <TitlesOfParts>
    <vt:vector size="21" baseType="lpstr">
      <vt:lpstr>Yu Gothic</vt:lpstr>
      <vt:lpstr>游明朝</vt:lpstr>
      <vt:lpstr>Arial</vt:lpstr>
      <vt:lpstr>Wingdings</vt:lpstr>
      <vt:lpstr>CosineVTI</vt:lpstr>
      <vt:lpstr>「日中翻訳リテラシー教育」の取り組み </vt:lpstr>
      <vt:lpstr>Contents</vt:lpstr>
      <vt:lpstr>1.　はじめに </vt:lpstr>
      <vt:lpstr>PowerPoint プレゼンテーション</vt:lpstr>
      <vt:lpstr>PowerPoint プレゼンテーション</vt:lpstr>
      <vt:lpstr>2.　翻訳通訳リテラシー教育とは</vt:lpstr>
      <vt:lpstr>PowerPoint プレゼンテーション</vt:lpstr>
      <vt:lpstr>3.日中翻訳リテラシー教育の実践</vt:lpstr>
      <vt:lpstr>PowerPoint プレゼンテーション</vt:lpstr>
      <vt:lpstr> 3.2　実践報告(2021年度「翻訳ワークショップ」での実践)</vt:lpstr>
      <vt:lpstr>PowerPoint プレゼンテーション</vt:lpstr>
      <vt:lpstr>PowerPoint プレゼンテーション</vt:lpstr>
      <vt:lpstr>PowerPoint プレゼンテーション</vt:lpstr>
      <vt:lpstr>3.3　実践の振り返り</vt:lpstr>
      <vt:lpstr>4.終わりに</vt:lpstr>
      <vt:lpstr>主要参考文献</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「日中翻訳リテラシー教育」の取り組み </dc:title>
  <dc:creator>板垣　友子</dc:creator>
  <cp:lastModifiedBy>板垣　友子</cp:lastModifiedBy>
  <cp:revision>8</cp:revision>
  <dcterms:created xsi:type="dcterms:W3CDTF">2021-11-13T08:45:49Z</dcterms:created>
  <dcterms:modified xsi:type="dcterms:W3CDTF">2021-11-13T23:00:20Z</dcterms:modified>
</cp:coreProperties>
</file>