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4" r:id="rId12"/>
    <p:sldMasterId id="2147483722" r:id="rId13"/>
  </p:sldMasterIdLst>
  <p:notesMasterIdLst>
    <p:notesMasterId r:id="rId40"/>
  </p:notesMasterIdLst>
  <p:sldIdLst>
    <p:sldId id="470" r:id="rId14"/>
    <p:sldId id="353" r:id="rId15"/>
    <p:sldId id="514" r:id="rId16"/>
    <p:sldId id="515" r:id="rId17"/>
    <p:sldId id="516" r:id="rId18"/>
    <p:sldId id="497" r:id="rId19"/>
    <p:sldId id="491" r:id="rId20"/>
    <p:sldId id="494" r:id="rId21"/>
    <p:sldId id="499" r:id="rId22"/>
    <p:sldId id="492" r:id="rId23"/>
    <p:sldId id="495" r:id="rId24"/>
    <p:sldId id="500" r:id="rId25"/>
    <p:sldId id="503" r:id="rId26"/>
    <p:sldId id="504" r:id="rId27"/>
    <p:sldId id="505" r:id="rId28"/>
    <p:sldId id="501" r:id="rId29"/>
    <p:sldId id="502" r:id="rId30"/>
    <p:sldId id="506" r:id="rId31"/>
    <p:sldId id="493" r:id="rId32"/>
    <p:sldId id="508" r:id="rId33"/>
    <p:sldId id="496" r:id="rId34"/>
    <p:sldId id="511" r:id="rId35"/>
    <p:sldId id="512" r:id="rId36"/>
    <p:sldId id="513" r:id="rId37"/>
    <p:sldId id="507" r:id="rId38"/>
    <p:sldId id="297" r:id="rId39"/>
  </p:sldIdLst>
  <p:sldSz cx="12190413" cy="6859588"/>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5848"/>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7778" autoAdjust="0"/>
  </p:normalViewPr>
  <p:slideViewPr>
    <p:cSldViewPr snapToGrid="0" showGuides="1">
      <p:cViewPr varScale="1">
        <p:scale>
          <a:sx n="78" d="100"/>
          <a:sy n="78" d="100"/>
        </p:scale>
        <p:origin x="1008" y="8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2021/11/17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44350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03740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64307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42867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40217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045653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749585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913735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4284502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63362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489786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E3CF89-91F4-45FB-A589-58532703FCA1}"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34018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36418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89345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83883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98523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407631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11706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7"/>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6"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6"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7" y="479938"/>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 y="195155"/>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2"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2"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5" y="2130925"/>
            <a:ext cx="10361851" cy="1470365"/>
          </a:xfrm>
        </p:spPr>
        <p:txBody>
          <a:bodyPr/>
          <a:lstStyle/>
          <a:p>
            <a:r>
              <a:rPr lang="en-US"/>
              <a:t>Click to edit Master title style</a:t>
            </a:r>
          </a:p>
        </p:txBody>
      </p:sp>
      <p:sp>
        <p:nvSpPr>
          <p:cNvPr id="3" name="Subtitle 2"/>
          <p:cNvSpPr>
            <a:spLocks noGrp="1"/>
          </p:cNvSpPr>
          <p:nvPr>
            <p:ph type="subTitle" idx="1"/>
          </p:nvPr>
        </p:nvSpPr>
        <p:spPr>
          <a:xfrm>
            <a:off x="1828566"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3"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3" y="2907390"/>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5" y="1600575"/>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5"/>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72"/>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3"/>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72"/>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3"/>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6"/>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6" y="273120"/>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40"/>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21"/>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7"/>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5"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B9C6B-3A74-4E38-8754-4AAEDA7CF76D}"/>
              </a:ext>
            </a:extLst>
          </p:cNvPr>
          <p:cNvSpPr>
            <a:spLocks noGrp="1"/>
          </p:cNvSpPr>
          <p:nvPr>
            <p:ph type="ctrTitle"/>
          </p:nvPr>
        </p:nvSpPr>
        <p:spPr>
          <a:xfrm>
            <a:off x="1523802" y="1122625"/>
            <a:ext cx="9142810" cy="2388153"/>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6F3A7F-DC6E-45BD-8989-618703E0B4EE}"/>
              </a:ext>
            </a:extLst>
          </p:cNvPr>
          <p:cNvSpPr>
            <a:spLocks noGrp="1"/>
          </p:cNvSpPr>
          <p:nvPr>
            <p:ph type="subTitle" idx="1"/>
          </p:nvPr>
        </p:nvSpPr>
        <p:spPr>
          <a:xfrm>
            <a:off x="1523802" y="3602874"/>
            <a:ext cx="9142810" cy="1656146"/>
          </a:xfrm>
        </p:spPr>
        <p:txBody>
          <a:bodyPr/>
          <a:lstStyle>
            <a:lvl1pPr marL="0" indent="0" algn="ctr">
              <a:buNone/>
              <a:defRPr sz="2400"/>
            </a:lvl1pPr>
            <a:lvl2pPr marL="457083" indent="0" algn="ctr">
              <a:buNone/>
              <a:defRPr sz="2000"/>
            </a:lvl2pPr>
            <a:lvl3pPr marL="914173" indent="0" algn="ctr">
              <a:buNone/>
              <a:defRPr sz="1900"/>
            </a:lvl3pPr>
            <a:lvl4pPr marL="1371260" indent="0" algn="ctr">
              <a:buNone/>
              <a:defRPr sz="1600"/>
            </a:lvl4pPr>
            <a:lvl5pPr marL="1828346" indent="0" algn="ctr">
              <a:buNone/>
              <a:defRPr sz="1600"/>
            </a:lvl5pPr>
            <a:lvl6pPr marL="2285438" indent="0" algn="ctr">
              <a:buNone/>
              <a:defRPr sz="1600"/>
            </a:lvl6pPr>
            <a:lvl7pPr marL="2742518" indent="0" algn="ctr">
              <a:buNone/>
              <a:defRPr sz="1600"/>
            </a:lvl7pPr>
            <a:lvl8pPr marL="3199600" indent="0" algn="ctr">
              <a:buNone/>
              <a:defRPr sz="1600"/>
            </a:lvl8pPr>
            <a:lvl9pPr marL="36566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7BC3272-9127-47A8-87DA-1034316DB4DD}"/>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969194A-E4DD-421A-B50E-1E4C2FC9D5A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5E2BD3F-012F-48A2-803C-3405BF142388}"/>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438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3"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82"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82"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401"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401"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2B659-8410-4ED8-9757-A952DC4672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D6931A-D188-472A-A70D-A42D3015DA9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D9896E-FEC6-41CF-A178-083AE9523E2C}"/>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0204441-5E89-404C-85CC-64D9EA4E8F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0C4F47E-3C72-4A2E-A855-8B3515BD71B3}"/>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7225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4A1616-9D43-4C99-A4F8-07EF21023E7F}"/>
              </a:ext>
            </a:extLst>
          </p:cNvPr>
          <p:cNvSpPr>
            <a:spLocks noGrp="1"/>
          </p:cNvSpPr>
          <p:nvPr>
            <p:ph type="title"/>
          </p:nvPr>
        </p:nvSpPr>
        <p:spPr>
          <a:xfrm>
            <a:off x="831745" y="1710148"/>
            <a:ext cx="10514231" cy="2853398"/>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F1E6240-BCD1-42C1-9F24-05CE95DD8A28}"/>
              </a:ext>
            </a:extLst>
          </p:cNvPr>
          <p:cNvSpPr>
            <a:spLocks noGrp="1"/>
          </p:cNvSpPr>
          <p:nvPr>
            <p:ph type="body" idx="1"/>
          </p:nvPr>
        </p:nvSpPr>
        <p:spPr>
          <a:xfrm>
            <a:off x="831745" y="4590528"/>
            <a:ext cx="10514231" cy="1500534"/>
          </a:xfrm>
        </p:spPr>
        <p:txBody>
          <a:bodyPr/>
          <a:lstStyle>
            <a:lvl1pPr marL="0" indent="0">
              <a:buNone/>
              <a:defRPr sz="2400">
                <a:solidFill>
                  <a:schemeClr val="tx1">
                    <a:tint val="75000"/>
                  </a:schemeClr>
                </a:solidFill>
              </a:defRPr>
            </a:lvl1pPr>
            <a:lvl2pPr marL="457083" indent="0">
              <a:buNone/>
              <a:defRPr sz="2000">
                <a:solidFill>
                  <a:schemeClr val="tx1">
                    <a:tint val="75000"/>
                  </a:schemeClr>
                </a:solidFill>
              </a:defRPr>
            </a:lvl2pPr>
            <a:lvl3pPr marL="914173" indent="0">
              <a:buNone/>
              <a:defRPr sz="1900">
                <a:solidFill>
                  <a:schemeClr val="tx1">
                    <a:tint val="75000"/>
                  </a:schemeClr>
                </a:solidFill>
              </a:defRPr>
            </a:lvl3pPr>
            <a:lvl4pPr marL="1371260" indent="0">
              <a:buNone/>
              <a:defRPr sz="1600">
                <a:solidFill>
                  <a:schemeClr val="tx1">
                    <a:tint val="75000"/>
                  </a:schemeClr>
                </a:solidFill>
              </a:defRPr>
            </a:lvl4pPr>
            <a:lvl5pPr marL="1828346" indent="0">
              <a:buNone/>
              <a:defRPr sz="1600">
                <a:solidFill>
                  <a:schemeClr val="tx1">
                    <a:tint val="75000"/>
                  </a:schemeClr>
                </a:solidFill>
              </a:defRPr>
            </a:lvl5pPr>
            <a:lvl6pPr marL="2285438" indent="0">
              <a:buNone/>
              <a:defRPr sz="1600">
                <a:solidFill>
                  <a:schemeClr val="tx1">
                    <a:tint val="75000"/>
                  </a:schemeClr>
                </a:solidFill>
              </a:defRPr>
            </a:lvl6pPr>
            <a:lvl7pPr marL="2742518" indent="0">
              <a:buNone/>
              <a:defRPr sz="1600">
                <a:solidFill>
                  <a:schemeClr val="tx1">
                    <a:tint val="75000"/>
                  </a:schemeClr>
                </a:solidFill>
              </a:defRPr>
            </a:lvl7pPr>
            <a:lvl8pPr marL="3199600" indent="0">
              <a:buNone/>
              <a:defRPr sz="1600">
                <a:solidFill>
                  <a:schemeClr val="tx1">
                    <a:tint val="75000"/>
                  </a:schemeClr>
                </a:solidFill>
              </a:defRPr>
            </a:lvl8pPr>
            <a:lvl9pPr marL="36566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99C5EAF-FC38-46B5-81A3-0B58261CD96C}"/>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2BD31-7448-48E7-95C9-8D161E91297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A6584A7-1428-419C-A15D-2E174CCFA70A}"/>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9219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03F7D-3C76-496F-8F72-2829BDB0A8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027CCF-C176-472C-A549-1B92A71F3E78}"/>
              </a:ext>
            </a:extLst>
          </p:cNvPr>
          <p:cNvSpPr>
            <a:spLocks noGrp="1"/>
          </p:cNvSpPr>
          <p:nvPr>
            <p:ph sz="half" idx="1"/>
          </p:nvPr>
        </p:nvSpPr>
        <p:spPr>
          <a:xfrm>
            <a:off x="838091" y="1826050"/>
            <a:ext cx="5180926" cy="435234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7060A23-F212-4035-B579-59353DB4D0EB}"/>
              </a:ext>
            </a:extLst>
          </p:cNvPr>
          <p:cNvSpPr>
            <a:spLocks noGrp="1"/>
          </p:cNvSpPr>
          <p:nvPr>
            <p:ph sz="half" idx="2"/>
          </p:nvPr>
        </p:nvSpPr>
        <p:spPr>
          <a:xfrm>
            <a:off x="6171396" y="1826050"/>
            <a:ext cx="5180926" cy="435234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7807034-9552-44A9-942A-EEC596FEE49A}"/>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F9E003-E9C1-4FCA-80C6-37458A61C9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ACEE2D-4FCF-4A13-8E34-063B0D52C3C5}"/>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4611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BBE9E-8A30-481A-AE96-E3FD64A7032F}"/>
              </a:ext>
            </a:extLst>
          </p:cNvPr>
          <p:cNvSpPr>
            <a:spLocks noGrp="1"/>
          </p:cNvSpPr>
          <p:nvPr>
            <p:ph type="title"/>
          </p:nvPr>
        </p:nvSpPr>
        <p:spPr>
          <a:xfrm>
            <a:off x="839681"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EE4BE8-6D9D-4823-9003-2F09A83BE04A}"/>
              </a:ext>
            </a:extLst>
          </p:cNvPr>
          <p:cNvSpPr>
            <a:spLocks noGrp="1"/>
          </p:cNvSpPr>
          <p:nvPr>
            <p:ph type="body" idx="1"/>
          </p:nvPr>
        </p:nvSpPr>
        <p:spPr>
          <a:xfrm>
            <a:off x="839682" y="1681552"/>
            <a:ext cx="5157116" cy="824103"/>
          </a:xfrm>
        </p:spPr>
        <p:txBody>
          <a:bodyPr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72C10B6-F660-41B4-92F7-B25F12F2CFBF}"/>
              </a:ext>
            </a:extLst>
          </p:cNvPr>
          <p:cNvSpPr>
            <a:spLocks noGrp="1"/>
          </p:cNvSpPr>
          <p:nvPr>
            <p:ph sz="half" idx="2"/>
          </p:nvPr>
        </p:nvSpPr>
        <p:spPr>
          <a:xfrm>
            <a:off x="839682"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26DD2CE-D4A9-40CC-BD1E-573DC8CC4999}"/>
              </a:ext>
            </a:extLst>
          </p:cNvPr>
          <p:cNvSpPr>
            <a:spLocks noGrp="1"/>
          </p:cNvSpPr>
          <p:nvPr>
            <p:ph type="body" sz="quarter" idx="3"/>
          </p:nvPr>
        </p:nvSpPr>
        <p:spPr>
          <a:xfrm>
            <a:off x="6171402" y="1681552"/>
            <a:ext cx="5182513" cy="824103"/>
          </a:xfrm>
        </p:spPr>
        <p:txBody>
          <a:bodyPr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9CC2D2C-5A23-43A4-95EB-7443CEB96E56}"/>
              </a:ext>
            </a:extLst>
          </p:cNvPr>
          <p:cNvSpPr>
            <a:spLocks noGrp="1"/>
          </p:cNvSpPr>
          <p:nvPr>
            <p:ph sz="quarter" idx="4"/>
          </p:nvPr>
        </p:nvSpPr>
        <p:spPr>
          <a:xfrm>
            <a:off x="6171402"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B827EAC-710D-43C1-8E5A-ABF76E126EAA}"/>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F9F679F6-4F9A-4F29-8B85-53DC95E6029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7DAE9AAF-1D47-488F-8467-A0BE5DE85F1C}"/>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9853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AD45-4F32-4654-987B-A3FEE4CE8C6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2D203C-60A6-4ABB-BB8C-F0DD1F32FAC1}"/>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AC066E3A-433D-4377-B8D3-E33C4DF14D3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CA167EC7-516E-49A4-914F-367F6280E8D0}"/>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1265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6BC30A4-83A9-4355-929A-7C8282C653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44" y="-45508"/>
            <a:ext cx="12272250" cy="6905102"/>
          </a:xfrm>
          <a:prstGeom prst="rect">
            <a:avLst/>
          </a:prstGeom>
        </p:spPr>
      </p:pic>
      <p:pic>
        <p:nvPicPr>
          <p:cNvPr id="3" name="图片 2">
            <a:extLst>
              <a:ext uri="{FF2B5EF4-FFF2-40B4-BE49-F238E27FC236}">
                <a16:creationId xmlns:a16="http://schemas.microsoft.com/office/drawing/2014/main" id="{573C4F6F-0707-4207-B692-FC5F72B7A5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442" y="2006155"/>
            <a:ext cx="12190413" cy="4582094"/>
          </a:xfrm>
          <a:prstGeom prst="rect">
            <a:avLst/>
          </a:prstGeom>
        </p:spPr>
      </p:pic>
      <p:pic>
        <p:nvPicPr>
          <p:cNvPr id="10" name="图片 9">
            <a:extLst>
              <a:ext uri="{FF2B5EF4-FFF2-40B4-BE49-F238E27FC236}">
                <a16:creationId xmlns:a16="http://schemas.microsoft.com/office/drawing/2014/main" id="{74F687B1-6D37-4F35-9617-0619111937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3" y="6312919"/>
            <a:ext cx="12190413" cy="550634"/>
          </a:xfrm>
          <a:prstGeom prst="rect">
            <a:avLst/>
          </a:prstGeom>
        </p:spPr>
      </p:pic>
    </p:spTree>
    <p:extLst>
      <p:ext uri="{BB962C8B-B14F-4D97-AF65-F5344CB8AC3E}">
        <p14:creationId xmlns:p14="http://schemas.microsoft.com/office/powerpoint/2010/main" val="1547968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B9C6B-3A74-4E38-8754-4AAEDA7CF76D}"/>
              </a:ext>
            </a:extLst>
          </p:cNvPr>
          <p:cNvSpPr>
            <a:spLocks noGrp="1"/>
          </p:cNvSpPr>
          <p:nvPr>
            <p:ph type="ctrTitle"/>
          </p:nvPr>
        </p:nvSpPr>
        <p:spPr>
          <a:xfrm>
            <a:off x="1523802" y="1122623"/>
            <a:ext cx="9142810" cy="2388153"/>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6F3A7F-DC6E-45BD-8989-618703E0B4EE}"/>
              </a:ext>
            </a:extLst>
          </p:cNvPr>
          <p:cNvSpPr>
            <a:spLocks noGrp="1"/>
          </p:cNvSpPr>
          <p:nvPr>
            <p:ph type="subTitle" idx="1"/>
          </p:nvPr>
        </p:nvSpPr>
        <p:spPr>
          <a:xfrm>
            <a:off x="1523802" y="3602872"/>
            <a:ext cx="9142810" cy="1656146"/>
          </a:xfrm>
        </p:spPr>
        <p:txBody>
          <a:bodyPr/>
          <a:lstStyle>
            <a:lvl1pPr marL="0" indent="0" algn="ctr">
              <a:buNone/>
              <a:defRPr sz="2400"/>
            </a:lvl1pPr>
            <a:lvl2pPr marL="457083" indent="0" algn="ctr">
              <a:buNone/>
              <a:defRPr sz="2000"/>
            </a:lvl2pPr>
            <a:lvl3pPr marL="914173" indent="0" algn="ctr">
              <a:buNone/>
              <a:defRPr sz="1900"/>
            </a:lvl3pPr>
            <a:lvl4pPr marL="1371260" indent="0" algn="ctr">
              <a:buNone/>
              <a:defRPr sz="1600"/>
            </a:lvl4pPr>
            <a:lvl5pPr marL="1828346" indent="0" algn="ctr">
              <a:buNone/>
              <a:defRPr sz="1600"/>
            </a:lvl5pPr>
            <a:lvl6pPr marL="2285438" indent="0" algn="ctr">
              <a:buNone/>
              <a:defRPr sz="1600"/>
            </a:lvl6pPr>
            <a:lvl7pPr marL="2742518" indent="0" algn="ctr">
              <a:buNone/>
              <a:defRPr sz="1600"/>
            </a:lvl7pPr>
            <a:lvl8pPr marL="3199600" indent="0" algn="ctr">
              <a:buNone/>
              <a:defRPr sz="1600"/>
            </a:lvl8pPr>
            <a:lvl9pPr marL="36566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7BC3272-9127-47A8-87DA-1034316DB4DD}"/>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969194A-E4DD-421A-B50E-1E4C2FC9D5A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5E2BD3F-012F-48A2-803C-3405BF142388}"/>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741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2B659-8410-4ED8-9757-A952DC4672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D6931A-D188-472A-A70D-A42D3015DA9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D9896E-FEC6-41CF-A178-083AE9523E2C}"/>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0204441-5E89-404C-85CC-64D9EA4E8F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0C4F47E-3C72-4A2E-A855-8B3515BD71B3}"/>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7639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4A1616-9D43-4C99-A4F8-07EF21023E7F}"/>
              </a:ext>
            </a:extLst>
          </p:cNvPr>
          <p:cNvSpPr>
            <a:spLocks noGrp="1"/>
          </p:cNvSpPr>
          <p:nvPr>
            <p:ph type="title"/>
          </p:nvPr>
        </p:nvSpPr>
        <p:spPr>
          <a:xfrm>
            <a:off x="831743" y="1710148"/>
            <a:ext cx="10514231" cy="2853398"/>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F1E6240-BCD1-42C1-9F24-05CE95DD8A28}"/>
              </a:ext>
            </a:extLst>
          </p:cNvPr>
          <p:cNvSpPr>
            <a:spLocks noGrp="1"/>
          </p:cNvSpPr>
          <p:nvPr>
            <p:ph type="body" idx="1"/>
          </p:nvPr>
        </p:nvSpPr>
        <p:spPr>
          <a:xfrm>
            <a:off x="831743" y="4590528"/>
            <a:ext cx="10514231" cy="1500534"/>
          </a:xfrm>
        </p:spPr>
        <p:txBody>
          <a:bodyPr/>
          <a:lstStyle>
            <a:lvl1pPr marL="0" indent="0">
              <a:buNone/>
              <a:defRPr sz="2400">
                <a:solidFill>
                  <a:schemeClr val="tx1">
                    <a:tint val="75000"/>
                  </a:schemeClr>
                </a:solidFill>
              </a:defRPr>
            </a:lvl1pPr>
            <a:lvl2pPr marL="457083" indent="0">
              <a:buNone/>
              <a:defRPr sz="2000">
                <a:solidFill>
                  <a:schemeClr val="tx1">
                    <a:tint val="75000"/>
                  </a:schemeClr>
                </a:solidFill>
              </a:defRPr>
            </a:lvl2pPr>
            <a:lvl3pPr marL="914173" indent="0">
              <a:buNone/>
              <a:defRPr sz="1900">
                <a:solidFill>
                  <a:schemeClr val="tx1">
                    <a:tint val="75000"/>
                  </a:schemeClr>
                </a:solidFill>
              </a:defRPr>
            </a:lvl3pPr>
            <a:lvl4pPr marL="1371260" indent="0">
              <a:buNone/>
              <a:defRPr sz="1600">
                <a:solidFill>
                  <a:schemeClr val="tx1">
                    <a:tint val="75000"/>
                  </a:schemeClr>
                </a:solidFill>
              </a:defRPr>
            </a:lvl4pPr>
            <a:lvl5pPr marL="1828346" indent="0">
              <a:buNone/>
              <a:defRPr sz="1600">
                <a:solidFill>
                  <a:schemeClr val="tx1">
                    <a:tint val="75000"/>
                  </a:schemeClr>
                </a:solidFill>
              </a:defRPr>
            </a:lvl5pPr>
            <a:lvl6pPr marL="2285438" indent="0">
              <a:buNone/>
              <a:defRPr sz="1600">
                <a:solidFill>
                  <a:schemeClr val="tx1">
                    <a:tint val="75000"/>
                  </a:schemeClr>
                </a:solidFill>
              </a:defRPr>
            </a:lvl6pPr>
            <a:lvl7pPr marL="2742518" indent="0">
              <a:buNone/>
              <a:defRPr sz="1600">
                <a:solidFill>
                  <a:schemeClr val="tx1">
                    <a:tint val="75000"/>
                  </a:schemeClr>
                </a:solidFill>
              </a:defRPr>
            </a:lvl7pPr>
            <a:lvl8pPr marL="3199600" indent="0">
              <a:buNone/>
              <a:defRPr sz="1600">
                <a:solidFill>
                  <a:schemeClr val="tx1">
                    <a:tint val="75000"/>
                  </a:schemeClr>
                </a:solidFill>
              </a:defRPr>
            </a:lvl8pPr>
            <a:lvl9pPr marL="36566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99C5EAF-FC38-46B5-81A3-0B58261CD96C}"/>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2BD31-7448-48E7-95C9-8D161E91297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A6584A7-1428-419C-A15D-2E174CCFA70A}"/>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83661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03F7D-3C76-496F-8F72-2829BDB0A8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027CCF-C176-472C-A549-1B92A71F3E78}"/>
              </a:ext>
            </a:extLst>
          </p:cNvPr>
          <p:cNvSpPr>
            <a:spLocks noGrp="1"/>
          </p:cNvSpPr>
          <p:nvPr>
            <p:ph sz="half" idx="1"/>
          </p:nvPr>
        </p:nvSpPr>
        <p:spPr>
          <a:xfrm>
            <a:off x="838091" y="1826048"/>
            <a:ext cx="5180926" cy="435234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7060A23-F212-4035-B579-59353DB4D0EB}"/>
              </a:ext>
            </a:extLst>
          </p:cNvPr>
          <p:cNvSpPr>
            <a:spLocks noGrp="1"/>
          </p:cNvSpPr>
          <p:nvPr>
            <p:ph sz="half" idx="2"/>
          </p:nvPr>
        </p:nvSpPr>
        <p:spPr>
          <a:xfrm>
            <a:off x="6171396" y="1826048"/>
            <a:ext cx="5180926" cy="435234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7807034-9552-44A9-942A-EEC596FEE49A}"/>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F9E003-E9C1-4FCA-80C6-37458A61C9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ACEE2D-4FCF-4A13-8E34-063B0D52C3C5}"/>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456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BBE9E-8A30-481A-AE96-E3FD64A7032F}"/>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EE4BE8-6D9D-4823-9003-2F09A83BE04A}"/>
              </a:ext>
            </a:extLst>
          </p:cNvPr>
          <p:cNvSpPr>
            <a:spLocks noGrp="1"/>
          </p:cNvSpPr>
          <p:nvPr>
            <p:ph type="body" idx="1"/>
          </p:nvPr>
        </p:nvSpPr>
        <p:spPr>
          <a:xfrm>
            <a:off x="839680" y="1681552"/>
            <a:ext cx="5157116" cy="824103"/>
          </a:xfrm>
        </p:spPr>
        <p:txBody>
          <a:bodyPr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72C10B6-F660-41B4-92F7-B25F12F2CFBF}"/>
              </a:ext>
            </a:extLst>
          </p:cNvPr>
          <p:cNvSpPr>
            <a:spLocks noGrp="1"/>
          </p:cNvSpPr>
          <p:nvPr>
            <p:ph sz="half" idx="2"/>
          </p:nvPr>
        </p:nvSpPr>
        <p:spPr>
          <a:xfrm>
            <a:off x="839680"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26DD2CE-D4A9-40CC-BD1E-573DC8CC4999}"/>
              </a:ext>
            </a:extLst>
          </p:cNvPr>
          <p:cNvSpPr>
            <a:spLocks noGrp="1"/>
          </p:cNvSpPr>
          <p:nvPr>
            <p:ph type="body" sz="quarter" idx="3"/>
          </p:nvPr>
        </p:nvSpPr>
        <p:spPr>
          <a:xfrm>
            <a:off x="6171400" y="1681552"/>
            <a:ext cx="5182513" cy="824103"/>
          </a:xfrm>
        </p:spPr>
        <p:txBody>
          <a:bodyPr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9CC2D2C-5A23-43A4-95EB-7443CEB96E56}"/>
              </a:ext>
            </a:extLst>
          </p:cNvPr>
          <p:cNvSpPr>
            <a:spLocks noGrp="1"/>
          </p:cNvSpPr>
          <p:nvPr>
            <p:ph sz="quarter" idx="4"/>
          </p:nvPr>
        </p:nvSpPr>
        <p:spPr>
          <a:xfrm>
            <a:off x="6171400"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B827EAC-710D-43C1-8E5A-ABF76E126EAA}"/>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F9F679F6-4F9A-4F29-8B85-53DC95E6029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7DAE9AAF-1D47-488F-8467-A0BE5DE85F1C}"/>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7464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AD45-4F32-4654-987B-A3FEE4CE8C6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2D203C-60A6-4ABB-BB8C-F0DD1F32FAC1}"/>
              </a:ext>
            </a:extLst>
          </p:cNvPr>
          <p:cNvSpPr>
            <a:spLocks noGrp="1"/>
          </p:cNvSpPr>
          <p:nvPr>
            <p:ph type="dt" sz="half" idx="10"/>
          </p:nvPr>
        </p:nvSpPr>
        <p:spPr/>
        <p:txBody>
          <a:bodyPr/>
          <a:lstStyle/>
          <a:p>
            <a:fld id="{D76353F9-50C6-4E4E-BC11-684CBD84AF8D}"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AC066E3A-433D-4377-B8D3-E33C4DF14D3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CA167EC7-516E-49A4-914F-367F6280E8D0}"/>
              </a:ext>
            </a:extLst>
          </p:cNvPr>
          <p:cNvSpPr>
            <a:spLocks noGrp="1"/>
          </p:cNvSpPr>
          <p:nvPr>
            <p:ph type="sldNum" sz="quarter" idx="12"/>
          </p:nvPr>
        </p:nvSpPr>
        <p:spPr/>
        <p:txBody>
          <a:bodyPr/>
          <a:lstStyle/>
          <a:p>
            <a:fld id="{43B372E1-1B74-4934-BFCF-341AF9EC6C8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2822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6BC30A4-83A9-4355-929A-7C8282C653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44" y="-45510"/>
            <a:ext cx="12272250" cy="6905102"/>
          </a:xfrm>
          <a:prstGeom prst="rect">
            <a:avLst/>
          </a:prstGeom>
        </p:spPr>
      </p:pic>
      <p:pic>
        <p:nvPicPr>
          <p:cNvPr id="3" name="图片 2">
            <a:extLst>
              <a:ext uri="{FF2B5EF4-FFF2-40B4-BE49-F238E27FC236}">
                <a16:creationId xmlns:a16="http://schemas.microsoft.com/office/drawing/2014/main" id="{573C4F6F-0707-4207-B692-FC5F72B7A5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444" y="2006153"/>
            <a:ext cx="12190413" cy="4582094"/>
          </a:xfrm>
          <a:prstGeom prst="rect">
            <a:avLst/>
          </a:prstGeom>
        </p:spPr>
      </p:pic>
      <p:pic>
        <p:nvPicPr>
          <p:cNvPr id="10" name="图片 9">
            <a:extLst>
              <a:ext uri="{FF2B5EF4-FFF2-40B4-BE49-F238E27FC236}">
                <a16:creationId xmlns:a16="http://schemas.microsoft.com/office/drawing/2014/main" id="{74F687B1-6D37-4F35-9617-0619111937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5" y="6312919"/>
            <a:ext cx="12190413" cy="550634"/>
          </a:xfrm>
          <a:prstGeom prst="rect">
            <a:avLst/>
          </a:prstGeom>
        </p:spPr>
      </p:pic>
    </p:spTree>
    <p:extLst>
      <p:ext uri="{BB962C8B-B14F-4D97-AF65-F5344CB8AC3E}">
        <p14:creationId xmlns:p14="http://schemas.microsoft.com/office/powerpoint/2010/main" val="977402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636BD6-19DA-426C-946E-1DF8C28EDC4D}"/>
              </a:ext>
            </a:extLst>
          </p:cNvPr>
          <p:cNvSpPr>
            <a:spLocks noGrp="1"/>
          </p:cNvSpPr>
          <p:nvPr>
            <p:ph type="ctrTitle"/>
          </p:nvPr>
        </p:nvSpPr>
        <p:spPr>
          <a:xfrm>
            <a:off x="1523802" y="1122623"/>
            <a:ext cx="9142810" cy="2388153"/>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FC1E5EC-1D45-4752-90EC-BAF345D896DB}"/>
              </a:ext>
            </a:extLst>
          </p:cNvPr>
          <p:cNvSpPr>
            <a:spLocks noGrp="1"/>
          </p:cNvSpPr>
          <p:nvPr>
            <p:ph type="subTitle" idx="1"/>
          </p:nvPr>
        </p:nvSpPr>
        <p:spPr>
          <a:xfrm>
            <a:off x="1523802" y="3602872"/>
            <a:ext cx="9142810" cy="1656146"/>
          </a:xfrm>
        </p:spPr>
        <p:txBody>
          <a:bodyPr/>
          <a:lstStyle>
            <a:lvl1pPr marL="0" indent="0" algn="ctr">
              <a:buNone/>
              <a:defRPr sz="2400"/>
            </a:lvl1pPr>
            <a:lvl2pPr marL="457095" indent="0" algn="ctr">
              <a:buNone/>
              <a:defRPr sz="2000"/>
            </a:lvl2pPr>
            <a:lvl3pPr marL="914196" indent="0" algn="ctr">
              <a:buNone/>
              <a:defRPr sz="1900"/>
            </a:lvl3pPr>
            <a:lvl4pPr marL="1371294" indent="0" algn="ctr">
              <a:buNone/>
              <a:defRPr sz="1600"/>
            </a:lvl4pPr>
            <a:lvl5pPr marL="1828392" indent="0" algn="ctr">
              <a:buNone/>
              <a:defRPr sz="1600"/>
            </a:lvl5pPr>
            <a:lvl6pPr marL="2285494" indent="0" algn="ctr">
              <a:buNone/>
              <a:defRPr sz="1600"/>
            </a:lvl6pPr>
            <a:lvl7pPr marL="2742586" indent="0" algn="ctr">
              <a:buNone/>
              <a:defRPr sz="1600"/>
            </a:lvl7pPr>
            <a:lvl8pPr marL="3199680" indent="0" algn="ctr">
              <a:buNone/>
              <a:defRPr sz="1600"/>
            </a:lvl8pPr>
            <a:lvl9pPr marL="365677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C7BD3A7-49CE-4B3D-A3D8-572C396CCC51}"/>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5DC773E-1128-4005-9F9F-8D80D3C0951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9DC1D44-DBE1-4B99-9FBC-1768555DE4C8}"/>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3526C910-A4BB-4F53-8935-C6B35458A0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8" name="图片 7">
            <a:extLst>
              <a:ext uri="{FF2B5EF4-FFF2-40B4-BE49-F238E27FC236}">
                <a16:creationId xmlns:a16="http://schemas.microsoft.com/office/drawing/2014/main" id="{92EA729E-E18C-4B72-875A-7B5FBE026F4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790"/>
          <a:stretch/>
        </p:blipFill>
        <p:spPr>
          <a:xfrm>
            <a:off x="20970" y="2427996"/>
            <a:ext cx="12190413" cy="4646819"/>
          </a:xfrm>
          <a:prstGeom prst="rect">
            <a:avLst/>
          </a:prstGeom>
        </p:spPr>
      </p:pic>
      <p:pic>
        <p:nvPicPr>
          <p:cNvPr id="9" name="图片 8">
            <a:extLst>
              <a:ext uri="{FF2B5EF4-FFF2-40B4-BE49-F238E27FC236}">
                <a16:creationId xmlns:a16="http://schemas.microsoft.com/office/drawing/2014/main" id="{3CAEAB3E-24C0-45A7-AF6F-E338A26F8E7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2985" t="41" r="4918" b="70928"/>
          <a:stretch/>
        </p:blipFill>
        <p:spPr>
          <a:xfrm>
            <a:off x="8877515" y="17221"/>
            <a:ext cx="3912730" cy="1770217"/>
          </a:xfrm>
          <a:prstGeom prst="rect">
            <a:avLst/>
          </a:prstGeom>
        </p:spPr>
      </p:pic>
      <p:pic>
        <p:nvPicPr>
          <p:cNvPr id="10" name="图片 9">
            <a:extLst>
              <a:ext uri="{FF2B5EF4-FFF2-40B4-BE49-F238E27FC236}">
                <a16:creationId xmlns:a16="http://schemas.microsoft.com/office/drawing/2014/main" id="{65C22F2B-3F9F-4EC3-9A18-7F4DD9734FA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8952" t="48468"/>
          <a:stretch/>
        </p:blipFill>
        <p:spPr>
          <a:xfrm flipH="1">
            <a:off x="0" y="3742032"/>
            <a:ext cx="2124988" cy="3122662"/>
          </a:xfrm>
          <a:prstGeom prst="rect">
            <a:avLst/>
          </a:prstGeom>
        </p:spPr>
      </p:pic>
    </p:spTree>
    <p:extLst>
      <p:ext uri="{BB962C8B-B14F-4D97-AF65-F5344CB8AC3E}">
        <p14:creationId xmlns:p14="http://schemas.microsoft.com/office/powerpoint/2010/main" val="42347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BE548-69D0-40D3-B3CE-84A7DDC2CEC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D67C1F-1ADE-40E7-B3F4-610AFCA7C49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BD0001-00CE-4F17-A925-C9F7BE2F736F}"/>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6BA3942-E49A-435A-8B19-4BEDB516A8F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F15B23-E077-4038-A84B-A1DA234A3B70}"/>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9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0C3B02-0C78-4AF5-9AE5-F3C222FB2171}"/>
              </a:ext>
            </a:extLst>
          </p:cNvPr>
          <p:cNvSpPr>
            <a:spLocks noGrp="1"/>
          </p:cNvSpPr>
          <p:nvPr>
            <p:ph type="title"/>
          </p:nvPr>
        </p:nvSpPr>
        <p:spPr>
          <a:xfrm>
            <a:off x="831743" y="1710146"/>
            <a:ext cx="10514231" cy="2853398"/>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07043B-7B89-4900-A69D-37144ACBC247}"/>
              </a:ext>
            </a:extLst>
          </p:cNvPr>
          <p:cNvSpPr>
            <a:spLocks noGrp="1"/>
          </p:cNvSpPr>
          <p:nvPr>
            <p:ph type="body" idx="1"/>
          </p:nvPr>
        </p:nvSpPr>
        <p:spPr>
          <a:xfrm>
            <a:off x="831743" y="4590528"/>
            <a:ext cx="10514231" cy="1500534"/>
          </a:xfrm>
        </p:spPr>
        <p:txBody>
          <a:bodyPr/>
          <a:lstStyle>
            <a:lvl1pPr marL="0" indent="0">
              <a:buNone/>
              <a:defRPr sz="2400">
                <a:solidFill>
                  <a:schemeClr val="tx1">
                    <a:tint val="75000"/>
                  </a:schemeClr>
                </a:solidFill>
              </a:defRPr>
            </a:lvl1pPr>
            <a:lvl2pPr marL="457095" indent="0">
              <a:buNone/>
              <a:defRPr sz="2000">
                <a:solidFill>
                  <a:schemeClr val="tx1">
                    <a:tint val="75000"/>
                  </a:schemeClr>
                </a:solidFill>
              </a:defRPr>
            </a:lvl2pPr>
            <a:lvl3pPr marL="914196" indent="0">
              <a:buNone/>
              <a:defRPr sz="1900">
                <a:solidFill>
                  <a:schemeClr val="tx1">
                    <a:tint val="75000"/>
                  </a:schemeClr>
                </a:solidFill>
              </a:defRPr>
            </a:lvl3pPr>
            <a:lvl4pPr marL="1371294" indent="0">
              <a:buNone/>
              <a:defRPr sz="1600">
                <a:solidFill>
                  <a:schemeClr val="tx1">
                    <a:tint val="75000"/>
                  </a:schemeClr>
                </a:solidFill>
              </a:defRPr>
            </a:lvl4pPr>
            <a:lvl5pPr marL="1828392" indent="0">
              <a:buNone/>
              <a:defRPr sz="1600">
                <a:solidFill>
                  <a:schemeClr val="tx1">
                    <a:tint val="75000"/>
                  </a:schemeClr>
                </a:solidFill>
              </a:defRPr>
            </a:lvl5pPr>
            <a:lvl6pPr marL="2285494" indent="0">
              <a:buNone/>
              <a:defRPr sz="1600">
                <a:solidFill>
                  <a:schemeClr val="tx1">
                    <a:tint val="75000"/>
                  </a:schemeClr>
                </a:solidFill>
              </a:defRPr>
            </a:lvl6pPr>
            <a:lvl7pPr marL="2742586" indent="0">
              <a:buNone/>
              <a:defRPr sz="1600">
                <a:solidFill>
                  <a:schemeClr val="tx1">
                    <a:tint val="75000"/>
                  </a:schemeClr>
                </a:solidFill>
              </a:defRPr>
            </a:lvl7pPr>
            <a:lvl8pPr marL="3199680" indent="0">
              <a:buNone/>
              <a:defRPr sz="1600">
                <a:solidFill>
                  <a:schemeClr val="tx1">
                    <a:tint val="75000"/>
                  </a:schemeClr>
                </a:solidFill>
              </a:defRPr>
            </a:lvl8pPr>
            <a:lvl9pPr marL="365677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A994264-77D4-4A5F-9AD6-26C0B8107A7E}"/>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1B2D95-CC82-40F3-9350-F6F7F62308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8563B1D-4D99-4BCC-918C-B7A5F5CC0CB0}"/>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5397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D79C2-0327-436A-A544-8C8B799C04A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86038F-13E5-4A03-91DB-78455282084E}"/>
              </a:ext>
            </a:extLst>
          </p:cNvPr>
          <p:cNvSpPr>
            <a:spLocks noGrp="1"/>
          </p:cNvSpPr>
          <p:nvPr>
            <p:ph sz="half" idx="1"/>
          </p:nvPr>
        </p:nvSpPr>
        <p:spPr>
          <a:xfrm>
            <a:off x="838091" y="1826048"/>
            <a:ext cx="5180926" cy="435234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97DF00-60FD-487E-A13F-D0922EB4C03D}"/>
              </a:ext>
            </a:extLst>
          </p:cNvPr>
          <p:cNvSpPr>
            <a:spLocks noGrp="1"/>
          </p:cNvSpPr>
          <p:nvPr>
            <p:ph sz="half" idx="2"/>
          </p:nvPr>
        </p:nvSpPr>
        <p:spPr>
          <a:xfrm>
            <a:off x="6171396" y="1826048"/>
            <a:ext cx="5180926" cy="435234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C306E7-07A3-4835-AEE6-7DBD8CA4AB40}"/>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F79CC0A-C9A3-46AF-A838-6D76F2724C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1FCA288-5082-4FB9-95DD-837421C4F193}"/>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3332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97D88D-EB2A-4085-B804-02327B2CDBD2}"/>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2849DD4-5F8B-4E59-A423-1BA9150FB313}"/>
              </a:ext>
            </a:extLst>
          </p:cNvPr>
          <p:cNvSpPr>
            <a:spLocks noGrp="1"/>
          </p:cNvSpPr>
          <p:nvPr>
            <p:ph type="body" idx="1"/>
          </p:nvPr>
        </p:nvSpPr>
        <p:spPr>
          <a:xfrm>
            <a:off x="839680" y="1681552"/>
            <a:ext cx="5157116" cy="824103"/>
          </a:xfrm>
        </p:spPr>
        <p:txBody>
          <a:bodyPr anchor="b"/>
          <a:lstStyle>
            <a:lvl1pPr marL="0" indent="0">
              <a:buNone/>
              <a:defRPr sz="2400" b="1"/>
            </a:lvl1pPr>
            <a:lvl2pPr marL="457095" indent="0">
              <a:buNone/>
              <a:defRPr sz="2000" b="1"/>
            </a:lvl2pPr>
            <a:lvl3pPr marL="914196" indent="0">
              <a:buNone/>
              <a:defRPr sz="1900" b="1"/>
            </a:lvl3pPr>
            <a:lvl4pPr marL="1371294" indent="0">
              <a:buNone/>
              <a:defRPr sz="1600" b="1"/>
            </a:lvl4pPr>
            <a:lvl5pPr marL="1828392" indent="0">
              <a:buNone/>
              <a:defRPr sz="1600" b="1"/>
            </a:lvl5pPr>
            <a:lvl6pPr marL="2285494" indent="0">
              <a:buNone/>
              <a:defRPr sz="1600" b="1"/>
            </a:lvl6pPr>
            <a:lvl7pPr marL="2742586" indent="0">
              <a:buNone/>
              <a:defRPr sz="1600" b="1"/>
            </a:lvl7pPr>
            <a:lvl8pPr marL="3199680" indent="0">
              <a:buNone/>
              <a:defRPr sz="1600" b="1"/>
            </a:lvl8pPr>
            <a:lvl9pPr marL="365677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EBCF580-9B45-41B1-936D-8CC572B3CF63}"/>
              </a:ext>
            </a:extLst>
          </p:cNvPr>
          <p:cNvSpPr>
            <a:spLocks noGrp="1"/>
          </p:cNvSpPr>
          <p:nvPr>
            <p:ph sz="half" idx="2"/>
          </p:nvPr>
        </p:nvSpPr>
        <p:spPr>
          <a:xfrm>
            <a:off x="839680"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8759083-67DA-4399-BC12-6DE9B40A651A}"/>
              </a:ext>
            </a:extLst>
          </p:cNvPr>
          <p:cNvSpPr>
            <a:spLocks noGrp="1"/>
          </p:cNvSpPr>
          <p:nvPr>
            <p:ph type="body" sz="quarter" idx="3"/>
          </p:nvPr>
        </p:nvSpPr>
        <p:spPr>
          <a:xfrm>
            <a:off x="6171400" y="1681552"/>
            <a:ext cx="5182513" cy="824103"/>
          </a:xfrm>
        </p:spPr>
        <p:txBody>
          <a:bodyPr anchor="b"/>
          <a:lstStyle>
            <a:lvl1pPr marL="0" indent="0">
              <a:buNone/>
              <a:defRPr sz="2400" b="1"/>
            </a:lvl1pPr>
            <a:lvl2pPr marL="457095" indent="0">
              <a:buNone/>
              <a:defRPr sz="2000" b="1"/>
            </a:lvl2pPr>
            <a:lvl3pPr marL="914196" indent="0">
              <a:buNone/>
              <a:defRPr sz="1900" b="1"/>
            </a:lvl3pPr>
            <a:lvl4pPr marL="1371294" indent="0">
              <a:buNone/>
              <a:defRPr sz="1600" b="1"/>
            </a:lvl4pPr>
            <a:lvl5pPr marL="1828392" indent="0">
              <a:buNone/>
              <a:defRPr sz="1600" b="1"/>
            </a:lvl5pPr>
            <a:lvl6pPr marL="2285494" indent="0">
              <a:buNone/>
              <a:defRPr sz="1600" b="1"/>
            </a:lvl6pPr>
            <a:lvl7pPr marL="2742586" indent="0">
              <a:buNone/>
              <a:defRPr sz="1600" b="1"/>
            </a:lvl7pPr>
            <a:lvl8pPr marL="3199680" indent="0">
              <a:buNone/>
              <a:defRPr sz="1600" b="1"/>
            </a:lvl8pPr>
            <a:lvl9pPr marL="365677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543E2BB-1568-432E-9B15-5CF98AA9BBBC}"/>
              </a:ext>
            </a:extLst>
          </p:cNvPr>
          <p:cNvSpPr>
            <a:spLocks noGrp="1"/>
          </p:cNvSpPr>
          <p:nvPr>
            <p:ph sz="quarter" idx="4"/>
          </p:nvPr>
        </p:nvSpPr>
        <p:spPr>
          <a:xfrm>
            <a:off x="6171400"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63C64BE-06D5-45BF-9793-4905789F4FE4}"/>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2D49DF7-1267-45FA-9240-2360B855511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E090788-0326-49C8-8545-10EAF8834E15}"/>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39361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AF10FF-1CD3-4BFC-92BF-B9C8EC1BE02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925E38-189D-43AB-81CB-F68794118B30}"/>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79FD633-37B4-46C9-904A-58D9934622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B2F70AD-7633-49EC-8ACC-AB32826C6ACC}"/>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237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26F2819-9C45-41AC-9357-EAAC55D09778}"/>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C5451879-BB12-4A80-8D4B-11923CBCCE5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4E77D95-24C2-4BA3-AB90-2321BA0CB22F}"/>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25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8989ED-9A9E-41C7-A9E2-9D066824CED0}"/>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ECAA36-B95E-4B9C-BC61-1CB28AB9D8AF}"/>
              </a:ext>
            </a:extLst>
          </p:cNvPr>
          <p:cNvSpPr>
            <a:spLocks noGrp="1"/>
          </p:cNvSpPr>
          <p:nvPr>
            <p:ph idx="1"/>
          </p:nvPr>
        </p:nvSpPr>
        <p:spPr>
          <a:xfrm>
            <a:off x="5182513" y="987666"/>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5BA8CA7-B204-4A33-A2E6-9DDFD9E714BF}"/>
              </a:ext>
            </a:extLst>
          </p:cNvPr>
          <p:cNvSpPr>
            <a:spLocks noGrp="1"/>
          </p:cNvSpPr>
          <p:nvPr>
            <p:ph type="body" sz="half" idx="2"/>
          </p:nvPr>
        </p:nvSpPr>
        <p:spPr>
          <a:xfrm>
            <a:off x="839679" y="2057879"/>
            <a:ext cx="3931725" cy="3812471"/>
          </a:xfrm>
        </p:spPr>
        <p:txBody>
          <a:bodyPr/>
          <a:lstStyle>
            <a:lvl1pPr marL="0" indent="0">
              <a:buNone/>
              <a:defRPr sz="1600"/>
            </a:lvl1pPr>
            <a:lvl2pPr marL="457095" indent="0">
              <a:buNone/>
              <a:defRPr sz="1500"/>
            </a:lvl2pPr>
            <a:lvl3pPr marL="914196" indent="0">
              <a:buNone/>
              <a:defRPr sz="1200"/>
            </a:lvl3pPr>
            <a:lvl4pPr marL="1371294" indent="0">
              <a:buNone/>
              <a:defRPr sz="1100"/>
            </a:lvl4pPr>
            <a:lvl5pPr marL="1828392" indent="0">
              <a:buNone/>
              <a:defRPr sz="1100"/>
            </a:lvl5pPr>
            <a:lvl6pPr marL="2285494" indent="0">
              <a:buNone/>
              <a:defRPr sz="1100"/>
            </a:lvl6pPr>
            <a:lvl7pPr marL="2742586" indent="0">
              <a:buNone/>
              <a:defRPr sz="1100"/>
            </a:lvl7pPr>
            <a:lvl8pPr marL="3199680" indent="0">
              <a:buNone/>
              <a:defRPr sz="1100"/>
            </a:lvl8pPr>
            <a:lvl9pPr marL="365677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BEA3735-A575-4EC6-8426-FD017BA49C8A}"/>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F40C492-4595-4C34-BBB9-25C717A2AA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15F17A2-5374-4897-A587-224BEDD56066}"/>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923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5B468-1171-441D-A142-6B9224268148}"/>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ED4F799-4AF0-4CD1-A417-BAF0872751BB}"/>
              </a:ext>
            </a:extLst>
          </p:cNvPr>
          <p:cNvSpPr>
            <a:spLocks noGrp="1"/>
          </p:cNvSpPr>
          <p:nvPr>
            <p:ph type="pic" idx="1"/>
          </p:nvPr>
        </p:nvSpPr>
        <p:spPr>
          <a:xfrm>
            <a:off x="5182513" y="987666"/>
            <a:ext cx="6171397" cy="4874754"/>
          </a:xfrm>
        </p:spPr>
        <p:txBody>
          <a:bodyPr/>
          <a:lstStyle>
            <a:lvl1pPr marL="0" indent="0">
              <a:buNone/>
              <a:defRPr sz="3200"/>
            </a:lvl1pPr>
            <a:lvl2pPr marL="457095" indent="0">
              <a:buNone/>
              <a:defRPr sz="2800"/>
            </a:lvl2pPr>
            <a:lvl3pPr marL="914196" indent="0">
              <a:buNone/>
              <a:defRPr sz="2400"/>
            </a:lvl3pPr>
            <a:lvl4pPr marL="1371294" indent="0">
              <a:buNone/>
              <a:defRPr sz="2000"/>
            </a:lvl4pPr>
            <a:lvl5pPr marL="1828392" indent="0">
              <a:buNone/>
              <a:defRPr sz="2000"/>
            </a:lvl5pPr>
            <a:lvl6pPr marL="2285494" indent="0">
              <a:buNone/>
              <a:defRPr sz="2000"/>
            </a:lvl6pPr>
            <a:lvl7pPr marL="2742586" indent="0">
              <a:buNone/>
              <a:defRPr sz="2000"/>
            </a:lvl7pPr>
            <a:lvl8pPr marL="3199680" indent="0">
              <a:buNone/>
              <a:defRPr sz="2000"/>
            </a:lvl8pPr>
            <a:lvl9pPr marL="3656775" indent="0">
              <a:buNone/>
              <a:defRPr sz="2000"/>
            </a:lvl9pPr>
          </a:lstStyle>
          <a:p>
            <a:endParaRPr lang="zh-CN" altLang="en-US"/>
          </a:p>
        </p:txBody>
      </p:sp>
      <p:sp>
        <p:nvSpPr>
          <p:cNvPr id="4" name="文本占位符 3">
            <a:extLst>
              <a:ext uri="{FF2B5EF4-FFF2-40B4-BE49-F238E27FC236}">
                <a16:creationId xmlns:a16="http://schemas.microsoft.com/office/drawing/2014/main" id="{DB31563A-1159-476E-A831-0FCA93887BF8}"/>
              </a:ext>
            </a:extLst>
          </p:cNvPr>
          <p:cNvSpPr>
            <a:spLocks noGrp="1"/>
          </p:cNvSpPr>
          <p:nvPr>
            <p:ph type="body" sz="half" idx="2"/>
          </p:nvPr>
        </p:nvSpPr>
        <p:spPr>
          <a:xfrm>
            <a:off x="839679" y="2057879"/>
            <a:ext cx="3931725" cy="3812471"/>
          </a:xfrm>
        </p:spPr>
        <p:txBody>
          <a:bodyPr/>
          <a:lstStyle>
            <a:lvl1pPr marL="0" indent="0">
              <a:buNone/>
              <a:defRPr sz="1600"/>
            </a:lvl1pPr>
            <a:lvl2pPr marL="457095" indent="0">
              <a:buNone/>
              <a:defRPr sz="1500"/>
            </a:lvl2pPr>
            <a:lvl3pPr marL="914196" indent="0">
              <a:buNone/>
              <a:defRPr sz="1200"/>
            </a:lvl3pPr>
            <a:lvl4pPr marL="1371294" indent="0">
              <a:buNone/>
              <a:defRPr sz="1100"/>
            </a:lvl4pPr>
            <a:lvl5pPr marL="1828392" indent="0">
              <a:buNone/>
              <a:defRPr sz="1100"/>
            </a:lvl5pPr>
            <a:lvl6pPr marL="2285494" indent="0">
              <a:buNone/>
              <a:defRPr sz="1100"/>
            </a:lvl6pPr>
            <a:lvl7pPr marL="2742586" indent="0">
              <a:buNone/>
              <a:defRPr sz="1100"/>
            </a:lvl7pPr>
            <a:lvl8pPr marL="3199680" indent="0">
              <a:buNone/>
              <a:defRPr sz="1100"/>
            </a:lvl8pPr>
            <a:lvl9pPr marL="365677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6B0D489-D3BC-44D1-89ED-976D7D1F205B}"/>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3825531-F81E-4779-A1E1-3A4C3D90A00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CD2B526-C187-4603-9190-282A747D1102}"/>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23486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447B2F-F223-4D1D-9808-BA070B6B640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E97DB45-ACB4-4BA0-9A78-C64E4070B07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B41C1E-9137-4D06-89F5-60B098614977}"/>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3843D61-541A-4EFF-AC71-C03A7E2F065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31D06F8-0D6D-4B72-803C-5A026C647D50}"/>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0888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41EBB2B-49F8-4324-8238-AE2B74637C90}"/>
              </a:ext>
            </a:extLst>
          </p:cNvPr>
          <p:cNvSpPr>
            <a:spLocks noGrp="1"/>
          </p:cNvSpPr>
          <p:nvPr>
            <p:ph type="title" orient="vert"/>
          </p:nvPr>
        </p:nvSpPr>
        <p:spPr>
          <a:xfrm>
            <a:off x="8723766" y="365222"/>
            <a:ext cx="2628558" cy="5813185"/>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16EF0FF-DB96-4999-8A2F-011697E3A20D}"/>
              </a:ext>
            </a:extLst>
          </p:cNvPr>
          <p:cNvSpPr>
            <a:spLocks noGrp="1"/>
          </p:cNvSpPr>
          <p:nvPr>
            <p:ph type="body" orient="vert" idx="1"/>
          </p:nvPr>
        </p:nvSpPr>
        <p:spPr>
          <a:xfrm>
            <a:off x="838094" y="365222"/>
            <a:ext cx="7733293" cy="581318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B26DC0-17F6-4A89-A13F-0E99B8A833B3}"/>
              </a:ext>
            </a:extLst>
          </p:cNvPr>
          <p:cNvSpPr>
            <a:spLocks noGrp="1"/>
          </p:cNvSpPr>
          <p:nvPr>
            <p:ph type="dt" sz="half" idx="10"/>
          </p:nvPr>
        </p:nvSpPr>
        <p:spPr/>
        <p:txBody>
          <a:bodyPr/>
          <a:lstStyle/>
          <a:p>
            <a:fld id="{C8EA5D4C-0932-430B-9B41-AD7720A7A889}" type="datetimeFigureOut">
              <a:rPr lang="zh-CN" altLang="en-US" smtClean="0">
                <a:solidFill>
                  <a:prstClr val="black">
                    <a:tint val="75000"/>
                  </a:prstClr>
                </a:solidFill>
              </a:rPr>
              <a:pPr/>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7317AC1-E81B-443A-91B0-F0F027A63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EBED907-EC89-4962-8D82-5050F5972BE5}"/>
              </a:ext>
            </a:extLst>
          </p:cNvPr>
          <p:cNvSpPr>
            <a:spLocks noGrp="1"/>
          </p:cNvSpPr>
          <p:nvPr>
            <p:ph type="sldNum" sz="quarter" idx="12"/>
          </p:nvPr>
        </p:nvSpPr>
        <p:spPr/>
        <p:txBody>
          <a:bodyPr/>
          <a:lstStyle/>
          <a:p>
            <a:fld id="{D88878FE-4E1A-439B-9AC7-83AB9CE391E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6055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7" name="矩形 16"/>
          <p:cNvSpPr/>
          <p:nvPr userDrawn="1"/>
        </p:nvSpPr>
        <p:spPr>
          <a:xfrm>
            <a:off x="0" y="-3971"/>
            <a:ext cx="12190413" cy="111451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6" name="任意多边形 15"/>
          <p:cNvSpPr/>
          <p:nvPr userDrawn="1"/>
        </p:nvSpPr>
        <p:spPr>
          <a:xfrm rot="10800000">
            <a:off x="10417668" y="5747462"/>
            <a:ext cx="1772745" cy="1114510"/>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 name="connsiteX0" fmla="*/ 14180 w 1772869"/>
              <a:gd name="connsiteY0" fmla="*/ 0 h 1114252"/>
              <a:gd name="connsiteX1" fmla="*/ 1772869 w 1772869"/>
              <a:gd name="connsiteY1" fmla="*/ 3970 h 1114252"/>
              <a:gd name="connsiteX2" fmla="*/ 0 w 1772869"/>
              <a:gd name="connsiteY2" fmla="*/ 1114252 h 1114252"/>
              <a:gd name="connsiteX3" fmla="*/ 14180 w 1772869"/>
              <a:gd name="connsiteY3" fmla="*/ 0 h 1114252"/>
              <a:gd name="connsiteX0" fmla="*/ 2274 w 1772869"/>
              <a:gd name="connsiteY0" fmla="*/ 0 h 1114252"/>
              <a:gd name="connsiteX1" fmla="*/ 1772869 w 1772869"/>
              <a:gd name="connsiteY1" fmla="*/ 3970 h 1114252"/>
              <a:gd name="connsiteX2" fmla="*/ 0 w 1772869"/>
              <a:gd name="connsiteY2" fmla="*/ 1114252 h 1114252"/>
              <a:gd name="connsiteX3" fmla="*/ 2274 w 1772869"/>
              <a:gd name="connsiteY3" fmla="*/ 0 h 1114252"/>
              <a:gd name="connsiteX0" fmla="*/ 0 w 1772976"/>
              <a:gd name="connsiteY0" fmla="*/ 0 h 1114252"/>
              <a:gd name="connsiteX1" fmla="*/ 1772976 w 1772976"/>
              <a:gd name="connsiteY1" fmla="*/ 3970 h 1114252"/>
              <a:gd name="connsiteX2" fmla="*/ 107 w 1772976"/>
              <a:gd name="connsiteY2" fmla="*/ 1114252 h 1114252"/>
              <a:gd name="connsiteX3" fmla="*/ 0 w 1772976"/>
              <a:gd name="connsiteY3" fmla="*/ 0 h 1114252"/>
            </a:gdLst>
            <a:ahLst/>
            <a:cxnLst>
              <a:cxn ang="0">
                <a:pos x="connsiteX0" y="connsiteY0"/>
              </a:cxn>
              <a:cxn ang="0">
                <a:pos x="connsiteX1" y="connsiteY1"/>
              </a:cxn>
              <a:cxn ang="0">
                <a:pos x="connsiteX2" y="connsiteY2"/>
              </a:cxn>
              <a:cxn ang="0">
                <a:pos x="connsiteX3" y="connsiteY3"/>
              </a:cxn>
            </a:cxnLst>
            <a:rect l="l" t="t" r="r" b="b"/>
            <a:pathLst>
              <a:path w="1772976" h="1114252">
                <a:moveTo>
                  <a:pt x="0" y="0"/>
                </a:moveTo>
                <a:lnTo>
                  <a:pt x="1772976" y="3970"/>
                </a:lnTo>
                <a:lnTo>
                  <a:pt x="107" y="1114252"/>
                </a:lnTo>
                <a:cubicBezTo>
                  <a:pt x="71" y="742835"/>
                  <a:pt x="36" y="371417"/>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5" name="任意多边形 14"/>
          <p:cNvSpPr/>
          <p:nvPr userDrawn="1"/>
        </p:nvSpPr>
        <p:spPr>
          <a:xfrm>
            <a:off x="0" y="-3971"/>
            <a:ext cx="1772745" cy="1114510"/>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 name="connsiteX0" fmla="*/ 14180 w 1772869"/>
              <a:gd name="connsiteY0" fmla="*/ 0 h 1114252"/>
              <a:gd name="connsiteX1" fmla="*/ 1772869 w 1772869"/>
              <a:gd name="connsiteY1" fmla="*/ 3970 h 1114252"/>
              <a:gd name="connsiteX2" fmla="*/ 0 w 1772869"/>
              <a:gd name="connsiteY2" fmla="*/ 1114252 h 1114252"/>
              <a:gd name="connsiteX3" fmla="*/ 14180 w 1772869"/>
              <a:gd name="connsiteY3" fmla="*/ 0 h 1114252"/>
              <a:gd name="connsiteX0" fmla="*/ 2274 w 1772869"/>
              <a:gd name="connsiteY0" fmla="*/ 0 h 1114252"/>
              <a:gd name="connsiteX1" fmla="*/ 1772869 w 1772869"/>
              <a:gd name="connsiteY1" fmla="*/ 3970 h 1114252"/>
              <a:gd name="connsiteX2" fmla="*/ 0 w 1772869"/>
              <a:gd name="connsiteY2" fmla="*/ 1114252 h 1114252"/>
              <a:gd name="connsiteX3" fmla="*/ 2274 w 1772869"/>
              <a:gd name="connsiteY3" fmla="*/ 0 h 1114252"/>
              <a:gd name="connsiteX0" fmla="*/ 0 w 1772976"/>
              <a:gd name="connsiteY0" fmla="*/ 0 h 1114252"/>
              <a:gd name="connsiteX1" fmla="*/ 1772976 w 1772976"/>
              <a:gd name="connsiteY1" fmla="*/ 3970 h 1114252"/>
              <a:gd name="connsiteX2" fmla="*/ 107 w 1772976"/>
              <a:gd name="connsiteY2" fmla="*/ 1114252 h 1114252"/>
              <a:gd name="connsiteX3" fmla="*/ 0 w 1772976"/>
              <a:gd name="connsiteY3" fmla="*/ 0 h 1114252"/>
            </a:gdLst>
            <a:ahLst/>
            <a:cxnLst>
              <a:cxn ang="0">
                <a:pos x="connsiteX0" y="connsiteY0"/>
              </a:cxn>
              <a:cxn ang="0">
                <a:pos x="connsiteX1" y="connsiteY1"/>
              </a:cxn>
              <a:cxn ang="0">
                <a:pos x="connsiteX2" y="connsiteY2"/>
              </a:cxn>
              <a:cxn ang="0">
                <a:pos x="connsiteX3" y="connsiteY3"/>
              </a:cxn>
            </a:cxnLst>
            <a:rect l="l" t="t" r="r" b="b"/>
            <a:pathLst>
              <a:path w="1772976" h="1114252">
                <a:moveTo>
                  <a:pt x="0" y="0"/>
                </a:moveTo>
                <a:lnTo>
                  <a:pt x="1772976" y="3970"/>
                </a:lnTo>
                <a:lnTo>
                  <a:pt x="107" y="1114252"/>
                </a:lnTo>
                <a:cubicBezTo>
                  <a:pt x="71" y="742835"/>
                  <a:pt x="36" y="371417"/>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1" name="任意多边形 10"/>
          <p:cNvSpPr/>
          <p:nvPr userDrawn="1"/>
        </p:nvSpPr>
        <p:spPr>
          <a:xfrm>
            <a:off x="1" y="-1588"/>
            <a:ext cx="1772638" cy="1112128"/>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Lst>
            <a:ahLst/>
            <a:cxnLst>
              <a:cxn ang="0">
                <a:pos x="connsiteX0" y="connsiteY0"/>
              </a:cxn>
              <a:cxn ang="0">
                <a:pos x="connsiteX1" y="connsiteY1"/>
              </a:cxn>
              <a:cxn ang="0">
                <a:pos x="connsiteX2" y="connsiteY2"/>
              </a:cxn>
              <a:cxn ang="0">
                <a:pos x="connsiteX3" y="connsiteY3"/>
              </a:cxn>
            </a:cxnLst>
            <a:rect l="l" t="t" r="r" b="b"/>
            <a:pathLst>
              <a:path w="1772869" h="1111870">
                <a:moveTo>
                  <a:pt x="788086" y="0"/>
                </a:moveTo>
                <a:lnTo>
                  <a:pt x="1772869" y="1588"/>
                </a:lnTo>
                <a:lnTo>
                  <a:pt x="0" y="1111870"/>
                </a:lnTo>
                <a:lnTo>
                  <a:pt x="788086" y="0"/>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17" name="标题 1"/>
          <p:cNvSpPr>
            <a:spLocks noGrp="1"/>
          </p:cNvSpPr>
          <p:nvPr>
            <p:ph type="title" hasCustomPrompt="1"/>
          </p:nvPr>
        </p:nvSpPr>
        <p:spPr>
          <a:xfrm>
            <a:off x="935271" y="503038"/>
            <a:ext cx="4512332" cy="455065"/>
          </a:xfrm>
        </p:spPr>
        <p:txBody>
          <a:bodyPr>
            <a:noAutofit/>
          </a:bodyPr>
          <a:lstStyle>
            <a:lvl1pPr>
              <a:defRPr sz="3200" b="1">
                <a:solidFill>
                  <a:schemeClr val="bg2">
                    <a:lumMod val="25000"/>
                  </a:schemeClr>
                </a:solidFill>
              </a:defRPr>
            </a:lvl1pPr>
          </a:lstStyle>
          <a:p>
            <a:r>
              <a:rPr lang="zh-CN" altLang="en-US" dirty="0"/>
              <a:t>单击编辑标题</a:t>
            </a:r>
          </a:p>
        </p:txBody>
      </p:sp>
      <p:sp>
        <p:nvSpPr>
          <p:cNvPr id="8" name="任意多边形 7"/>
          <p:cNvSpPr/>
          <p:nvPr userDrawn="1"/>
        </p:nvSpPr>
        <p:spPr>
          <a:xfrm>
            <a:off x="1" y="2"/>
            <a:ext cx="1772638" cy="1110540"/>
          </a:xfrm>
          <a:custGeom>
            <a:avLst/>
            <a:gdLst>
              <a:gd name="connsiteX0" fmla="*/ 1247667 w 1772869"/>
              <a:gd name="connsiteY0" fmla="*/ 0 h 1110282"/>
              <a:gd name="connsiteX1" fmla="*/ 1772869 w 1772869"/>
              <a:gd name="connsiteY1" fmla="*/ 0 h 1110282"/>
              <a:gd name="connsiteX2" fmla="*/ 0 w 1772869"/>
              <a:gd name="connsiteY2" fmla="*/ 1110282 h 1110282"/>
            </a:gdLst>
            <a:ahLst/>
            <a:cxnLst>
              <a:cxn ang="0">
                <a:pos x="connsiteX0" y="connsiteY0"/>
              </a:cxn>
              <a:cxn ang="0">
                <a:pos x="connsiteX1" y="connsiteY1"/>
              </a:cxn>
              <a:cxn ang="0">
                <a:pos x="connsiteX2" y="connsiteY2"/>
              </a:cxn>
            </a:cxnLst>
            <a:rect l="l" t="t" r="r" b="b"/>
            <a:pathLst>
              <a:path w="1772869" h="1110282">
                <a:moveTo>
                  <a:pt x="1247667" y="0"/>
                </a:moveTo>
                <a:lnTo>
                  <a:pt x="1772869" y="0"/>
                </a:lnTo>
                <a:lnTo>
                  <a:pt x="0" y="111028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grpSp>
        <p:nvGrpSpPr>
          <p:cNvPr id="3" name="组合 2"/>
          <p:cNvGrpSpPr/>
          <p:nvPr userDrawn="1"/>
        </p:nvGrpSpPr>
        <p:grpSpPr>
          <a:xfrm flipH="1" flipV="1">
            <a:off x="10417776" y="5747472"/>
            <a:ext cx="1772638" cy="1112128"/>
            <a:chOff x="9715500" y="5446712"/>
            <a:chExt cx="1772869" cy="1111870"/>
          </a:xfrm>
        </p:grpSpPr>
        <p:sp>
          <p:nvSpPr>
            <p:cNvPr id="13" name="任意多边形 12"/>
            <p:cNvSpPr/>
            <p:nvPr userDrawn="1"/>
          </p:nvSpPr>
          <p:spPr>
            <a:xfrm>
              <a:off x="9715500" y="5446712"/>
              <a:ext cx="1772869" cy="1111870"/>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Lst>
              <a:ahLst/>
              <a:cxnLst>
                <a:cxn ang="0">
                  <a:pos x="connsiteX0" y="connsiteY0"/>
                </a:cxn>
                <a:cxn ang="0">
                  <a:pos x="connsiteX1" y="connsiteY1"/>
                </a:cxn>
                <a:cxn ang="0">
                  <a:pos x="connsiteX2" y="connsiteY2"/>
                </a:cxn>
                <a:cxn ang="0">
                  <a:pos x="connsiteX3" y="connsiteY3"/>
                </a:cxn>
              </a:cxnLst>
              <a:rect l="l" t="t" r="r" b="b"/>
              <a:pathLst>
                <a:path w="1772869" h="1111870">
                  <a:moveTo>
                    <a:pt x="788086" y="0"/>
                  </a:moveTo>
                  <a:lnTo>
                    <a:pt x="1772869" y="1588"/>
                  </a:lnTo>
                  <a:lnTo>
                    <a:pt x="0" y="1111870"/>
                  </a:lnTo>
                  <a:lnTo>
                    <a:pt x="788086" y="0"/>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zh-CN" altLang="en-US" sz="1900">
                <a:solidFill>
                  <a:prstClr val="white"/>
                </a:solidFill>
              </a:endParaRPr>
            </a:p>
          </p:txBody>
        </p:sp>
        <p:sp>
          <p:nvSpPr>
            <p:cNvPr id="14" name="任意多边形 13"/>
            <p:cNvSpPr/>
            <p:nvPr userDrawn="1"/>
          </p:nvSpPr>
          <p:spPr>
            <a:xfrm>
              <a:off x="9715500" y="5448300"/>
              <a:ext cx="1772869" cy="1110282"/>
            </a:xfrm>
            <a:custGeom>
              <a:avLst/>
              <a:gdLst>
                <a:gd name="connsiteX0" fmla="*/ 1247667 w 1772869"/>
                <a:gd name="connsiteY0" fmla="*/ 0 h 1110282"/>
                <a:gd name="connsiteX1" fmla="*/ 1772869 w 1772869"/>
                <a:gd name="connsiteY1" fmla="*/ 0 h 1110282"/>
                <a:gd name="connsiteX2" fmla="*/ 0 w 1772869"/>
                <a:gd name="connsiteY2" fmla="*/ 1110282 h 1110282"/>
              </a:gdLst>
              <a:ahLst/>
              <a:cxnLst>
                <a:cxn ang="0">
                  <a:pos x="connsiteX0" y="connsiteY0"/>
                </a:cxn>
                <a:cxn ang="0">
                  <a:pos x="connsiteX1" y="connsiteY1"/>
                </a:cxn>
                <a:cxn ang="0">
                  <a:pos x="connsiteX2" y="connsiteY2"/>
                </a:cxn>
              </a:cxnLst>
              <a:rect l="l" t="t" r="r" b="b"/>
              <a:pathLst>
                <a:path w="1772869" h="1110282">
                  <a:moveTo>
                    <a:pt x="1247667" y="0"/>
                  </a:moveTo>
                  <a:lnTo>
                    <a:pt x="1772869" y="0"/>
                  </a:lnTo>
                  <a:lnTo>
                    <a:pt x="0" y="111028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zh-CN" altLang="en-US" sz="1900">
                <a:solidFill>
                  <a:prstClr val="white"/>
                </a:solidFill>
              </a:endParaRPr>
            </a:p>
          </p:txBody>
        </p:sp>
      </p:grpSp>
    </p:spTree>
    <p:extLst>
      <p:ext uri="{BB962C8B-B14F-4D97-AF65-F5344CB8AC3E}">
        <p14:creationId xmlns:p14="http://schemas.microsoft.com/office/powerpoint/2010/main" val="653913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7" name="矩形 16"/>
          <p:cNvSpPr/>
          <p:nvPr userDrawn="1"/>
        </p:nvSpPr>
        <p:spPr>
          <a:xfrm>
            <a:off x="0" y="-3971"/>
            <a:ext cx="12190413" cy="111451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6" name="任意多边形 15"/>
          <p:cNvSpPr/>
          <p:nvPr userDrawn="1"/>
        </p:nvSpPr>
        <p:spPr>
          <a:xfrm rot="10800000">
            <a:off x="10417668" y="5747462"/>
            <a:ext cx="1772745" cy="1114510"/>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 name="connsiteX0" fmla="*/ 14180 w 1772869"/>
              <a:gd name="connsiteY0" fmla="*/ 0 h 1114252"/>
              <a:gd name="connsiteX1" fmla="*/ 1772869 w 1772869"/>
              <a:gd name="connsiteY1" fmla="*/ 3970 h 1114252"/>
              <a:gd name="connsiteX2" fmla="*/ 0 w 1772869"/>
              <a:gd name="connsiteY2" fmla="*/ 1114252 h 1114252"/>
              <a:gd name="connsiteX3" fmla="*/ 14180 w 1772869"/>
              <a:gd name="connsiteY3" fmla="*/ 0 h 1114252"/>
              <a:gd name="connsiteX0" fmla="*/ 2274 w 1772869"/>
              <a:gd name="connsiteY0" fmla="*/ 0 h 1114252"/>
              <a:gd name="connsiteX1" fmla="*/ 1772869 w 1772869"/>
              <a:gd name="connsiteY1" fmla="*/ 3970 h 1114252"/>
              <a:gd name="connsiteX2" fmla="*/ 0 w 1772869"/>
              <a:gd name="connsiteY2" fmla="*/ 1114252 h 1114252"/>
              <a:gd name="connsiteX3" fmla="*/ 2274 w 1772869"/>
              <a:gd name="connsiteY3" fmla="*/ 0 h 1114252"/>
              <a:gd name="connsiteX0" fmla="*/ 0 w 1772976"/>
              <a:gd name="connsiteY0" fmla="*/ 0 h 1114252"/>
              <a:gd name="connsiteX1" fmla="*/ 1772976 w 1772976"/>
              <a:gd name="connsiteY1" fmla="*/ 3970 h 1114252"/>
              <a:gd name="connsiteX2" fmla="*/ 107 w 1772976"/>
              <a:gd name="connsiteY2" fmla="*/ 1114252 h 1114252"/>
              <a:gd name="connsiteX3" fmla="*/ 0 w 1772976"/>
              <a:gd name="connsiteY3" fmla="*/ 0 h 1114252"/>
            </a:gdLst>
            <a:ahLst/>
            <a:cxnLst>
              <a:cxn ang="0">
                <a:pos x="connsiteX0" y="connsiteY0"/>
              </a:cxn>
              <a:cxn ang="0">
                <a:pos x="connsiteX1" y="connsiteY1"/>
              </a:cxn>
              <a:cxn ang="0">
                <a:pos x="connsiteX2" y="connsiteY2"/>
              </a:cxn>
              <a:cxn ang="0">
                <a:pos x="connsiteX3" y="connsiteY3"/>
              </a:cxn>
            </a:cxnLst>
            <a:rect l="l" t="t" r="r" b="b"/>
            <a:pathLst>
              <a:path w="1772976" h="1114252">
                <a:moveTo>
                  <a:pt x="0" y="0"/>
                </a:moveTo>
                <a:lnTo>
                  <a:pt x="1772976" y="3970"/>
                </a:lnTo>
                <a:lnTo>
                  <a:pt x="107" y="1114252"/>
                </a:lnTo>
                <a:cubicBezTo>
                  <a:pt x="71" y="742835"/>
                  <a:pt x="36" y="371417"/>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5" name="任意多边形 14"/>
          <p:cNvSpPr/>
          <p:nvPr userDrawn="1"/>
        </p:nvSpPr>
        <p:spPr>
          <a:xfrm>
            <a:off x="0" y="-3971"/>
            <a:ext cx="1772745" cy="1114510"/>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 name="connsiteX0" fmla="*/ 14180 w 1772869"/>
              <a:gd name="connsiteY0" fmla="*/ 0 h 1114252"/>
              <a:gd name="connsiteX1" fmla="*/ 1772869 w 1772869"/>
              <a:gd name="connsiteY1" fmla="*/ 3970 h 1114252"/>
              <a:gd name="connsiteX2" fmla="*/ 0 w 1772869"/>
              <a:gd name="connsiteY2" fmla="*/ 1114252 h 1114252"/>
              <a:gd name="connsiteX3" fmla="*/ 14180 w 1772869"/>
              <a:gd name="connsiteY3" fmla="*/ 0 h 1114252"/>
              <a:gd name="connsiteX0" fmla="*/ 2274 w 1772869"/>
              <a:gd name="connsiteY0" fmla="*/ 0 h 1114252"/>
              <a:gd name="connsiteX1" fmla="*/ 1772869 w 1772869"/>
              <a:gd name="connsiteY1" fmla="*/ 3970 h 1114252"/>
              <a:gd name="connsiteX2" fmla="*/ 0 w 1772869"/>
              <a:gd name="connsiteY2" fmla="*/ 1114252 h 1114252"/>
              <a:gd name="connsiteX3" fmla="*/ 2274 w 1772869"/>
              <a:gd name="connsiteY3" fmla="*/ 0 h 1114252"/>
              <a:gd name="connsiteX0" fmla="*/ 0 w 1772976"/>
              <a:gd name="connsiteY0" fmla="*/ 0 h 1114252"/>
              <a:gd name="connsiteX1" fmla="*/ 1772976 w 1772976"/>
              <a:gd name="connsiteY1" fmla="*/ 3970 h 1114252"/>
              <a:gd name="connsiteX2" fmla="*/ 107 w 1772976"/>
              <a:gd name="connsiteY2" fmla="*/ 1114252 h 1114252"/>
              <a:gd name="connsiteX3" fmla="*/ 0 w 1772976"/>
              <a:gd name="connsiteY3" fmla="*/ 0 h 1114252"/>
            </a:gdLst>
            <a:ahLst/>
            <a:cxnLst>
              <a:cxn ang="0">
                <a:pos x="connsiteX0" y="connsiteY0"/>
              </a:cxn>
              <a:cxn ang="0">
                <a:pos x="connsiteX1" y="connsiteY1"/>
              </a:cxn>
              <a:cxn ang="0">
                <a:pos x="connsiteX2" y="connsiteY2"/>
              </a:cxn>
              <a:cxn ang="0">
                <a:pos x="connsiteX3" y="connsiteY3"/>
              </a:cxn>
            </a:cxnLst>
            <a:rect l="l" t="t" r="r" b="b"/>
            <a:pathLst>
              <a:path w="1772976" h="1114252">
                <a:moveTo>
                  <a:pt x="0" y="0"/>
                </a:moveTo>
                <a:lnTo>
                  <a:pt x="1772976" y="3970"/>
                </a:lnTo>
                <a:lnTo>
                  <a:pt x="107" y="1114252"/>
                </a:lnTo>
                <a:cubicBezTo>
                  <a:pt x="71" y="742835"/>
                  <a:pt x="36" y="371417"/>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1" name="任意多边形 10"/>
          <p:cNvSpPr/>
          <p:nvPr userDrawn="1"/>
        </p:nvSpPr>
        <p:spPr>
          <a:xfrm>
            <a:off x="1" y="-1588"/>
            <a:ext cx="1772638" cy="1112128"/>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Lst>
            <a:ahLst/>
            <a:cxnLst>
              <a:cxn ang="0">
                <a:pos x="connsiteX0" y="connsiteY0"/>
              </a:cxn>
              <a:cxn ang="0">
                <a:pos x="connsiteX1" y="connsiteY1"/>
              </a:cxn>
              <a:cxn ang="0">
                <a:pos x="connsiteX2" y="connsiteY2"/>
              </a:cxn>
              <a:cxn ang="0">
                <a:pos x="connsiteX3" y="connsiteY3"/>
              </a:cxn>
            </a:cxnLst>
            <a:rect l="l" t="t" r="r" b="b"/>
            <a:pathLst>
              <a:path w="1772869" h="1111870">
                <a:moveTo>
                  <a:pt x="788086" y="0"/>
                </a:moveTo>
                <a:lnTo>
                  <a:pt x="1772869" y="1588"/>
                </a:lnTo>
                <a:lnTo>
                  <a:pt x="0" y="1111870"/>
                </a:lnTo>
                <a:lnTo>
                  <a:pt x="788086" y="0"/>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sp>
        <p:nvSpPr>
          <p:cNvPr id="117" name="标题 1"/>
          <p:cNvSpPr>
            <a:spLocks noGrp="1"/>
          </p:cNvSpPr>
          <p:nvPr>
            <p:ph type="title" hasCustomPrompt="1"/>
          </p:nvPr>
        </p:nvSpPr>
        <p:spPr>
          <a:xfrm>
            <a:off x="935271" y="503038"/>
            <a:ext cx="4512332" cy="455065"/>
          </a:xfrm>
        </p:spPr>
        <p:txBody>
          <a:bodyPr>
            <a:noAutofit/>
          </a:bodyPr>
          <a:lstStyle>
            <a:lvl1pPr>
              <a:defRPr sz="3200" b="1">
                <a:solidFill>
                  <a:schemeClr val="bg2">
                    <a:lumMod val="25000"/>
                  </a:schemeClr>
                </a:solidFill>
              </a:defRPr>
            </a:lvl1pPr>
          </a:lstStyle>
          <a:p>
            <a:r>
              <a:rPr lang="zh-CN" altLang="en-US" dirty="0"/>
              <a:t>单击编辑标题</a:t>
            </a:r>
          </a:p>
        </p:txBody>
      </p:sp>
      <p:sp>
        <p:nvSpPr>
          <p:cNvPr id="8" name="任意多边形 7"/>
          <p:cNvSpPr/>
          <p:nvPr userDrawn="1"/>
        </p:nvSpPr>
        <p:spPr>
          <a:xfrm>
            <a:off x="1" y="2"/>
            <a:ext cx="1772638" cy="1110540"/>
          </a:xfrm>
          <a:custGeom>
            <a:avLst/>
            <a:gdLst>
              <a:gd name="connsiteX0" fmla="*/ 1247667 w 1772869"/>
              <a:gd name="connsiteY0" fmla="*/ 0 h 1110282"/>
              <a:gd name="connsiteX1" fmla="*/ 1772869 w 1772869"/>
              <a:gd name="connsiteY1" fmla="*/ 0 h 1110282"/>
              <a:gd name="connsiteX2" fmla="*/ 0 w 1772869"/>
              <a:gd name="connsiteY2" fmla="*/ 1110282 h 1110282"/>
            </a:gdLst>
            <a:ahLst/>
            <a:cxnLst>
              <a:cxn ang="0">
                <a:pos x="connsiteX0" y="connsiteY0"/>
              </a:cxn>
              <a:cxn ang="0">
                <a:pos x="connsiteX1" y="connsiteY1"/>
              </a:cxn>
              <a:cxn ang="0">
                <a:pos x="connsiteX2" y="connsiteY2"/>
              </a:cxn>
            </a:cxnLst>
            <a:rect l="l" t="t" r="r" b="b"/>
            <a:pathLst>
              <a:path w="1772869" h="1110282">
                <a:moveTo>
                  <a:pt x="1247667" y="0"/>
                </a:moveTo>
                <a:lnTo>
                  <a:pt x="1772869" y="0"/>
                </a:lnTo>
                <a:lnTo>
                  <a:pt x="0" y="111028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defTabSz="914196"/>
            <a:endParaRPr lang="zh-CN" altLang="en-US" sz="1900">
              <a:solidFill>
                <a:prstClr val="white"/>
              </a:solidFill>
            </a:endParaRPr>
          </a:p>
        </p:txBody>
      </p:sp>
      <p:grpSp>
        <p:nvGrpSpPr>
          <p:cNvPr id="3" name="组合 2"/>
          <p:cNvGrpSpPr/>
          <p:nvPr userDrawn="1"/>
        </p:nvGrpSpPr>
        <p:grpSpPr>
          <a:xfrm flipH="1" flipV="1">
            <a:off x="10417776" y="5747472"/>
            <a:ext cx="1772638" cy="1112128"/>
            <a:chOff x="9715500" y="5446712"/>
            <a:chExt cx="1772869" cy="1111870"/>
          </a:xfrm>
        </p:grpSpPr>
        <p:sp>
          <p:nvSpPr>
            <p:cNvPr id="13" name="任意多边形 12"/>
            <p:cNvSpPr/>
            <p:nvPr userDrawn="1"/>
          </p:nvSpPr>
          <p:spPr>
            <a:xfrm>
              <a:off x="9715500" y="5446712"/>
              <a:ext cx="1772869" cy="1111870"/>
            </a:xfrm>
            <a:custGeom>
              <a:avLst/>
              <a:gdLst>
                <a:gd name="connsiteX0" fmla="*/ 1247667 w 1772869"/>
                <a:gd name="connsiteY0" fmla="*/ 0 h 1110282"/>
                <a:gd name="connsiteX1" fmla="*/ 1772869 w 1772869"/>
                <a:gd name="connsiteY1" fmla="*/ 0 h 1110282"/>
                <a:gd name="connsiteX2" fmla="*/ 0 w 1772869"/>
                <a:gd name="connsiteY2" fmla="*/ 1110282 h 1110282"/>
                <a:gd name="connsiteX0" fmla="*/ 1247667 w 1772869"/>
                <a:gd name="connsiteY0" fmla="*/ 0 h 1110282"/>
                <a:gd name="connsiteX1" fmla="*/ 1772869 w 1772869"/>
                <a:gd name="connsiteY1" fmla="*/ 0 h 1110282"/>
                <a:gd name="connsiteX2" fmla="*/ 0 w 1772869"/>
                <a:gd name="connsiteY2" fmla="*/ 1110282 h 1110282"/>
                <a:gd name="connsiteX3" fmla="*/ 1247667 w 1772869"/>
                <a:gd name="connsiteY3" fmla="*/ 0 h 1110282"/>
                <a:gd name="connsiteX0" fmla="*/ 790467 w 1772869"/>
                <a:gd name="connsiteY0" fmla="*/ 3175 h 1110282"/>
                <a:gd name="connsiteX1" fmla="*/ 1772869 w 1772869"/>
                <a:gd name="connsiteY1" fmla="*/ 0 h 1110282"/>
                <a:gd name="connsiteX2" fmla="*/ 0 w 1772869"/>
                <a:gd name="connsiteY2" fmla="*/ 1110282 h 1110282"/>
                <a:gd name="connsiteX3" fmla="*/ 790467 w 1772869"/>
                <a:gd name="connsiteY3" fmla="*/ 3175 h 1110282"/>
                <a:gd name="connsiteX0" fmla="*/ 780942 w 1772869"/>
                <a:gd name="connsiteY0" fmla="*/ 3175 h 1110282"/>
                <a:gd name="connsiteX1" fmla="*/ 1772869 w 1772869"/>
                <a:gd name="connsiteY1" fmla="*/ 0 h 1110282"/>
                <a:gd name="connsiteX2" fmla="*/ 0 w 1772869"/>
                <a:gd name="connsiteY2" fmla="*/ 1110282 h 1110282"/>
                <a:gd name="connsiteX3" fmla="*/ 780942 w 1772869"/>
                <a:gd name="connsiteY3" fmla="*/ 3175 h 1110282"/>
                <a:gd name="connsiteX0" fmla="*/ 788086 w 1772869"/>
                <a:gd name="connsiteY0" fmla="*/ 0 h 1111870"/>
                <a:gd name="connsiteX1" fmla="*/ 1772869 w 1772869"/>
                <a:gd name="connsiteY1" fmla="*/ 1588 h 1111870"/>
                <a:gd name="connsiteX2" fmla="*/ 0 w 1772869"/>
                <a:gd name="connsiteY2" fmla="*/ 1111870 h 1111870"/>
                <a:gd name="connsiteX3" fmla="*/ 788086 w 1772869"/>
                <a:gd name="connsiteY3" fmla="*/ 0 h 1111870"/>
              </a:gdLst>
              <a:ahLst/>
              <a:cxnLst>
                <a:cxn ang="0">
                  <a:pos x="connsiteX0" y="connsiteY0"/>
                </a:cxn>
                <a:cxn ang="0">
                  <a:pos x="connsiteX1" y="connsiteY1"/>
                </a:cxn>
                <a:cxn ang="0">
                  <a:pos x="connsiteX2" y="connsiteY2"/>
                </a:cxn>
                <a:cxn ang="0">
                  <a:pos x="connsiteX3" y="connsiteY3"/>
                </a:cxn>
              </a:cxnLst>
              <a:rect l="l" t="t" r="r" b="b"/>
              <a:pathLst>
                <a:path w="1772869" h="1111870">
                  <a:moveTo>
                    <a:pt x="788086" y="0"/>
                  </a:moveTo>
                  <a:lnTo>
                    <a:pt x="1772869" y="1588"/>
                  </a:lnTo>
                  <a:lnTo>
                    <a:pt x="0" y="1111870"/>
                  </a:lnTo>
                  <a:lnTo>
                    <a:pt x="788086" y="0"/>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zh-CN" altLang="en-US" sz="1900">
                <a:solidFill>
                  <a:prstClr val="white"/>
                </a:solidFill>
              </a:endParaRPr>
            </a:p>
          </p:txBody>
        </p:sp>
        <p:sp>
          <p:nvSpPr>
            <p:cNvPr id="14" name="任意多边形 13"/>
            <p:cNvSpPr/>
            <p:nvPr userDrawn="1"/>
          </p:nvSpPr>
          <p:spPr>
            <a:xfrm>
              <a:off x="9715500" y="5448300"/>
              <a:ext cx="1772869" cy="1110282"/>
            </a:xfrm>
            <a:custGeom>
              <a:avLst/>
              <a:gdLst>
                <a:gd name="connsiteX0" fmla="*/ 1247667 w 1772869"/>
                <a:gd name="connsiteY0" fmla="*/ 0 h 1110282"/>
                <a:gd name="connsiteX1" fmla="*/ 1772869 w 1772869"/>
                <a:gd name="connsiteY1" fmla="*/ 0 h 1110282"/>
                <a:gd name="connsiteX2" fmla="*/ 0 w 1772869"/>
                <a:gd name="connsiteY2" fmla="*/ 1110282 h 1110282"/>
              </a:gdLst>
              <a:ahLst/>
              <a:cxnLst>
                <a:cxn ang="0">
                  <a:pos x="connsiteX0" y="connsiteY0"/>
                </a:cxn>
                <a:cxn ang="0">
                  <a:pos x="connsiteX1" y="connsiteY1"/>
                </a:cxn>
                <a:cxn ang="0">
                  <a:pos x="connsiteX2" y="connsiteY2"/>
                </a:cxn>
              </a:cxnLst>
              <a:rect l="l" t="t" r="r" b="b"/>
              <a:pathLst>
                <a:path w="1772869" h="1110282">
                  <a:moveTo>
                    <a:pt x="1247667" y="0"/>
                  </a:moveTo>
                  <a:lnTo>
                    <a:pt x="1772869" y="0"/>
                  </a:lnTo>
                  <a:lnTo>
                    <a:pt x="0" y="111028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zh-CN" altLang="en-US" sz="1900">
                <a:solidFill>
                  <a:prstClr val="white"/>
                </a:solidFill>
              </a:endParaRPr>
            </a:p>
          </p:txBody>
        </p:sp>
      </p:grpSp>
    </p:spTree>
    <p:extLst>
      <p:ext uri="{BB962C8B-B14F-4D97-AF65-F5344CB8AC3E}">
        <p14:creationId xmlns:p14="http://schemas.microsoft.com/office/powerpoint/2010/main" val="47011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82" y="457310"/>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7"/>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82"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82" y="457310"/>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7"/>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82"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5"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5"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5"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2021/11/17</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5"/>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11/17/2021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62"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BBBFEDB-4E79-4E8F-9FDA-6B38E9F4278B}"/>
              </a:ext>
            </a:extLst>
          </p:cNvPr>
          <p:cNvSpPr>
            <a:spLocks noGrp="1"/>
          </p:cNvSpPr>
          <p:nvPr>
            <p:ph type="title"/>
          </p:nvPr>
        </p:nvSpPr>
        <p:spPr>
          <a:xfrm>
            <a:off x="838093" y="365210"/>
            <a:ext cx="10514231" cy="1325870"/>
          </a:xfrm>
          <a:prstGeom prst="rect">
            <a:avLst/>
          </a:prstGeom>
        </p:spPr>
        <p:txBody>
          <a:bodyPr vert="horz" lIns="91420" tIns="45718" rIns="91420"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3E3F85-4D8B-4323-9D04-267496B7F6A4}"/>
              </a:ext>
            </a:extLst>
          </p:cNvPr>
          <p:cNvSpPr>
            <a:spLocks noGrp="1"/>
          </p:cNvSpPr>
          <p:nvPr>
            <p:ph type="body" idx="1"/>
          </p:nvPr>
        </p:nvSpPr>
        <p:spPr>
          <a:xfrm>
            <a:off x="838093" y="1826050"/>
            <a:ext cx="10514231" cy="4352347"/>
          </a:xfrm>
          <a:prstGeom prst="rect">
            <a:avLst/>
          </a:prstGeom>
        </p:spPr>
        <p:txBody>
          <a:bodyPr vert="horz" lIns="91420" tIns="45718" rIns="91420"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314287-6995-4511-8FD9-E741D3234490}"/>
              </a:ext>
            </a:extLst>
          </p:cNvPr>
          <p:cNvSpPr>
            <a:spLocks noGrp="1"/>
          </p:cNvSpPr>
          <p:nvPr>
            <p:ph type="dt" sz="half" idx="2"/>
          </p:nvPr>
        </p:nvSpPr>
        <p:spPr>
          <a:xfrm>
            <a:off x="838093" y="6357824"/>
            <a:ext cx="2742843" cy="365210"/>
          </a:xfrm>
          <a:prstGeom prst="rect">
            <a:avLst/>
          </a:prstGeom>
        </p:spPr>
        <p:txBody>
          <a:bodyPr vert="horz" lIns="91420" tIns="45718" rIns="91420" bIns="45718" rtlCol="0" anchor="ctr"/>
          <a:lstStyle>
            <a:lvl1pPr algn="l">
              <a:defRPr sz="1200">
                <a:solidFill>
                  <a:schemeClr val="tx1">
                    <a:tint val="75000"/>
                  </a:schemeClr>
                </a:solidFill>
              </a:defRPr>
            </a:lvl1pPr>
          </a:lstStyle>
          <a:p>
            <a:pPr defTabSz="914173"/>
            <a:fld id="{D76353F9-50C6-4E4E-BC11-684CBD84AF8D}" type="datetimeFigureOut">
              <a:rPr lang="zh-CN" altLang="en-US" smtClean="0">
                <a:solidFill>
                  <a:prstClr val="black">
                    <a:tint val="75000"/>
                  </a:prstClr>
                </a:solidFill>
              </a:rPr>
              <a:pPr defTabSz="914173"/>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FB21341-1F86-4986-AB35-EC325D638692}"/>
              </a:ext>
            </a:extLst>
          </p:cNvPr>
          <p:cNvSpPr>
            <a:spLocks noGrp="1"/>
          </p:cNvSpPr>
          <p:nvPr>
            <p:ph type="ftr" sz="quarter" idx="3"/>
          </p:nvPr>
        </p:nvSpPr>
        <p:spPr>
          <a:xfrm>
            <a:off x="4038075" y="6357824"/>
            <a:ext cx="4114264" cy="365210"/>
          </a:xfrm>
          <a:prstGeom prst="rect">
            <a:avLst/>
          </a:prstGeom>
        </p:spPr>
        <p:txBody>
          <a:bodyPr vert="horz" lIns="91420" tIns="45718" rIns="91420" bIns="45718" rtlCol="0" anchor="ctr"/>
          <a:lstStyle>
            <a:lvl1pPr algn="ctr">
              <a:defRPr sz="1200">
                <a:solidFill>
                  <a:schemeClr val="tx1">
                    <a:tint val="75000"/>
                  </a:schemeClr>
                </a:solidFill>
              </a:defRPr>
            </a:lvl1pPr>
          </a:lstStyle>
          <a:p>
            <a:pPr defTabSz="91417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B3D8120-5203-45B5-849C-7AD83F074187}"/>
              </a:ext>
            </a:extLst>
          </p:cNvPr>
          <p:cNvSpPr>
            <a:spLocks noGrp="1"/>
          </p:cNvSpPr>
          <p:nvPr>
            <p:ph type="sldNum" sz="quarter" idx="4"/>
          </p:nvPr>
        </p:nvSpPr>
        <p:spPr>
          <a:xfrm>
            <a:off x="8609479" y="6357824"/>
            <a:ext cx="2742843" cy="365210"/>
          </a:xfrm>
          <a:prstGeom prst="rect">
            <a:avLst/>
          </a:prstGeom>
        </p:spPr>
        <p:txBody>
          <a:bodyPr vert="horz" lIns="91420" tIns="45718" rIns="91420" bIns="45718" rtlCol="0" anchor="ctr"/>
          <a:lstStyle>
            <a:lvl1pPr algn="r">
              <a:defRPr sz="1200">
                <a:solidFill>
                  <a:schemeClr val="tx1">
                    <a:tint val="75000"/>
                  </a:schemeClr>
                </a:solidFill>
              </a:defRPr>
            </a:lvl1pPr>
          </a:lstStyle>
          <a:p>
            <a:pPr defTabSz="914173"/>
            <a:fld id="{43B372E1-1B74-4934-BFCF-341AF9EC6C87}" type="slidenum">
              <a:rPr lang="zh-CN" altLang="en-US" smtClean="0">
                <a:solidFill>
                  <a:prstClr val="black">
                    <a:tint val="75000"/>
                  </a:prstClr>
                </a:solidFill>
              </a:rPr>
              <a:pPr defTabSz="914173"/>
              <a:t>‹#›</a:t>
            </a:fld>
            <a:endParaRPr lang="zh-CN" altLang="en-US">
              <a:solidFill>
                <a:prstClr val="black">
                  <a:tint val="75000"/>
                </a:prstClr>
              </a:solidFill>
            </a:endParaRPr>
          </a:p>
        </p:txBody>
      </p:sp>
    </p:spTree>
    <p:extLst>
      <p:ext uri="{BB962C8B-B14F-4D97-AF65-F5344CB8AC3E}">
        <p14:creationId xmlns:p14="http://schemas.microsoft.com/office/powerpoint/2010/main" val="8306088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8" indent="-228546"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8" indent="-228546"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88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7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06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146"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238"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BBBFEDB-4E79-4E8F-9FDA-6B38E9F4278B}"/>
              </a:ext>
            </a:extLst>
          </p:cNvPr>
          <p:cNvSpPr>
            <a:spLocks noGrp="1"/>
          </p:cNvSpPr>
          <p:nvPr>
            <p:ph type="title"/>
          </p:nvPr>
        </p:nvSpPr>
        <p:spPr>
          <a:xfrm>
            <a:off x="838091" y="365210"/>
            <a:ext cx="10514231" cy="1325870"/>
          </a:xfrm>
          <a:prstGeom prst="rect">
            <a:avLst/>
          </a:prstGeom>
        </p:spPr>
        <p:txBody>
          <a:bodyPr vert="horz" lIns="91420" tIns="45718" rIns="91420"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3E3F85-4D8B-4323-9D04-267496B7F6A4}"/>
              </a:ext>
            </a:extLst>
          </p:cNvPr>
          <p:cNvSpPr>
            <a:spLocks noGrp="1"/>
          </p:cNvSpPr>
          <p:nvPr>
            <p:ph type="body" idx="1"/>
          </p:nvPr>
        </p:nvSpPr>
        <p:spPr>
          <a:xfrm>
            <a:off x="838091" y="1826048"/>
            <a:ext cx="10514231" cy="4352347"/>
          </a:xfrm>
          <a:prstGeom prst="rect">
            <a:avLst/>
          </a:prstGeom>
        </p:spPr>
        <p:txBody>
          <a:bodyPr vert="horz" lIns="91420" tIns="45718" rIns="91420"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314287-6995-4511-8FD9-E741D3234490}"/>
              </a:ext>
            </a:extLst>
          </p:cNvPr>
          <p:cNvSpPr>
            <a:spLocks noGrp="1"/>
          </p:cNvSpPr>
          <p:nvPr>
            <p:ph type="dt" sz="half" idx="2"/>
          </p:nvPr>
        </p:nvSpPr>
        <p:spPr>
          <a:xfrm>
            <a:off x="838091" y="6357824"/>
            <a:ext cx="2742843" cy="365210"/>
          </a:xfrm>
          <a:prstGeom prst="rect">
            <a:avLst/>
          </a:prstGeom>
        </p:spPr>
        <p:txBody>
          <a:bodyPr vert="horz" lIns="91420" tIns="45718" rIns="91420" bIns="45718" rtlCol="0" anchor="ctr"/>
          <a:lstStyle>
            <a:lvl1pPr algn="l">
              <a:defRPr sz="1200">
                <a:solidFill>
                  <a:schemeClr val="tx1">
                    <a:tint val="75000"/>
                  </a:schemeClr>
                </a:solidFill>
              </a:defRPr>
            </a:lvl1pPr>
          </a:lstStyle>
          <a:p>
            <a:pPr defTabSz="914173"/>
            <a:fld id="{D76353F9-50C6-4E4E-BC11-684CBD84AF8D}" type="datetimeFigureOut">
              <a:rPr lang="zh-CN" altLang="en-US" smtClean="0">
                <a:solidFill>
                  <a:prstClr val="black">
                    <a:tint val="75000"/>
                  </a:prstClr>
                </a:solidFill>
              </a:rPr>
              <a:pPr defTabSz="914173"/>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FB21341-1F86-4986-AB35-EC325D638692}"/>
              </a:ext>
            </a:extLst>
          </p:cNvPr>
          <p:cNvSpPr>
            <a:spLocks noGrp="1"/>
          </p:cNvSpPr>
          <p:nvPr>
            <p:ph type="ftr" sz="quarter" idx="3"/>
          </p:nvPr>
        </p:nvSpPr>
        <p:spPr>
          <a:xfrm>
            <a:off x="4038075" y="6357824"/>
            <a:ext cx="4114264" cy="365210"/>
          </a:xfrm>
          <a:prstGeom prst="rect">
            <a:avLst/>
          </a:prstGeom>
        </p:spPr>
        <p:txBody>
          <a:bodyPr vert="horz" lIns="91420" tIns="45718" rIns="91420" bIns="45718" rtlCol="0" anchor="ctr"/>
          <a:lstStyle>
            <a:lvl1pPr algn="ctr">
              <a:defRPr sz="1200">
                <a:solidFill>
                  <a:schemeClr val="tx1">
                    <a:tint val="75000"/>
                  </a:schemeClr>
                </a:solidFill>
              </a:defRPr>
            </a:lvl1pPr>
          </a:lstStyle>
          <a:p>
            <a:pPr defTabSz="91417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B3D8120-5203-45B5-849C-7AD83F074187}"/>
              </a:ext>
            </a:extLst>
          </p:cNvPr>
          <p:cNvSpPr>
            <a:spLocks noGrp="1"/>
          </p:cNvSpPr>
          <p:nvPr>
            <p:ph type="sldNum" sz="quarter" idx="4"/>
          </p:nvPr>
        </p:nvSpPr>
        <p:spPr>
          <a:xfrm>
            <a:off x="8609479" y="6357824"/>
            <a:ext cx="2742843" cy="365210"/>
          </a:xfrm>
          <a:prstGeom prst="rect">
            <a:avLst/>
          </a:prstGeom>
        </p:spPr>
        <p:txBody>
          <a:bodyPr vert="horz" lIns="91420" tIns="45718" rIns="91420" bIns="45718" rtlCol="0" anchor="ctr"/>
          <a:lstStyle>
            <a:lvl1pPr algn="r">
              <a:defRPr sz="1200">
                <a:solidFill>
                  <a:schemeClr val="tx1">
                    <a:tint val="75000"/>
                  </a:schemeClr>
                </a:solidFill>
              </a:defRPr>
            </a:lvl1pPr>
          </a:lstStyle>
          <a:p>
            <a:pPr defTabSz="914173"/>
            <a:fld id="{43B372E1-1B74-4934-BFCF-341AF9EC6C87}" type="slidenum">
              <a:rPr lang="zh-CN" altLang="en-US" smtClean="0">
                <a:solidFill>
                  <a:prstClr val="black">
                    <a:tint val="75000"/>
                  </a:prstClr>
                </a:solidFill>
              </a:rPr>
              <a:pPr defTabSz="914173"/>
              <a:t>‹#›</a:t>
            </a:fld>
            <a:endParaRPr lang="zh-CN" altLang="en-US">
              <a:solidFill>
                <a:prstClr val="black">
                  <a:tint val="75000"/>
                </a:prstClr>
              </a:solidFill>
            </a:endParaRPr>
          </a:p>
        </p:txBody>
      </p:sp>
    </p:spTree>
    <p:extLst>
      <p:ext uri="{BB962C8B-B14F-4D97-AF65-F5344CB8AC3E}">
        <p14:creationId xmlns:p14="http://schemas.microsoft.com/office/powerpoint/2010/main" val="43439872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8" indent="-228546"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8" indent="-228546"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88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7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06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146"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238"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286C185-D05B-4B56-A88A-A802063FFEAA}"/>
              </a:ext>
            </a:extLst>
          </p:cNvPr>
          <p:cNvSpPr>
            <a:spLocks noGrp="1"/>
          </p:cNvSpPr>
          <p:nvPr>
            <p:ph type="title"/>
          </p:nvPr>
        </p:nvSpPr>
        <p:spPr>
          <a:xfrm>
            <a:off x="838091" y="365210"/>
            <a:ext cx="10514231" cy="1325870"/>
          </a:xfrm>
          <a:prstGeom prst="rect">
            <a:avLst/>
          </a:prstGeom>
        </p:spPr>
        <p:txBody>
          <a:bodyPr vert="horz" lIns="91422" tIns="45718" rIns="9142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BE1A74-A592-43DA-AFE2-7DAAA74250FC}"/>
              </a:ext>
            </a:extLst>
          </p:cNvPr>
          <p:cNvSpPr>
            <a:spLocks noGrp="1"/>
          </p:cNvSpPr>
          <p:nvPr>
            <p:ph type="body" idx="1"/>
          </p:nvPr>
        </p:nvSpPr>
        <p:spPr>
          <a:xfrm>
            <a:off x="838091" y="1826048"/>
            <a:ext cx="10514231" cy="4352347"/>
          </a:xfrm>
          <a:prstGeom prst="rect">
            <a:avLst/>
          </a:prstGeom>
        </p:spPr>
        <p:txBody>
          <a:bodyPr vert="horz" lIns="91422" tIns="45718" rIns="9142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1509FC-385B-4846-BC97-2600F2CAD5CF}"/>
              </a:ext>
            </a:extLst>
          </p:cNvPr>
          <p:cNvSpPr>
            <a:spLocks noGrp="1"/>
          </p:cNvSpPr>
          <p:nvPr>
            <p:ph type="dt" sz="half" idx="2"/>
          </p:nvPr>
        </p:nvSpPr>
        <p:spPr>
          <a:xfrm>
            <a:off x="838091" y="6357824"/>
            <a:ext cx="2742843" cy="365210"/>
          </a:xfrm>
          <a:prstGeom prst="rect">
            <a:avLst/>
          </a:prstGeom>
        </p:spPr>
        <p:txBody>
          <a:bodyPr vert="horz" lIns="91422" tIns="45718" rIns="91422" bIns="45718" rtlCol="0" anchor="ctr"/>
          <a:lstStyle>
            <a:lvl1pPr algn="l">
              <a:defRPr sz="1200">
                <a:solidFill>
                  <a:schemeClr val="tx1">
                    <a:tint val="75000"/>
                  </a:schemeClr>
                </a:solidFill>
              </a:defRPr>
            </a:lvl1pPr>
          </a:lstStyle>
          <a:p>
            <a:pPr defTabSz="914196"/>
            <a:fld id="{C8EA5D4C-0932-430B-9B41-AD7720A7A889}" type="datetimeFigureOut">
              <a:rPr lang="zh-CN" altLang="en-US" smtClean="0">
                <a:solidFill>
                  <a:prstClr val="black">
                    <a:tint val="75000"/>
                  </a:prstClr>
                </a:solidFill>
              </a:rPr>
              <a:pPr defTabSz="914196"/>
              <a:t>2021/11/17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64F9303-0799-4754-B3F4-D19545641D63}"/>
              </a:ext>
            </a:extLst>
          </p:cNvPr>
          <p:cNvSpPr>
            <a:spLocks noGrp="1"/>
          </p:cNvSpPr>
          <p:nvPr>
            <p:ph type="ftr" sz="quarter" idx="3"/>
          </p:nvPr>
        </p:nvSpPr>
        <p:spPr>
          <a:xfrm>
            <a:off x="4038075" y="6357824"/>
            <a:ext cx="4114264" cy="365210"/>
          </a:xfrm>
          <a:prstGeom prst="rect">
            <a:avLst/>
          </a:prstGeom>
        </p:spPr>
        <p:txBody>
          <a:bodyPr vert="horz" lIns="91422" tIns="45718" rIns="91422" bIns="45718" rtlCol="0" anchor="ctr"/>
          <a:lstStyle>
            <a:lvl1pPr algn="ctr">
              <a:defRPr sz="1200">
                <a:solidFill>
                  <a:schemeClr val="tx1">
                    <a:tint val="75000"/>
                  </a:schemeClr>
                </a:solidFill>
              </a:defRPr>
            </a:lvl1pPr>
          </a:lstStyle>
          <a:p>
            <a:pPr defTabSz="91419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01B023C-763D-4608-929C-CDAEB490D72D}"/>
              </a:ext>
            </a:extLst>
          </p:cNvPr>
          <p:cNvSpPr>
            <a:spLocks noGrp="1"/>
          </p:cNvSpPr>
          <p:nvPr>
            <p:ph type="sldNum" sz="quarter" idx="4"/>
          </p:nvPr>
        </p:nvSpPr>
        <p:spPr>
          <a:xfrm>
            <a:off x="8609479" y="6357824"/>
            <a:ext cx="2742843" cy="365210"/>
          </a:xfrm>
          <a:prstGeom prst="rect">
            <a:avLst/>
          </a:prstGeom>
        </p:spPr>
        <p:txBody>
          <a:bodyPr vert="horz" lIns="91422" tIns="45718" rIns="91422" bIns="45718" rtlCol="0" anchor="ctr"/>
          <a:lstStyle>
            <a:lvl1pPr algn="r">
              <a:defRPr sz="1200">
                <a:solidFill>
                  <a:schemeClr val="tx1">
                    <a:tint val="75000"/>
                  </a:schemeClr>
                </a:solidFill>
              </a:defRPr>
            </a:lvl1pPr>
          </a:lstStyle>
          <a:p>
            <a:pPr defTabSz="914196"/>
            <a:fld id="{D88878FE-4E1A-439B-9AC7-83AB9CE391EA}" type="slidenum">
              <a:rPr lang="zh-CN" altLang="en-US" smtClean="0">
                <a:solidFill>
                  <a:prstClr val="black">
                    <a:tint val="75000"/>
                  </a:prstClr>
                </a:solidFill>
              </a:rPr>
              <a:pPr defTabSz="914196"/>
              <a:t>‹#›</a:t>
            </a:fld>
            <a:endParaRPr lang="zh-CN" altLang="en-US">
              <a:solidFill>
                <a:prstClr val="black">
                  <a:tint val="75000"/>
                </a:prstClr>
              </a:solidFill>
            </a:endParaRPr>
          </a:p>
        </p:txBody>
      </p:sp>
    </p:spTree>
    <p:extLst>
      <p:ext uri="{BB962C8B-B14F-4D97-AF65-F5344CB8AC3E}">
        <p14:creationId xmlns:p14="http://schemas.microsoft.com/office/powerpoint/2010/main" val="30191171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1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1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1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6" indent="-228552" algn="l" defTabSz="9141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40" indent="-228552" algn="l" defTabSz="91419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35" indent="-228552" algn="l" defTabSz="91419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36" indent="-228552" algn="l" defTabSz="91419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34" indent="-228552" algn="l" defTabSz="91419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32" indent="-228552" algn="l" defTabSz="91419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34" indent="-228552" algn="l" defTabSz="91419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96" rtl="0" eaLnBrk="1" latinLnBrk="0" hangingPunct="1">
        <a:defRPr sz="1900" kern="1200">
          <a:solidFill>
            <a:schemeClr val="tx1"/>
          </a:solidFill>
          <a:latin typeface="+mn-lt"/>
          <a:ea typeface="+mn-ea"/>
          <a:cs typeface="+mn-cs"/>
        </a:defRPr>
      </a:lvl1pPr>
      <a:lvl2pPr marL="457095" algn="l" defTabSz="914196" rtl="0" eaLnBrk="1" latinLnBrk="0" hangingPunct="1">
        <a:defRPr sz="1900" kern="1200">
          <a:solidFill>
            <a:schemeClr val="tx1"/>
          </a:solidFill>
          <a:latin typeface="+mn-lt"/>
          <a:ea typeface="+mn-ea"/>
          <a:cs typeface="+mn-cs"/>
        </a:defRPr>
      </a:lvl2pPr>
      <a:lvl3pPr marL="914196" algn="l" defTabSz="914196" rtl="0" eaLnBrk="1" latinLnBrk="0" hangingPunct="1">
        <a:defRPr sz="1900" kern="1200">
          <a:solidFill>
            <a:schemeClr val="tx1"/>
          </a:solidFill>
          <a:latin typeface="+mn-lt"/>
          <a:ea typeface="+mn-ea"/>
          <a:cs typeface="+mn-cs"/>
        </a:defRPr>
      </a:lvl3pPr>
      <a:lvl4pPr marL="1371294" algn="l" defTabSz="914196" rtl="0" eaLnBrk="1" latinLnBrk="0" hangingPunct="1">
        <a:defRPr sz="1900" kern="1200">
          <a:solidFill>
            <a:schemeClr val="tx1"/>
          </a:solidFill>
          <a:latin typeface="+mn-lt"/>
          <a:ea typeface="+mn-ea"/>
          <a:cs typeface="+mn-cs"/>
        </a:defRPr>
      </a:lvl4pPr>
      <a:lvl5pPr marL="1828392" algn="l" defTabSz="914196" rtl="0" eaLnBrk="1" latinLnBrk="0" hangingPunct="1">
        <a:defRPr sz="1900" kern="1200">
          <a:solidFill>
            <a:schemeClr val="tx1"/>
          </a:solidFill>
          <a:latin typeface="+mn-lt"/>
          <a:ea typeface="+mn-ea"/>
          <a:cs typeface="+mn-cs"/>
        </a:defRPr>
      </a:lvl5pPr>
      <a:lvl6pPr marL="2285494" algn="l" defTabSz="914196" rtl="0" eaLnBrk="1" latinLnBrk="0" hangingPunct="1">
        <a:defRPr sz="1900" kern="1200">
          <a:solidFill>
            <a:schemeClr val="tx1"/>
          </a:solidFill>
          <a:latin typeface="+mn-lt"/>
          <a:ea typeface="+mn-ea"/>
          <a:cs typeface="+mn-cs"/>
        </a:defRPr>
      </a:lvl6pPr>
      <a:lvl7pPr marL="2742586" algn="l" defTabSz="914196" rtl="0" eaLnBrk="1" latinLnBrk="0" hangingPunct="1">
        <a:defRPr sz="1900" kern="1200">
          <a:solidFill>
            <a:schemeClr val="tx1"/>
          </a:solidFill>
          <a:latin typeface="+mn-lt"/>
          <a:ea typeface="+mn-ea"/>
          <a:cs typeface="+mn-cs"/>
        </a:defRPr>
      </a:lvl7pPr>
      <a:lvl8pPr marL="3199680" algn="l" defTabSz="914196" rtl="0" eaLnBrk="1" latinLnBrk="0" hangingPunct="1">
        <a:defRPr sz="1900" kern="1200">
          <a:solidFill>
            <a:schemeClr val="tx1"/>
          </a:solidFill>
          <a:latin typeface="+mn-lt"/>
          <a:ea typeface="+mn-ea"/>
          <a:cs typeface="+mn-cs"/>
        </a:defRPr>
      </a:lvl8pPr>
      <a:lvl9pPr marL="3656775" algn="l" defTabSz="91419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6"/>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17/11/2021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2" y="6334008"/>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7"/>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3"/>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2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6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hyperlink" Target="&#21069;&#24460;&#23565;&#27604;AA&#24335;&#26368;&#32066;&#29256;.docx" TargetMode="External"/><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hyperlink" Target="&#26368;&#32066;aabb&#21069;&#24460;&#23565;&#27604;&#24335;(1).docx" TargetMode="External"/><Relationship Id="rId4" Type="http://schemas.openxmlformats.org/officeDocument/2006/relationships/hyperlink" Target="abb&#21069;&#24460;&#23565;&#27604;&#24335;&#26368;&#32066;&#29256;.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04F814-1897-4230-83C9-303D67D28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243"/>
            <a:ext cx="12190413" cy="6857107"/>
          </a:xfrm>
          <a:prstGeom prst="rect">
            <a:avLst/>
          </a:prstGeom>
        </p:spPr>
      </p:pic>
      <p:pic>
        <p:nvPicPr>
          <p:cNvPr id="11" name="Picture 2" descr="G:\公司\茶\印章.png">
            <a:extLst>
              <a:ext uri="{FF2B5EF4-FFF2-40B4-BE49-F238E27FC236}">
                <a16:creationId xmlns:a16="http://schemas.microsoft.com/office/drawing/2014/main" id="{A301F454-D5E6-4983-AA9E-C0FE548C4A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9292259" y="4577026"/>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075766" y="4946137"/>
            <a:ext cx="5216493" cy="461665"/>
          </a:xfrm>
          <a:prstGeom prst="rect">
            <a:avLst/>
          </a:prstGeom>
        </p:spPr>
        <p:txBody>
          <a:bodyPr wrap="none">
            <a:spAutoFit/>
          </a:bodyPr>
          <a:lstStyle/>
          <a:p>
            <a:r>
              <a:rPr lang="zh-TW" altLang="en-US" sz="2400" b="1" dirty="0"/>
              <a:t>東北石油大學</a:t>
            </a:r>
            <a:r>
              <a:rPr lang="en-US" altLang="zh-TW" sz="2400" b="1" dirty="0"/>
              <a:t>·</a:t>
            </a:r>
            <a:r>
              <a:rPr lang="zh-TW" altLang="en-US" sz="2400" b="1" dirty="0"/>
              <a:t>大東文化大学　胡春艶</a:t>
            </a:r>
          </a:p>
        </p:txBody>
      </p:sp>
      <p:sp>
        <p:nvSpPr>
          <p:cNvPr id="4" name="TextBox 3"/>
          <p:cNvSpPr txBox="1"/>
          <p:nvPr/>
        </p:nvSpPr>
        <p:spPr>
          <a:xfrm>
            <a:off x="4075766" y="2133603"/>
            <a:ext cx="6564618" cy="954107"/>
          </a:xfrm>
          <a:prstGeom prst="rect">
            <a:avLst/>
          </a:prstGeom>
          <a:noFill/>
        </p:spPr>
        <p:txBody>
          <a:bodyPr wrap="none" rtlCol="0">
            <a:spAutoFit/>
          </a:bodyPr>
          <a:lstStyle/>
          <a:p>
            <a:r>
              <a:rPr lang="en-US" altLang="ja-JP" sz="2800" dirty="0"/>
              <a:t>『</a:t>
            </a:r>
            <a:r>
              <a:rPr lang="ja-JP" altLang="en-US" sz="2800" dirty="0"/>
              <a:t>紅楼夢</a:t>
            </a:r>
            <a:r>
              <a:rPr lang="en-US" altLang="ja-JP" sz="2800" dirty="0"/>
              <a:t>』</a:t>
            </a:r>
            <a:r>
              <a:rPr lang="ja-JP" altLang="en-US" sz="2800" dirty="0"/>
              <a:t>前八十回と後四十回の比較研究</a:t>
            </a:r>
          </a:p>
          <a:p>
            <a:r>
              <a:rPr lang="en-US" altLang="ja-JP" sz="2800" dirty="0"/>
              <a:t>    ―――</a:t>
            </a:r>
            <a:r>
              <a:rPr lang="ja-JP" altLang="en-US" sz="2800" dirty="0"/>
              <a:t>形容詞重畳式を中心に</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公司\茶\印章.png">
            <a:extLst>
              <a:ext uri="{FF2B5EF4-FFF2-40B4-BE49-F238E27FC236}">
                <a16:creationId xmlns:a16="http://schemas.microsoft.com/office/drawing/2014/main" id="{79718C60-B209-4E06-B521-68741F24B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10850879" y="5363942"/>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93803" y="1330745"/>
            <a:ext cx="9160933" cy="2862322"/>
          </a:xfrm>
          <a:prstGeom prst="rect">
            <a:avLst/>
          </a:prstGeom>
        </p:spPr>
        <p:txBody>
          <a:bodyPr wrap="square">
            <a:spAutoFit/>
          </a:bodyPr>
          <a:lstStyle/>
          <a:p>
            <a:r>
              <a:rPr lang="en-US"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前八十回と後四十回における形容詞重畳式の使用頻度を比較するため、各回の</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式形容詞重畳式、</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式形容詞重畳式、</a:t>
            </a:r>
            <a:r>
              <a:rPr lang="en-US" altLang="ja-JP" dirty="0">
                <a:latin typeface="MS Mincho" panose="02020609040205080304" pitchFamily="49" charset="-128"/>
                <a:ea typeface="MS Mincho" panose="02020609040205080304" pitchFamily="49" charset="-128"/>
              </a:rPr>
              <a:t>AABB</a:t>
            </a:r>
            <a:r>
              <a:rPr lang="ja-JP" altLang="en-US" dirty="0">
                <a:latin typeface="MS Mincho" panose="02020609040205080304" pitchFamily="49" charset="-128"/>
                <a:ea typeface="MS Mincho" panose="02020609040205080304" pitchFamily="49" charset="-128"/>
              </a:rPr>
              <a:t>形容詞重畳式の使用頻度を計算し、統計学の</a:t>
            </a:r>
            <a:r>
              <a:rPr lang="en-US" altLang="ja-JP" dirty="0">
                <a:solidFill>
                  <a:srgbClr val="7030A0"/>
                </a:solidFill>
                <a:latin typeface="MS Mincho" panose="02020609040205080304" pitchFamily="49" charset="-128"/>
                <a:ea typeface="MS Mincho" panose="02020609040205080304" pitchFamily="49" charset="-128"/>
              </a:rPr>
              <a:t>Z</a:t>
            </a:r>
            <a:r>
              <a:rPr lang="ja-JP" altLang="en-US" dirty="0">
                <a:solidFill>
                  <a:srgbClr val="7030A0"/>
                </a:solidFill>
                <a:latin typeface="MS Mincho" panose="02020609040205080304" pitchFamily="49" charset="-128"/>
                <a:ea typeface="MS Mincho" panose="02020609040205080304" pitchFamily="49" charset="-128"/>
              </a:rPr>
              <a:t>検定</a:t>
            </a:r>
            <a:r>
              <a:rPr lang="ja-JP" altLang="en-US" dirty="0">
                <a:latin typeface="MS Mincho" panose="02020609040205080304" pitchFamily="49" charset="-128"/>
                <a:ea typeface="MS Mincho" panose="02020609040205080304" pitchFamily="49" charset="-128"/>
              </a:rPr>
              <a:t>を利用し、前八十回と後四十回の相違点があるかどうかを検討する。</a:t>
            </a:r>
          </a:p>
          <a:p>
            <a:r>
              <a:rPr lang="en-US" altLang="ja-JP" dirty="0">
                <a:latin typeface="MS Mincho" panose="02020609040205080304" pitchFamily="49" charset="-128"/>
                <a:ea typeface="MS Mincho" panose="02020609040205080304" pitchFamily="49" charset="-128"/>
              </a:rPr>
              <a:t>    Z</a:t>
            </a:r>
            <a:r>
              <a:rPr lang="ja-JP" altLang="en-US" dirty="0">
                <a:latin typeface="MS Mincho" panose="02020609040205080304" pitchFamily="49" charset="-128"/>
                <a:ea typeface="MS Mincho" panose="02020609040205080304" pitchFamily="49" charset="-128"/>
              </a:rPr>
              <a:t>検定は、正規分布を用いる統計学的検定法で、標本の平均と母集団の平均とが統計学的にみて有意に異なるかどうかを検定する方法である。</a:t>
            </a:r>
          </a:p>
          <a:p>
            <a:r>
              <a:rPr lang="en-US"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式形容詞重畳式の使用頻度は正規母集団に従うサンプル</a:t>
            </a:r>
            <a:r>
              <a:rPr lang="en-US" altLang="ja-JP" dirty="0">
                <a:latin typeface="MS Mincho" panose="02020609040205080304" pitchFamily="49" charset="-128"/>
                <a:ea typeface="MS Mincho" panose="02020609040205080304" pitchFamily="49" charset="-128"/>
              </a:rPr>
              <a:t>N</a:t>
            </a:r>
            <a:r>
              <a:rPr lang="ja-JP" altLang="en-US" dirty="0">
                <a:latin typeface="MS Mincho" panose="02020609040205080304" pitchFamily="49" charset="-128"/>
                <a:ea typeface="MS Mincho" panose="02020609040205080304" pitchFamily="49" charset="-128"/>
              </a:rPr>
              <a:t>１により、後四十回に</a:t>
            </a:r>
            <a:r>
              <a:rPr lang="en-US" altLang="zh-CN" dirty="0">
                <a:latin typeface="MS Mincho" panose="02020609040205080304" pitchFamily="49" charset="-128"/>
                <a:ea typeface="MS Mincho" panose="02020609040205080304" pitchFamily="49" charset="-128"/>
              </a:rPr>
              <a:t>AA</a:t>
            </a:r>
            <a:r>
              <a:rPr lang="zh-CN" altLang="en-US" dirty="0">
                <a:latin typeface="MS Mincho" panose="02020609040205080304" pitchFamily="49" charset="-128"/>
                <a:ea typeface="MS Mincho" panose="02020609040205080304" pitchFamily="49" charset="-128"/>
              </a:rPr>
              <a:t>式</a:t>
            </a:r>
            <a:r>
              <a:rPr lang="ja-JP" altLang="en-US" dirty="0">
                <a:latin typeface="MS Mincho" panose="02020609040205080304" pitchFamily="49" charset="-128"/>
                <a:ea typeface="MS Mincho" panose="02020609040205080304" pitchFamily="49" charset="-128"/>
              </a:rPr>
              <a:t>おける形容詞重畳式の使用頻度は正規母集団に従うサンプル</a:t>
            </a:r>
            <a:r>
              <a:rPr lang="en-US" altLang="ja-JP" dirty="0">
                <a:latin typeface="MS Mincho" panose="02020609040205080304" pitchFamily="49" charset="-128"/>
                <a:ea typeface="MS Mincho" panose="02020609040205080304" pitchFamily="49" charset="-128"/>
              </a:rPr>
              <a:t>N</a:t>
            </a:r>
            <a:r>
              <a:rPr lang="ja-JP" altLang="en-US" dirty="0">
                <a:latin typeface="MS Mincho" panose="02020609040205080304" pitchFamily="49" charset="-128"/>
                <a:ea typeface="MS Mincho" panose="02020609040205080304" pitchFamily="49" charset="-128"/>
              </a:rPr>
              <a:t>２によるとする。２つのサンプルは互いに独立していることを条件とする。本節では、以上の統計的手法を踏まえて、二つの母平均の差に関する検定を用いて、二つのサンプルの平均値には差があるかどうかをテストする。</a:t>
            </a:r>
          </a:p>
        </p:txBody>
      </p:sp>
      <p:sp>
        <p:nvSpPr>
          <p:cNvPr id="3" name="矩形 2"/>
          <p:cNvSpPr/>
          <p:nvPr/>
        </p:nvSpPr>
        <p:spPr>
          <a:xfrm>
            <a:off x="1291628" y="628991"/>
            <a:ext cx="4041491" cy="523220"/>
          </a:xfrm>
          <a:prstGeom prst="rect">
            <a:avLst/>
          </a:prstGeom>
        </p:spPr>
        <p:txBody>
          <a:bodyPr wrap="none">
            <a:spAutoFit/>
          </a:bodyPr>
          <a:lstStyle/>
          <a:p>
            <a:r>
              <a:rPr lang="en-US" altLang="ja-JP" sz="2800" dirty="0">
                <a:solidFill>
                  <a:srgbClr val="0070C0"/>
                </a:solidFill>
              </a:rPr>
              <a:t>4.2</a:t>
            </a:r>
            <a:r>
              <a:rPr lang="ja-JP" altLang="en-US" sz="2800" dirty="0">
                <a:solidFill>
                  <a:srgbClr val="0070C0"/>
                </a:solidFill>
              </a:rPr>
              <a:t>　使用頻度からの比較</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432" y="4336830"/>
            <a:ext cx="325755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55984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593" y="940026"/>
            <a:ext cx="94488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144" y="3034775"/>
            <a:ext cx="40195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16514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55593" y="208856"/>
            <a:ext cx="10471539" cy="731167"/>
            <a:chOff x="1150776" y="531073"/>
            <a:chExt cx="10471539"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710849"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2" name="矩形 1"/>
          <p:cNvSpPr/>
          <p:nvPr/>
        </p:nvSpPr>
        <p:spPr>
          <a:xfrm>
            <a:off x="1074126" y="940023"/>
            <a:ext cx="9670073" cy="2308324"/>
          </a:xfrm>
          <a:prstGeom prst="rect">
            <a:avLst/>
          </a:prstGeom>
        </p:spPr>
        <p:txBody>
          <a:bodyPr wrap="square">
            <a:spAutoFit/>
          </a:bodyPr>
          <a:lstStyle/>
          <a:p>
            <a:r>
              <a:rPr lang="ja-JP" altLang="en-US" dirty="0"/>
              <a:t>      統計学では、一般的に、ある事象の発生確率が</a:t>
            </a:r>
            <a:r>
              <a:rPr lang="en-US" altLang="ja-JP" dirty="0"/>
              <a:t>0. 05 </a:t>
            </a:r>
            <a:r>
              <a:rPr lang="ja-JP" altLang="en-US" dirty="0"/>
              <a:t>である或いは </a:t>
            </a:r>
            <a:r>
              <a:rPr lang="en-US" altLang="ja-JP" dirty="0"/>
              <a:t>0. 05 </a:t>
            </a:r>
            <a:r>
              <a:rPr lang="ja-JP" altLang="en-US" dirty="0"/>
              <a:t>より低いと「低確率事件」と呼ぶ。つまり、この事象は</a:t>
            </a:r>
            <a:r>
              <a:rPr lang="en-US" altLang="ja-JP" dirty="0"/>
              <a:t>5</a:t>
            </a:r>
            <a:r>
              <a:rPr lang="ja-JP" altLang="en-US" dirty="0"/>
              <a:t>％の確率でしか発生しない。この低確率事象とは、つまり実際発生する可能性がほとんどない事象と指す。仮説検定では、一般的に元々の仮説（統計学では「帰無仮説」と呼ぶ、以下、元々の仮説を帰無仮説と呼ぶ）が正しいと先に仮定する。たとえば、この仮説に関する検定結果には、低確率事象が発生したことが分かったとしたら、帰無仮説が正しくないことも明らかになる。この場合、帰無仮説を棄却し、対立仮説（帰無仮説と相反する仮説）を採用する。一方、この仮説に関する検定結果には、低確率事象が発生しなかったら、帰無仮説を採用する。この内、帰無仮説を棄却する確率は統計学では</a:t>
            </a:r>
            <a:r>
              <a:rPr lang="en-US" altLang="ja-JP" dirty="0"/>
              <a:t>『</a:t>
            </a:r>
            <a:r>
              <a:rPr lang="ja-JP" altLang="en-US" dirty="0"/>
              <a:t>有意水準」と呼び、</a:t>
            </a:r>
            <a:r>
              <a:rPr lang="en-US" altLang="ja-JP" dirty="0"/>
              <a:t>α</a:t>
            </a:r>
            <a:r>
              <a:rPr lang="ja-JP" altLang="en-US" dirty="0"/>
              <a:t>と記する。</a:t>
            </a:r>
            <a:endParaRPr lang="zh-CN" altLang="en-US" dirty="0"/>
          </a:p>
        </p:txBody>
      </p:sp>
      <p:sp>
        <p:nvSpPr>
          <p:cNvPr id="3" name="矩形 2"/>
          <p:cNvSpPr/>
          <p:nvPr/>
        </p:nvSpPr>
        <p:spPr>
          <a:xfrm>
            <a:off x="1294895" y="3355087"/>
            <a:ext cx="9228533" cy="2308324"/>
          </a:xfrm>
          <a:prstGeom prst="rect">
            <a:avLst/>
          </a:prstGeom>
        </p:spPr>
        <p:txBody>
          <a:bodyPr wrap="square">
            <a:spAutoFit/>
          </a:bodyPr>
          <a:lstStyle/>
          <a:p>
            <a:r>
              <a:rPr lang="ja-JP" altLang="en-US" dirty="0"/>
              <a:t>     有意水準</a:t>
            </a:r>
            <a:r>
              <a:rPr lang="en-US" altLang="ja-JP" dirty="0"/>
              <a:t>α</a:t>
            </a:r>
            <a:r>
              <a:rPr lang="ja-JP" altLang="en-US" dirty="0"/>
              <a:t>は</a:t>
            </a:r>
            <a:r>
              <a:rPr lang="en-US" altLang="ja-JP" dirty="0"/>
              <a:t>0.05</a:t>
            </a:r>
            <a:r>
              <a:rPr lang="ja-JP" altLang="en-US" dirty="0"/>
              <a:t>をとると、棄却域は：</a:t>
            </a:r>
            <a:r>
              <a:rPr lang="en-US" altLang="ja-JP" dirty="0"/>
              <a:t>| Z | ≥Z1</a:t>
            </a:r>
            <a:r>
              <a:rPr lang="ja-JP" altLang="en-US" dirty="0"/>
              <a:t>－</a:t>
            </a:r>
            <a:r>
              <a:rPr lang="en-US" altLang="ja-JP" dirty="0"/>
              <a:t>α / 2</a:t>
            </a:r>
            <a:r>
              <a:rPr lang="ja-JP" altLang="en-US" dirty="0"/>
              <a:t>である。</a:t>
            </a:r>
            <a:r>
              <a:rPr lang="en-US" altLang="ja-JP" dirty="0"/>
              <a:t>Z1-α/ 2 </a:t>
            </a:r>
            <a:r>
              <a:rPr lang="ja-JP" altLang="en-US" dirty="0"/>
              <a:t>は </a:t>
            </a:r>
            <a:r>
              <a:rPr lang="en-US" altLang="ja-JP" dirty="0"/>
              <a:t>0. 975</a:t>
            </a:r>
            <a:r>
              <a:rPr lang="ja-JP" altLang="en-US" dirty="0"/>
              <a:t>であり、正規分布表を調べると、対応する値は</a:t>
            </a:r>
            <a:r>
              <a:rPr lang="en-US" altLang="ja-JP" dirty="0"/>
              <a:t>1. 96</a:t>
            </a:r>
            <a:r>
              <a:rPr lang="ja-JP" altLang="en-US" dirty="0"/>
              <a:t>である。</a:t>
            </a:r>
          </a:p>
          <a:p>
            <a:r>
              <a:rPr lang="ja-JP" altLang="en-US" dirty="0"/>
              <a:t>    それによって、</a:t>
            </a:r>
            <a:r>
              <a:rPr lang="en-US" altLang="ja-JP" dirty="0"/>
              <a:t>AA</a:t>
            </a:r>
            <a:r>
              <a:rPr lang="ja-JP" altLang="en-US" dirty="0"/>
              <a:t>型形容詞重畳式に関する仮説検定の結果の絶対値は</a:t>
            </a:r>
            <a:r>
              <a:rPr lang="en-US" altLang="ja-JP" dirty="0"/>
              <a:t>1.96</a:t>
            </a:r>
            <a:r>
              <a:rPr lang="ja-JP" altLang="en-US" dirty="0"/>
              <a:t>より大きいと、帰無仮説を棄却し、対立仮説を採用すべきである。一方、</a:t>
            </a:r>
            <a:r>
              <a:rPr lang="en-US" altLang="ja-JP" dirty="0"/>
              <a:t>Z</a:t>
            </a:r>
            <a:r>
              <a:rPr lang="ja-JP" altLang="en-US" dirty="0"/>
              <a:t>の絶対値は</a:t>
            </a:r>
            <a:r>
              <a:rPr lang="en-US" altLang="ja-JP" dirty="0"/>
              <a:t>1.96</a:t>
            </a:r>
            <a:r>
              <a:rPr lang="ja-JP" altLang="en-US" dirty="0"/>
              <a:t>より小さければ、帰無仮説をそのまま採用する。本研究の場合、</a:t>
            </a:r>
            <a:r>
              <a:rPr lang="en-US" altLang="ja-JP" dirty="0"/>
              <a:t>|Z| </a:t>
            </a:r>
            <a:r>
              <a:rPr lang="ja-JP" altLang="en-US" dirty="0"/>
              <a:t>の値は</a:t>
            </a:r>
            <a:r>
              <a:rPr lang="en-US" altLang="ja-JP" dirty="0"/>
              <a:t>2.46</a:t>
            </a:r>
            <a:r>
              <a:rPr lang="ja-JP" altLang="en-US" dirty="0"/>
              <a:t>であって、</a:t>
            </a:r>
            <a:r>
              <a:rPr lang="en-US" altLang="ja-JP" dirty="0"/>
              <a:t>1. 96</a:t>
            </a:r>
            <a:r>
              <a:rPr lang="ja-JP" altLang="en-US" dirty="0"/>
              <a:t>より大きいため、帰無仮説を棄却し、対立仮説を採用することになる。この結果からすると、前</a:t>
            </a:r>
            <a:r>
              <a:rPr lang="en-US" altLang="ja-JP" dirty="0"/>
              <a:t>80</a:t>
            </a:r>
            <a:r>
              <a:rPr lang="ja-JP" altLang="en-US" dirty="0"/>
              <a:t>回と後</a:t>
            </a:r>
            <a:r>
              <a:rPr lang="en-US" altLang="ja-JP" dirty="0"/>
              <a:t>40</a:t>
            </a:r>
            <a:r>
              <a:rPr lang="ja-JP" altLang="en-US" dirty="0"/>
              <a:t>回の</a:t>
            </a:r>
            <a:r>
              <a:rPr lang="en-US" altLang="ja-JP" dirty="0"/>
              <a:t>AA</a:t>
            </a:r>
            <a:r>
              <a:rPr lang="ja-JP" altLang="en-US" dirty="0"/>
              <a:t>型形容詞重畳の使用頻度についての平均値は、統計学的な視点から見れば、違うことが明らかになった。</a:t>
            </a:r>
          </a:p>
        </p:txBody>
      </p:sp>
    </p:spTree>
    <p:extLst>
      <p:ext uri="{BB962C8B-B14F-4D97-AF65-F5344CB8AC3E}">
        <p14:creationId xmlns:p14="http://schemas.microsoft.com/office/powerpoint/2010/main" val="358390842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2" name="矩形 1"/>
          <p:cNvSpPr/>
          <p:nvPr/>
        </p:nvSpPr>
        <p:spPr>
          <a:xfrm>
            <a:off x="1278465" y="1028472"/>
            <a:ext cx="9457267" cy="646331"/>
          </a:xfrm>
          <a:prstGeom prst="rect">
            <a:avLst/>
          </a:prstGeom>
        </p:spPr>
        <p:txBody>
          <a:bodyPr wrap="square">
            <a:spAutoFit/>
          </a:bodyPr>
          <a:lstStyle/>
          <a:p>
            <a:r>
              <a:rPr lang="ja-JP" altLang="en-US" dirty="0"/>
              <a:t>   また、以上の</a:t>
            </a:r>
            <a:r>
              <a:rPr lang="en-US" altLang="ja-JP" dirty="0"/>
              <a:t>Z</a:t>
            </a:r>
            <a:r>
              <a:rPr lang="ja-JP" altLang="en-US" dirty="0"/>
              <a:t>検定で</a:t>
            </a:r>
            <a:r>
              <a:rPr lang="en-US" altLang="ja-JP" dirty="0"/>
              <a:t>ABB</a:t>
            </a:r>
            <a:r>
              <a:rPr lang="ja-JP" altLang="en-US" dirty="0"/>
              <a:t>式形容詞重畳式、</a:t>
            </a:r>
            <a:r>
              <a:rPr lang="en-US" altLang="ja-JP" dirty="0"/>
              <a:t>AABBB</a:t>
            </a:r>
            <a:r>
              <a:rPr lang="ja-JP" altLang="en-US" dirty="0"/>
              <a:t>式形容詞重畳式の</a:t>
            </a:r>
            <a:r>
              <a:rPr lang="en-US" altLang="ja-JP" dirty="0"/>
              <a:t>Z</a:t>
            </a:r>
            <a:r>
              <a:rPr lang="ja-JP" altLang="en-US" dirty="0"/>
              <a:t>統計量を計算した。</a:t>
            </a:r>
            <a:r>
              <a:rPr lang="en-US" altLang="ja-JP" dirty="0"/>
              <a:t>ABB</a:t>
            </a:r>
            <a:r>
              <a:rPr lang="ja-JP" altLang="en-US" dirty="0"/>
              <a:t>式形容詞重畳式の</a:t>
            </a:r>
            <a:r>
              <a:rPr lang="en-US" altLang="ja-JP" dirty="0"/>
              <a:t>Z</a:t>
            </a:r>
            <a:r>
              <a:rPr lang="ja-JP" altLang="en-US" dirty="0"/>
              <a:t>値は以下のように示される。</a:t>
            </a:r>
            <a:endParaRPr lang="zh-CN"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141" y="1822450"/>
            <a:ext cx="326707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18" y="2773896"/>
            <a:ext cx="559117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465" y="4184126"/>
            <a:ext cx="65722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644420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55593" y="208859"/>
            <a:ext cx="10471539" cy="492443"/>
            <a:chOff x="1150776" y="531073"/>
            <a:chExt cx="10471539" cy="492443"/>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grpSp>
      <p:sp>
        <p:nvSpPr>
          <p:cNvPr id="3" name="矩形 2"/>
          <p:cNvSpPr/>
          <p:nvPr/>
        </p:nvSpPr>
        <p:spPr>
          <a:xfrm>
            <a:off x="837199" y="601242"/>
            <a:ext cx="6092825" cy="369332"/>
          </a:xfrm>
          <a:prstGeom prst="rect">
            <a:avLst/>
          </a:prstGeom>
        </p:spPr>
        <p:txBody>
          <a:bodyPr>
            <a:spAutoFit/>
          </a:bodyPr>
          <a:lstStyle/>
          <a:p>
            <a:r>
              <a:rPr lang="en-US" altLang="ja-JP" dirty="0">
                <a:solidFill>
                  <a:srgbClr val="0070C0"/>
                </a:solidFill>
              </a:rPr>
              <a:t>4.3</a:t>
            </a:r>
            <a:r>
              <a:rPr lang="ja-JP" altLang="en-US" dirty="0">
                <a:solidFill>
                  <a:srgbClr val="0070C0"/>
                </a:solidFill>
              </a:rPr>
              <a:t>　具体的な使用例の比較</a:t>
            </a:r>
          </a:p>
        </p:txBody>
      </p:sp>
      <p:sp>
        <p:nvSpPr>
          <p:cNvPr id="4" name="矩形 3"/>
          <p:cNvSpPr/>
          <p:nvPr/>
        </p:nvSpPr>
        <p:spPr>
          <a:xfrm>
            <a:off x="1481669" y="1944639"/>
            <a:ext cx="9415935" cy="1477328"/>
          </a:xfrm>
          <a:prstGeom prst="rect">
            <a:avLst/>
          </a:prstGeom>
        </p:spPr>
        <p:txBody>
          <a:bodyPr wrap="square">
            <a:spAutoFit/>
          </a:bodyPr>
          <a:lstStyle/>
          <a:p>
            <a:r>
              <a:rPr lang="ja-JP" altLang="en-US" dirty="0"/>
              <a:t>    呂叔湘（</a:t>
            </a:r>
            <a:r>
              <a:rPr lang="en-US" altLang="ja-JP" dirty="0"/>
              <a:t>1942/2002</a:t>
            </a:r>
            <a:r>
              <a:rPr lang="ja-JP" altLang="en-US" dirty="0"/>
              <a:t>：</a:t>
            </a:r>
            <a:r>
              <a:rPr lang="en-US" altLang="ja-JP" dirty="0"/>
              <a:t>9</a:t>
            </a:r>
            <a:r>
              <a:rPr lang="ja-JP" altLang="en-US" dirty="0"/>
              <a:t>）は、</a:t>
            </a:r>
            <a:r>
              <a:rPr lang="en-US" altLang="ja-JP" dirty="0"/>
              <a:t>AA </a:t>
            </a:r>
            <a:r>
              <a:rPr lang="ja-JP" altLang="en-US" dirty="0"/>
              <a:t>型の形容詞重畳式を二種類に分ける。「重畳しないと使えない」という語は第一種類で、「重畳しなくても使える」という語は第二種類である。「翩翩、盈盈、巍巍、累累、喋喋、津津、孜孜、喃喃、諾諾、諤諤、熙熙、攘攘」等が第一種類の語であり、「緩緩、密密」が第二種類の語である。古代中国語では、「翩翩、孜孜、盈盈」等を重言という。本稿では、「密密」「緩緩」等を</a:t>
            </a:r>
            <a:r>
              <a:rPr lang="en-US" altLang="ja-JP" dirty="0"/>
              <a:t>AA</a:t>
            </a:r>
            <a:r>
              <a:rPr lang="ja-JP" altLang="en-US" dirty="0"/>
              <a:t>式重畳といい、「翩翩、孜孜、盈盈」等を</a:t>
            </a:r>
            <a:r>
              <a:rPr lang="en-US" altLang="ja-JP" dirty="0"/>
              <a:t>AA</a:t>
            </a:r>
            <a:r>
              <a:rPr lang="ja-JP" altLang="en-US" dirty="0"/>
              <a:t>式重言という。</a:t>
            </a:r>
            <a:endParaRPr lang="zh-CN" altLang="en-US" dirty="0"/>
          </a:p>
        </p:txBody>
      </p:sp>
      <p:sp>
        <p:nvSpPr>
          <p:cNvPr id="5" name="矩形 4"/>
          <p:cNvSpPr/>
          <p:nvPr/>
        </p:nvSpPr>
        <p:spPr>
          <a:xfrm>
            <a:off x="837199" y="1144600"/>
            <a:ext cx="4302781" cy="369332"/>
          </a:xfrm>
          <a:prstGeom prst="rect">
            <a:avLst/>
          </a:prstGeom>
        </p:spPr>
        <p:txBody>
          <a:bodyPr wrap="none">
            <a:spAutoFit/>
          </a:bodyPr>
          <a:lstStyle/>
          <a:p>
            <a:r>
              <a:rPr lang="en-US" altLang="ja-JP" dirty="0">
                <a:solidFill>
                  <a:srgbClr val="0070C0"/>
                </a:solidFill>
              </a:rPr>
              <a:t>4.3.1</a:t>
            </a:r>
            <a:r>
              <a:rPr lang="ja-JP" altLang="en-US" dirty="0">
                <a:solidFill>
                  <a:srgbClr val="0070C0"/>
                </a:solidFill>
              </a:rPr>
              <a:t>　</a:t>
            </a:r>
            <a:r>
              <a:rPr lang="en-US" altLang="ja-JP" dirty="0">
                <a:solidFill>
                  <a:srgbClr val="0070C0"/>
                </a:solidFill>
              </a:rPr>
              <a:t>AA</a:t>
            </a:r>
            <a:r>
              <a:rPr lang="ja-JP" altLang="en-US" dirty="0">
                <a:solidFill>
                  <a:srgbClr val="0070C0"/>
                </a:solidFill>
              </a:rPr>
              <a:t>式形容詞重畳式の使用例の比較</a:t>
            </a:r>
          </a:p>
        </p:txBody>
      </p:sp>
    </p:spTree>
    <p:extLst>
      <p:ext uri="{BB962C8B-B14F-4D97-AF65-F5344CB8AC3E}">
        <p14:creationId xmlns:p14="http://schemas.microsoft.com/office/powerpoint/2010/main" val="209904175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chemeClr val="bg1">
                      <a:lumMod val="65000"/>
                    </a:schemeClr>
                  </a:solidFill>
                  <a:latin typeface="汉仪合龙行书W" pitchFamily="18" charset="-122"/>
                  <a:ea typeface="汉仪合龙行书W" pitchFamily="18" charset="-122"/>
                  <a:cs typeface="+mn-ea"/>
                  <a:sym typeface="+mn-lt"/>
                </a:rPr>
                <a:t>T</a:t>
              </a:r>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2" name="矩形 1"/>
          <p:cNvSpPr/>
          <p:nvPr/>
        </p:nvSpPr>
        <p:spPr>
          <a:xfrm>
            <a:off x="1515533" y="1027032"/>
            <a:ext cx="8246534" cy="646331"/>
          </a:xfrm>
          <a:prstGeom prst="rect">
            <a:avLst/>
          </a:prstGeom>
        </p:spPr>
        <p:txBody>
          <a:bodyPr wrap="square">
            <a:spAutoFit/>
          </a:bodyPr>
          <a:lstStyle/>
          <a:p>
            <a:r>
              <a:rPr lang="en-US" altLang="ja-JP" dirty="0"/>
              <a:t>    </a:t>
            </a:r>
            <a:r>
              <a:rPr lang="en-US" altLang="ja-JP" dirty="0">
                <a:latin typeface="MS Mincho" panose="02020609040205080304" pitchFamily="49" charset="-128"/>
                <a:ea typeface="MS Mincho" panose="02020609040205080304" pitchFamily="49" charset="-128"/>
              </a:rPr>
              <a:t>4.1</a:t>
            </a:r>
            <a:r>
              <a:rPr lang="ja-JP" altLang="en-US" dirty="0">
                <a:latin typeface="MS Mincho" panose="02020609040205080304" pitchFamily="49" charset="-128"/>
                <a:ea typeface="MS Mincho" panose="02020609040205080304" pitchFamily="49" charset="-128"/>
              </a:rPr>
              <a:t>の表２から見ると、</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式重言の数は、</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後四十回より圧倒的に多いことがわかった。</a:t>
            </a:r>
            <a:endParaRPr lang="zh-CN" altLang="en-US" dirty="0">
              <a:latin typeface="MS Mincho" panose="02020609040205080304" pitchFamily="49" charset="-128"/>
              <a:ea typeface="MS Mincho" panose="02020609040205080304" pitchFamily="49" charset="-128"/>
            </a:endParaRPr>
          </a:p>
        </p:txBody>
      </p:sp>
      <p:sp>
        <p:nvSpPr>
          <p:cNvPr id="3" name="矩形 2"/>
          <p:cNvSpPr/>
          <p:nvPr/>
        </p:nvSpPr>
        <p:spPr>
          <a:xfrm>
            <a:off x="1040399" y="1833134"/>
            <a:ext cx="10093268" cy="3139321"/>
          </a:xfrm>
          <a:prstGeom prst="rect">
            <a:avLst/>
          </a:prstGeom>
        </p:spPr>
        <p:txBody>
          <a:bodyPr wrap="square">
            <a:spAutoFit/>
          </a:bodyPr>
          <a:lstStyle/>
          <a:p>
            <a:r>
              <a:rPr lang="en-US" altLang="ja-JP" dirty="0">
                <a:latin typeface="MS Mincho" panose="02020609040205080304" pitchFamily="49" charset="-128"/>
                <a:ea typeface="MS Mincho" panose="02020609040205080304" pitchFamily="49" charset="-128"/>
              </a:rPr>
              <a:t>    </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紅楼夢</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は白話小説だが、その中に韻文を混じえている。</a:t>
            </a:r>
            <a:r>
              <a:rPr lang="ja-JP" altLang="en-US" dirty="0">
                <a:latin typeface="MS Mincho" panose="02020609040205080304" pitchFamily="49" charset="-128"/>
                <a:ea typeface="MS Mincho" panose="02020609040205080304" pitchFamily="49" charset="-128"/>
              </a:rPr>
              <a:t>張耀（</a:t>
            </a:r>
            <a:r>
              <a:rPr lang="en-US" altLang="ja-JP" dirty="0">
                <a:latin typeface="MS Mincho" panose="02020609040205080304" pitchFamily="49" charset="-128"/>
                <a:ea typeface="MS Mincho" panose="02020609040205080304" pitchFamily="49" charset="-128"/>
              </a:rPr>
              <a:t>2015</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2</a:t>
            </a:r>
            <a:r>
              <a:rPr lang="ja-JP" altLang="en-US" dirty="0">
                <a:latin typeface="MS Mincho" panose="02020609040205080304" pitchFamily="49" charset="-128"/>
                <a:ea typeface="MS Mincho" panose="02020609040205080304" pitchFamily="49" charset="-128"/>
              </a:rPr>
              <a:t>）は、韻文とは、「詩、詞、曲、賦と民間歌謡、説唱を含み、その他すべての押韻している文章。」と指摘している。梁揚（</a:t>
            </a:r>
            <a:r>
              <a:rPr lang="en-US" altLang="ja-JP" dirty="0">
                <a:latin typeface="MS Mincho" panose="02020609040205080304" pitchFamily="49" charset="-128"/>
                <a:ea typeface="MS Mincho" panose="02020609040205080304" pitchFamily="49" charset="-128"/>
              </a:rPr>
              <a:t>2006</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148</a:t>
            </a:r>
            <a:r>
              <a:rPr lang="ja-JP" altLang="en-US" dirty="0">
                <a:latin typeface="MS Mincho" panose="02020609040205080304" pitchFamily="49" charset="-128"/>
                <a:ea typeface="MS Mincho" panose="02020609040205080304" pitchFamily="49" charset="-128"/>
              </a:rPr>
              <a:t>）は、</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における韻文の形式について、「</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紅樓夢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除了詩、詞、曲、賦這些常見的韻文體外，更兼備了歌、謠、諺、贊、誄、偈語、對聯、燈謎、酒令、駢文</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可謂應有盡有。（</a:t>
            </a:r>
            <a:r>
              <a:rPr lang="en-US" altLang="ja-JP"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は詩、詞、曲、賦などのよくある韻文体のほかに、歌、謡、諺、賛、誄語、偈（仏典のなかで、仏をたたえる韻文）、対聯、提灯の謎、酒令、駢文</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を兼備し、ありとあらゆるものがあるといえる。）」と指摘している。</a:t>
            </a:r>
            <a:r>
              <a:rPr lang="ja-JP" altLang="en-US" dirty="0">
                <a:solidFill>
                  <a:srgbClr val="0070C0"/>
                </a:solidFill>
                <a:latin typeface="MS Mincho" panose="02020609040205080304" pitchFamily="49" charset="-128"/>
                <a:ea typeface="MS Mincho" panose="02020609040205080304" pitchFamily="49" charset="-128"/>
              </a:rPr>
              <a:t>薛繼生（</a:t>
            </a:r>
            <a:r>
              <a:rPr lang="en-US" altLang="ja-JP" dirty="0">
                <a:solidFill>
                  <a:srgbClr val="0070C0"/>
                </a:solidFill>
                <a:latin typeface="MS Mincho" panose="02020609040205080304" pitchFamily="49" charset="-128"/>
                <a:ea typeface="MS Mincho" panose="02020609040205080304" pitchFamily="49" charset="-128"/>
              </a:rPr>
              <a:t>1986:255</a:t>
            </a:r>
            <a:r>
              <a:rPr lang="ja-JP" altLang="en-US" dirty="0">
                <a:solidFill>
                  <a:srgbClr val="0070C0"/>
                </a:solidFill>
                <a:latin typeface="MS Mincho" panose="02020609040205080304" pitchFamily="49" charset="-128"/>
                <a:ea typeface="MS Mincho" panose="02020609040205080304" pitchFamily="49" charset="-128"/>
              </a:rPr>
              <a:t>）は、</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紅楼夢</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の前八十回における詩、詞、曲、賦などの韻文を考察した結果、</a:t>
            </a:r>
            <a:r>
              <a:rPr lang="en-US" altLang="ja-JP" dirty="0">
                <a:solidFill>
                  <a:srgbClr val="0070C0"/>
                </a:solidFill>
                <a:latin typeface="MS Mincho" panose="02020609040205080304" pitchFamily="49" charset="-128"/>
                <a:ea typeface="MS Mincho" panose="02020609040205080304" pitchFamily="49" charset="-128"/>
              </a:rPr>
              <a:t>190</a:t>
            </a:r>
            <a:r>
              <a:rPr lang="ja-JP" altLang="en-US" dirty="0">
                <a:solidFill>
                  <a:srgbClr val="0070C0"/>
                </a:solidFill>
                <a:latin typeface="MS Mincho" panose="02020609040205080304" pitchFamily="49" charset="-128"/>
                <a:ea typeface="MS Mincho" panose="02020609040205080304" pitchFamily="49" charset="-128"/>
              </a:rPr>
              <a:t>例に達し、</a:t>
            </a:r>
            <a:r>
              <a:rPr lang="en-US" altLang="ja-JP" dirty="0">
                <a:solidFill>
                  <a:srgbClr val="0070C0"/>
                </a:solidFill>
                <a:latin typeface="MS Mincho" panose="02020609040205080304" pitchFamily="49" charset="-128"/>
                <a:ea typeface="MS Mincho" panose="02020609040205080304" pitchFamily="49" charset="-128"/>
              </a:rPr>
              <a:t>13000</a:t>
            </a:r>
            <a:r>
              <a:rPr lang="ja-JP" altLang="en-US" dirty="0">
                <a:solidFill>
                  <a:srgbClr val="0070C0"/>
                </a:solidFill>
                <a:latin typeface="MS Mincho" panose="02020609040205080304" pitchFamily="49" charset="-128"/>
                <a:ea typeface="MS Mincho" panose="02020609040205080304" pitchFamily="49" charset="-128"/>
              </a:rPr>
              <a:t>字余りである。前八十回の全文の</a:t>
            </a:r>
            <a:r>
              <a:rPr lang="en-US" altLang="ja-JP" dirty="0">
                <a:solidFill>
                  <a:srgbClr val="0070C0"/>
                </a:solidFill>
                <a:latin typeface="MS Mincho" panose="02020609040205080304" pitchFamily="49" charset="-128"/>
                <a:ea typeface="MS Mincho" panose="02020609040205080304" pitchFamily="49" charset="-128"/>
              </a:rPr>
              <a:t>50</a:t>
            </a:r>
            <a:r>
              <a:rPr lang="ja-JP" altLang="en-US" dirty="0">
                <a:solidFill>
                  <a:srgbClr val="0070C0"/>
                </a:solidFill>
                <a:latin typeface="MS Mincho" panose="02020609040205080304" pitchFamily="49" charset="-128"/>
                <a:ea typeface="MS Mincho" panose="02020609040205080304" pitchFamily="49" charset="-128"/>
              </a:rPr>
              <a:t>分の一を占めると指摘している。しかし、蔡義江（</a:t>
            </a:r>
            <a:r>
              <a:rPr lang="en-US" altLang="ja-JP" dirty="0">
                <a:solidFill>
                  <a:srgbClr val="0070C0"/>
                </a:solidFill>
                <a:latin typeface="MS Mincho" panose="02020609040205080304" pitchFamily="49" charset="-128"/>
                <a:ea typeface="MS Mincho" panose="02020609040205080304" pitchFamily="49" charset="-128"/>
              </a:rPr>
              <a:t>2001/2004</a:t>
            </a:r>
            <a:r>
              <a:rPr lang="ja-JP" altLang="en-US" dirty="0">
                <a:solidFill>
                  <a:srgbClr val="0070C0"/>
                </a:solidFill>
                <a:latin typeface="MS Mincho" panose="02020609040205080304" pitchFamily="49" charset="-128"/>
                <a:ea typeface="MS Mincho" panose="02020609040205080304" pitchFamily="49" charset="-128"/>
              </a:rPr>
              <a:t>）がまとめる</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紅楼夢</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後四十回における韻文によると、それらは、</a:t>
            </a:r>
            <a:r>
              <a:rPr lang="en-US" altLang="ja-JP" dirty="0">
                <a:solidFill>
                  <a:srgbClr val="0070C0"/>
                </a:solidFill>
                <a:latin typeface="MS Mincho" panose="02020609040205080304" pitchFamily="49" charset="-128"/>
                <a:ea typeface="MS Mincho" panose="02020609040205080304" pitchFamily="49" charset="-128"/>
              </a:rPr>
              <a:t>36</a:t>
            </a:r>
            <a:r>
              <a:rPr lang="ja-JP" altLang="en-US" dirty="0">
                <a:solidFill>
                  <a:srgbClr val="0070C0"/>
                </a:solidFill>
                <a:latin typeface="MS Mincho" panose="02020609040205080304" pitchFamily="49" charset="-128"/>
                <a:ea typeface="MS Mincho" panose="02020609040205080304" pitchFamily="49" charset="-128"/>
              </a:rPr>
              <a:t>例にとどまり、</a:t>
            </a:r>
            <a:r>
              <a:rPr lang="en-US" altLang="ja-JP" dirty="0">
                <a:solidFill>
                  <a:srgbClr val="0070C0"/>
                </a:solidFill>
                <a:latin typeface="MS Mincho" panose="02020609040205080304" pitchFamily="49" charset="-128"/>
                <a:ea typeface="MS Mincho" panose="02020609040205080304" pitchFamily="49" charset="-128"/>
              </a:rPr>
              <a:t>1500</a:t>
            </a:r>
            <a:r>
              <a:rPr lang="ja-JP" altLang="en-US" dirty="0">
                <a:solidFill>
                  <a:srgbClr val="0070C0"/>
                </a:solidFill>
                <a:latin typeface="MS Mincho" panose="02020609040205080304" pitchFamily="49" charset="-128"/>
                <a:ea typeface="MS Mincho" panose="02020609040205080304" pitchFamily="49" charset="-128"/>
              </a:rPr>
              <a:t>字余りに過ぎないことになる。</a:t>
            </a:r>
            <a:endParaRPr lang="zh-CN" altLang="en-US" dirty="0">
              <a:solidFill>
                <a:srgbClr val="0070C0"/>
              </a:solidFill>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106474387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grpSp>
        <p:nvGrpSpPr>
          <p:cNvPr id="10" name="组合 9"/>
          <p:cNvGrpSpPr/>
          <p:nvPr/>
        </p:nvGrpSpPr>
        <p:grpSpPr>
          <a:xfrm>
            <a:off x="9139993" y="2641133"/>
            <a:ext cx="2321143" cy="1309661"/>
            <a:chOff x="9190790" y="2120430"/>
            <a:chExt cx="2321143" cy="1309661"/>
          </a:xfrm>
        </p:grpSpPr>
        <p:pic>
          <p:nvPicPr>
            <p:cNvPr id="14" name="图片 13"/>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444674" y="2120430"/>
              <a:ext cx="1813377" cy="1309661"/>
            </a:xfrm>
            <a:prstGeom prst="rect">
              <a:avLst/>
            </a:prstGeom>
          </p:spPr>
        </p:pic>
        <p:sp>
          <p:nvSpPr>
            <p:cNvPr id="15" name="文本框 14"/>
            <p:cNvSpPr txBox="1"/>
            <p:nvPr/>
          </p:nvSpPr>
          <p:spPr>
            <a:xfrm>
              <a:off x="9190790" y="2359761"/>
              <a:ext cx="2321143" cy="830997"/>
            </a:xfrm>
            <a:prstGeom prst="rect">
              <a:avLst/>
            </a:prstGeom>
            <a:noFill/>
          </p:spPr>
          <p:txBody>
            <a:bodyPr wrap="square" rtlCol="0">
              <a:spAutoFit/>
            </a:bodyPr>
            <a:lstStyle/>
            <a:p>
              <a:pPr algn="ctr"/>
              <a:endParaRPr lang="zh-CN" altLang="en-US" sz="4800" dirty="0">
                <a:solidFill>
                  <a:schemeClr val="bg1"/>
                </a:solidFill>
                <a:latin typeface="汉仪合龙行书W" pitchFamily="18" charset="-122"/>
                <a:ea typeface="汉仪合龙行书W" pitchFamily="18" charset="-122"/>
                <a:cs typeface="+mn-ea"/>
                <a:sym typeface="+mn-lt"/>
              </a:endParaRPr>
            </a:p>
          </p:txBody>
        </p:sp>
      </p:grpSp>
      <p:sp>
        <p:nvSpPr>
          <p:cNvPr id="2" name="矩形 1"/>
          <p:cNvSpPr/>
          <p:nvPr/>
        </p:nvSpPr>
        <p:spPr>
          <a:xfrm>
            <a:off x="1164506" y="738817"/>
            <a:ext cx="8716097" cy="1754326"/>
          </a:xfrm>
          <a:prstGeom prst="rect">
            <a:avLst/>
          </a:prstGeom>
        </p:spPr>
        <p:txBody>
          <a:bodyPr wrap="square">
            <a:spAutoFit/>
          </a:bodyPr>
          <a:lstStyle/>
          <a:p>
            <a:r>
              <a:rPr lang="en-US" altLang="ja-JP" dirty="0">
                <a:solidFill>
                  <a:srgbClr val="00B0F0"/>
                </a:solidFill>
                <a:latin typeface="MS Mincho" panose="02020609040205080304" pitchFamily="49" charset="-128"/>
                <a:ea typeface="MS Mincho" panose="02020609040205080304" pitchFamily="49" charset="-128"/>
              </a:rPr>
              <a:t>    『</a:t>
            </a:r>
            <a:r>
              <a:rPr lang="ja-JP" altLang="en-US" dirty="0">
                <a:solidFill>
                  <a:srgbClr val="00B0F0"/>
                </a:solidFill>
                <a:latin typeface="MS Mincho" panose="02020609040205080304" pitchFamily="49" charset="-128"/>
                <a:ea typeface="MS Mincho" panose="02020609040205080304" pitchFamily="49" charset="-128"/>
              </a:rPr>
              <a:t>紅楼夢</a:t>
            </a:r>
            <a:r>
              <a:rPr lang="en-US" altLang="ja-JP" dirty="0">
                <a:solidFill>
                  <a:srgbClr val="00B0F0"/>
                </a:solidFill>
                <a:latin typeface="MS Mincho" panose="02020609040205080304" pitchFamily="49" charset="-128"/>
                <a:ea typeface="MS Mincho" panose="02020609040205080304" pitchFamily="49" charset="-128"/>
              </a:rPr>
              <a:t>』</a:t>
            </a:r>
            <a:r>
              <a:rPr lang="ja-JP" altLang="en-US" dirty="0">
                <a:solidFill>
                  <a:srgbClr val="00B0F0"/>
                </a:solidFill>
                <a:latin typeface="MS Mincho" panose="02020609040205080304" pitchFamily="49" charset="-128"/>
                <a:ea typeface="MS Mincho" panose="02020609040205080304" pitchFamily="49" charset="-128"/>
              </a:rPr>
              <a:t>前八十回おいては、「皚皚」「曖曖」「蒼蒼」「輝輝」などの</a:t>
            </a:r>
            <a:r>
              <a:rPr lang="en-US" altLang="ja-JP" dirty="0">
                <a:solidFill>
                  <a:srgbClr val="00B0F0"/>
                </a:solidFill>
                <a:latin typeface="MS Mincho" panose="02020609040205080304" pitchFamily="49" charset="-128"/>
                <a:ea typeface="MS Mincho" panose="02020609040205080304" pitchFamily="49" charset="-128"/>
              </a:rPr>
              <a:t>AA</a:t>
            </a:r>
            <a:r>
              <a:rPr lang="ja-JP" altLang="en-US" dirty="0">
                <a:solidFill>
                  <a:srgbClr val="00B0F0"/>
                </a:solidFill>
                <a:latin typeface="MS Mincho" panose="02020609040205080304" pitchFamily="49" charset="-128"/>
                <a:ea typeface="MS Mincho" panose="02020609040205080304" pitchFamily="49" charset="-128"/>
              </a:rPr>
              <a:t>式重言の用例が多く見られ、それらは韻文に出現し、注目される。</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型形容詞重畳式の</a:t>
            </a:r>
            <a:r>
              <a:rPr lang="en-US" altLang="ja-JP" dirty="0">
                <a:latin typeface="MS Mincho" panose="02020609040205080304" pitchFamily="49" charset="-128"/>
                <a:ea typeface="MS Mincho" panose="02020609040205080304" pitchFamily="49" charset="-128"/>
              </a:rPr>
              <a:t>132</a:t>
            </a:r>
            <a:r>
              <a:rPr lang="ja-JP" altLang="en-US" dirty="0">
                <a:latin typeface="MS Mincho" panose="02020609040205080304" pitchFamily="49" charset="-128"/>
                <a:ea typeface="MS Mincho" panose="02020609040205080304" pitchFamily="49" charset="-128"/>
              </a:rPr>
              <a:t>語のうち、</a:t>
            </a:r>
            <a:r>
              <a:rPr lang="en-US" altLang="ja-JP" dirty="0">
                <a:latin typeface="MS Mincho" panose="02020609040205080304" pitchFamily="49" charset="-128"/>
                <a:ea typeface="MS Mincho" panose="02020609040205080304" pitchFamily="49" charset="-128"/>
              </a:rPr>
              <a:t>49</a:t>
            </a:r>
            <a:r>
              <a:rPr lang="ja-JP" altLang="en-US" dirty="0">
                <a:latin typeface="MS Mincho" panose="02020609040205080304" pitchFamily="49" charset="-128"/>
                <a:ea typeface="MS Mincho" panose="02020609040205080304" pitchFamily="49" charset="-128"/>
              </a:rPr>
              <a:t>語は韻文から出ており、約三分の一を占める。</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後四十回における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型形容詞重畳式の</a:t>
            </a:r>
            <a:r>
              <a:rPr lang="en-US" altLang="ja-JP" dirty="0">
                <a:latin typeface="MS Mincho" panose="02020609040205080304" pitchFamily="49" charset="-128"/>
                <a:ea typeface="MS Mincho" panose="02020609040205080304" pitchFamily="49" charset="-128"/>
              </a:rPr>
              <a:t>71</a:t>
            </a:r>
            <a:r>
              <a:rPr lang="ja-JP" altLang="en-US" dirty="0">
                <a:latin typeface="MS Mincho" panose="02020609040205080304" pitchFamily="49" charset="-128"/>
                <a:ea typeface="MS Mincho" panose="02020609040205080304" pitchFamily="49" charset="-128"/>
              </a:rPr>
              <a:t>語のうち、</a:t>
            </a:r>
            <a:r>
              <a:rPr lang="en-US" altLang="ja-JP" dirty="0">
                <a:latin typeface="MS Mincho" panose="02020609040205080304" pitchFamily="49" charset="-128"/>
                <a:ea typeface="MS Mincho" panose="02020609040205080304" pitchFamily="49" charset="-128"/>
              </a:rPr>
              <a:t>7</a:t>
            </a:r>
            <a:r>
              <a:rPr lang="ja-JP" altLang="en-US" dirty="0">
                <a:latin typeface="MS Mincho" panose="02020609040205080304" pitchFamily="49" charset="-128"/>
                <a:ea typeface="MS Mincho" panose="02020609040205080304" pitchFamily="49" charset="-128"/>
              </a:rPr>
              <a:t>語は韻文から出ており、約十分の一を占める。</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後四十回に見られる韻文は、二文のみであり、本文の中に混在し、完全な詩と見なされない。たとえば、</a:t>
            </a:r>
            <a:endParaRPr lang="zh-CN" altLang="en-US" dirty="0">
              <a:latin typeface="MS Mincho" panose="02020609040205080304" pitchFamily="49" charset="-128"/>
              <a:ea typeface="MS Mincho" panose="02020609040205080304" pitchFamily="49" charset="-128"/>
            </a:endParaRPr>
          </a:p>
        </p:txBody>
      </p:sp>
      <p:sp>
        <p:nvSpPr>
          <p:cNvPr id="3" name="矩形 2"/>
          <p:cNvSpPr/>
          <p:nvPr/>
        </p:nvSpPr>
        <p:spPr>
          <a:xfrm>
            <a:off x="1270000" y="2477054"/>
            <a:ext cx="10157132" cy="3693319"/>
          </a:xfrm>
          <a:prstGeom prst="rect">
            <a:avLst/>
          </a:prstGeom>
        </p:spPr>
        <p:txBody>
          <a:bodyPr wrap="square">
            <a:spAutoFit/>
          </a:bodyPr>
          <a:lstStyle/>
          <a:p>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3</a:t>
            </a:r>
            <a:r>
              <a:rPr lang="ja-JP" altLang="en-US" dirty="0">
                <a:latin typeface="MS Mincho" panose="02020609040205080304" pitchFamily="49" charset="-128"/>
                <a:ea typeface="MS Mincho" panose="02020609040205080304" pitchFamily="49" charset="-128"/>
              </a:rPr>
              <a:t>）香魂一縷隨風散，愁緒三更入夢遙。（第</a:t>
            </a:r>
            <a:r>
              <a:rPr lang="en-US" altLang="ja-JP" dirty="0">
                <a:latin typeface="MS Mincho" panose="02020609040205080304" pitchFamily="49" charset="-128"/>
                <a:ea typeface="MS Mincho" panose="02020609040205080304" pitchFamily="49" charset="-128"/>
              </a:rPr>
              <a:t>98</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p1351</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（４）心病終須心藥治，解鈴還是系鈴人。（第</a:t>
            </a:r>
            <a:r>
              <a:rPr lang="en-US" altLang="ja-JP" dirty="0">
                <a:latin typeface="MS Mincho" panose="02020609040205080304" pitchFamily="49" charset="-128"/>
                <a:ea typeface="MS Mincho" panose="02020609040205080304" pitchFamily="49" charset="-128"/>
              </a:rPr>
              <a:t>90</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p1253</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    例文（３）は、作者の黛玉の死に感嘆文である。例文（４）は、黛玉は雪雁と紫鵑の話を盗み聞きて、宝玉がすでに婚約したと誤解したことで、心が暗くなり、病状が重くなったものの、誤解と知って、病気もだんだんよくなったという状況に対する作者の感嘆である。</a:t>
            </a:r>
          </a:p>
          <a:p>
            <a:r>
              <a:rPr lang="ja-JP" altLang="en-US" dirty="0">
                <a:solidFill>
                  <a:srgbClr val="0070C0"/>
                </a:solidFill>
                <a:latin typeface="MS Mincho" panose="02020609040205080304" pitchFamily="49" charset="-128"/>
                <a:ea typeface="MS Mincho" panose="02020609040205080304" pitchFamily="49" charset="-128"/>
              </a:rPr>
              <a:t>   蔡義江（</a:t>
            </a:r>
            <a:r>
              <a:rPr lang="en-US" altLang="ja-JP" dirty="0">
                <a:solidFill>
                  <a:srgbClr val="0070C0"/>
                </a:solidFill>
                <a:latin typeface="MS Mincho" panose="02020609040205080304" pitchFamily="49" charset="-128"/>
                <a:ea typeface="MS Mincho" panose="02020609040205080304" pitchFamily="49" charset="-128"/>
              </a:rPr>
              <a:t>2001/2004</a:t>
            </a:r>
            <a:r>
              <a:rPr lang="ja-JP" altLang="en-US" dirty="0">
                <a:solidFill>
                  <a:srgbClr val="0070C0"/>
                </a:solidFill>
                <a:latin typeface="MS Mincho" panose="02020609040205080304" pitchFamily="49" charset="-128"/>
                <a:ea typeface="MS Mincho" panose="02020609040205080304" pitchFamily="49" charset="-128"/>
              </a:rPr>
              <a:t>：</a:t>
            </a:r>
            <a:r>
              <a:rPr lang="en-US" altLang="ja-JP" dirty="0">
                <a:solidFill>
                  <a:srgbClr val="0070C0"/>
                </a:solidFill>
                <a:latin typeface="MS Mincho" panose="02020609040205080304" pitchFamily="49" charset="-128"/>
                <a:ea typeface="MS Mincho" panose="02020609040205080304" pitchFamily="49" charset="-128"/>
              </a:rPr>
              <a:t>1</a:t>
            </a:r>
            <a:r>
              <a:rPr lang="ja-JP" altLang="en-US" dirty="0">
                <a:solidFill>
                  <a:srgbClr val="0070C0"/>
                </a:solidFill>
                <a:latin typeface="MS Mincho" panose="02020609040205080304" pitchFamily="49" charset="-128"/>
                <a:ea typeface="MS Mincho" panose="02020609040205080304" pitchFamily="49" charset="-128"/>
              </a:rPr>
              <a:t>）は、</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紅楼夢</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は、本格的な「文備衆体」で、他の小説では見られないものであると指摘している。</a:t>
            </a:r>
            <a:r>
              <a:rPr lang="ja-JP" altLang="en-US" dirty="0">
                <a:latin typeface="MS Mincho" panose="02020609040205080304" pitchFamily="49" charset="-128"/>
                <a:ea typeface="MS Mincho" panose="02020609040205080304" pitchFamily="49" charset="-128"/>
              </a:rPr>
              <a:t>「文備衆体」とは、小説は「</a:t>
            </a:r>
            <a:r>
              <a:rPr lang="zh-CN" altLang="en-US" dirty="0">
                <a:latin typeface="MS Mincho" panose="02020609040205080304" pitchFamily="49" charset="-128"/>
                <a:ea typeface="MS Mincho" panose="02020609040205080304" pitchFamily="49" charset="-128"/>
              </a:rPr>
              <a:t>史才</a:t>
            </a:r>
            <a:r>
              <a:rPr lang="ja-JP" altLang="en-US" dirty="0">
                <a:latin typeface="MS Mincho" panose="02020609040205080304" pitchFamily="49" charset="-128"/>
                <a:ea typeface="MS Mincho" panose="02020609040205080304" pitchFamily="49" charset="-128"/>
              </a:rPr>
              <a:t>」「詩筆」「議論」と繋がり、一つの文体に制約しない。 </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紅楼夢</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後四十回における韻文形式に、詩、偈、詞、酒令、歌などがあるものの、前八十回ほど豊富ではない。また、大部分は引用であり、独自の創作ではない</a:t>
            </a:r>
            <a:r>
              <a:rPr lang="ja-JP" altLang="en-US" dirty="0">
                <a:latin typeface="MS Mincho" panose="02020609040205080304" pitchFamily="49" charset="-128"/>
                <a:ea typeface="MS Mincho" panose="02020609040205080304" pitchFamily="49" charset="-128"/>
              </a:rPr>
              <a:t>。たとえば、「綠窗明月在，青史古人空。（第</a:t>
            </a:r>
            <a:r>
              <a:rPr lang="en-US" altLang="ja-JP" dirty="0">
                <a:latin typeface="MS Mincho" panose="02020609040205080304" pitchFamily="49" charset="-128"/>
                <a:ea typeface="MS Mincho" panose="02020609040205080304" pitchFamily="49" charset="-128"/>
              </a:rPr>
              <a:t>89</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p1245</a:t>
            </a:r>
            <a:r>
              <a:rPr lang="ja-JP" altLang="en-US" dirty="0">
                <a:latin typeface="MS Mincho" panose="02020609040205080304" pitchFamily="49" charset="-128"/>
                <a:ea typeface="MS Mincho" panose="02020609040205080304" pitchFamily="49" charset="-128"/>
              </a:rPr>
              <a:t>）」について、蔡義江（</a:t>
            </a:r>
            <a:r>
              <a:rPr lang="en-US" altLang="ja-JP" dirty="0">
                <a:latin typeface="MS Mincho" panose="02020609040205080304" pitchFamily="49" charset="-128"/>
                <a:ea typeface="MS Mincho" panose="02020609040205080304" pitchFamily="49" charset="-128"/>
              </a:rPr>
              <a:t>2001/2004</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392</a:t>
            </a:r>
            <a:r>
              <a:rPr lang="ja-JP" altLang="en-US" dirty="0">
                <a:latin typeface="MS Mincho" panose="02020609040205080304" pitchFamily="49" charset="-128"/>
                <a:ea typeface="MS Mincho" panose="02020609040205080304" pitchFamily="49" charset="-128"/>
              </a:rPr>
              <a:t>）は、この詩は、唐代崔顥の「題沈隱侯八詠樓」からの引用であると指摘する。</a:t>
            </a:r>
          </a:p>
          <a:p>
            <a:r>
              <a:rPr lang="ja-JP" altLang="en-US" dirty="0">
                <a:solidFill>
                  <a:srgbClr val="0070C0"/>
                </a:solidFill>
                <a:latin typeface="MS Mincho" panose="02020609040205080304" pitchFamily="49" charset="-128"/>
                <a:ea typeface="MS Mincho" panose="02020609040205080304" pitchFamily="49" charset="-128"/>
              </a:rPr>
              <a:t>　このように、</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紅楼夢</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前八十回と後四十回における</a:t>
            </a:r>
            <a:r>
              <a:rPr lang="en-US" altLang="ja-JP" dirty="0">
                <a:solidFill>
                  <a:srgbClr val="0070C0"/>
                </a:solidFill>
                <a:latin typeface="MS Mincho" panose="02020609040205080304" pitchFamily="49" charset="-128"/>
                <a:ea typeface="MS Mincho" panose="02020609040205080304" pitchFamily="49" charset="-128"/>
              </a:rPr>
              <a:t>AA</a:t>
            </a:r>
            <a:r>
              <a:rPr lang="ja-JP" altLang="en-US" dirty="0">
                <a:solidFill>
                  <a:srgbClr val="0070C0"/>
                </a:solidFill>
                <a:latin typeface="MS Mincho" panose="02020609040205080304" pitchFamily="49" charset="-128"/>
                <a:ea typeface="MS Mincho" panose="02020609040205080304" pitchFamily="49" charset="-128"/>
              </a:rPr>
              <a:t>式重言に焦点を当てると、両者には、著しい相違点があり、その原因は、前八十回の韻文の豊富さと繋がるのである</a:t>
            </a:r>
            <a:r>
              <a:rPr lang="ja-JP" altLang="en-US" dirty="0">
                <a:latin typeface="MS Mincho" panose="02020609040205080304" pitchFamily="49" charset="-128"/>
                <a:ea typeface="MS Mincho" panose="02020609040205080304" pitchFamily="49" charset="-128"/>
              </a:rPr>
              <a:t>。</a:t>
            </a:r>
          </a:p>
        </p:txBody>
      </p:sp>
    </p:spTree>
    <p:extLst>
      <p:ext uri="{BB962C8B-B14F-4D97-AF65-F5344CB8AC3E}">
        <p14:creationId xmlns:p14="http://schemas.microsoft.com/office/powerpoint/2010/main" val="386088142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808648" y="208856"/>
            <a:ext cx="10618487" cy="946611"/>
            <a:chOff x="1003828" y="531073"/>
            <a:chExt cx="10618487" cy="946611"/>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003828" y="1262240"/>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7" name="矩形 6"/>
          <p:cNvSpPr/>
          <p:nvPr/>
        </p:nvSpPr>
        <p:spPr>
          <a:xfrm>
            <a:off x="808645" y="1289065"/>
            <a:ext cx="10784066" cy="461665"/>
          </a:xfrm>
          <a:prstGeom prst="rect">
            <a:avLst/>
          </a:prstGeom>
        </p:spPr>
        <p:txBody>
          <a:bodyPr wrap="square">
            <a:spAutoFit/>
          </a:bodyPr>
          <a:lstStyle/>
          <a:p>
            <a:r>
              <a:rPr lang="zh-CN" altLang="en-US" sz="2400" dirty="0">
                <a:solidFill>
                  <a:srgbClr val="5D4433"/>
                </a:solidFill>
                <a:latin typeface="汉仪合龙行书W" pitchFamily="18" charset="-122"/>
                <a:ea typeface="汉仪合龙行书W" pitchFamily="18" charset="-122"/>
                <a:cs typeface="+mn-ea"/>
                <a:sym typeface="+mn-lt"/>
              </a:rPr>
              <a:t>。 </a:t>
            </a:r>
          </a:p>
        </p:txBody>
      </p:sp>
      <p:sp>
        <p:nvSpPr>
          <p:cNvPr id="2" name="矩形 1"/>
          <p:cNvSpPr/>
          <p:nvPr/>
        </p:nvSpPr>
        <p:spPr>
          <a:xfrm>
            <a:off x="685800" y="208856"/>
            <a:ext cx="10456333" cy="6186309"/>
          </a:xfrm>
          <a:prstGeom prst="rect">
            <a:avLst/>
          </a:prstGeom>
        </p:spPr>
        <p:txBody>
          <a:bodyPr wrap="square">
            <a:spAutoFit/>
          </a:bodyPr>
          <a:lstStyle/>
          <a:p>
            <a:r>
              <a:rPr lang="en-US" altLang="ja-JP" dirty="0">
                <a:solidFill>
                  <a:srgbClr val="0070C0"/>
                </a:solidFill>
              </a:rPr>
              <a:t>4.3.2</a:t>
            </a:r>
            <a:r>
              <a:rPr lang="ja-JP" altLang="en-US" dirty="0">
                <a:solidFill>
                  <a:srgbClr val="0070C0"/>
                </a:solidFill>
              </a:rPr>
              <a:t>　</a:t>
            </a:r>
            <a:r>
              <a:rPr lang="en-US" altLang="ja-JP" dirty="0">
                <a:solidFill>
                  <a:srgbClr val="0070C0"/>
                </a:solidFill>
              </a:rPr>
              <a:t>ABB</a:t>
            </a:r>
            <a:r>
              <a:rPr lang="ja-JP" altLang="en-US" dirty="0">
                <a:solidFill>
                  <a:srgbClr val="0070C0"/>
                </a:solidFill>
              </a:rPr>
              <a:t>式形容詞重畳式の使用例の比較</a:t>
            </a:r>
          </a:p>
          <a:p>
            <a:r>
              <a:rPr lang="en-US" altLang="ja-JP" dirty="0">
                <a:solidFill>
                  <a:srgbClr val="0070C0"/>
                </a:solidFill>
              </a:rPr>
              <a:t>4.3.2.1</a:t>
            </a:r>
            <a:r>
              <a:rPr lang="ja-JP" altLang="en-US" dirty="0">
                <a:solidFill>
                  <a:srgbClr val="0070C0"/>
                </a:solidFill>
              </a:rPr>
              <a:t>　常規（</a:t>
            </a:r>
            <a:r>
              <a:rPr lang="en-US" altLang="ja-JP" dirty="0">
                <a:solidFill>
                  <a:srgbClr val="0070C0"/>
                </a:solidFill>
              </a:rPr>
              <a:t>norm</a:t>
            </a:r>
            <a:r>
              <a:rPr lang="ja-JP" altLang="en-US" dirty="0">
                <a:solidFill>
                  <a:srgbClr val="0070C0"/>
                </a:solidFill>
              </a:rPr>
              <a:t>）と乖離（</a:t>
            </a:r>
            <a:r>
              <a:rPr lang="en-US" altLang="ja-JP" dirty="0">
                <a:solidFill>
                  <a:srgbClr val="0070C0"/>
                </a:solidFill>
              </a:rPr>
              <a:t>deviation</a:t>
            </a:r>
            <a:r>
              <a:rPr lang="ja-JP" altLang="en-US" dirty="0">
                <a:solidFill>
                  <a:srgbClr val="0070C0"/>
                </a:solidFill>
              </a:rPr>
              <a:t>）</a:t>
            </a:r>
          </a:p>
          <a:p>
            <a:r>
              <a:rPr lang="ja-JP" altLang="en-US" dirty="0"/>
              <a:t>    </a:t>
            </a:r>
            <a:r>
              <a:rPr lang="ja-JP" altLang="en-US" dirty="0">
                <a:latin typeface="MS Mincho" panose="02020609040205080304" pitchFamily="49" charset="-128"/>
                <a:ea typeface="MS Mincho" panose="02020609040205080304" pitchFamily="49" charset="-128"/>
              </a:rPr>
              <a:t>許力生（</a:t>
            </a:r>
            <a:r>
              <a:rPr lang="en-US" altLang="ja-JP" dirty="0">
                <a:latin typeface="MS Mincho" panose="02020609040205080304" pitchFamily="49" charset="-128"/>
                <a:ea typeface="MS Mincho" panose="02020609040205080304" pitchFamily="49" charset="-128"/>
              </a:rPr>
              <a:t>2006:58</a:t>
            </a:r>
            <a:r>
              <a:rPr lang="ja-JP" altLang="en-US" dirty="0">
                <a:latin typeface="MS Mincho" panose="02020609040205080304" pitchFamily="49" charset="-128"/>
                <a:ea typeface="MS Mincho" panose="02020609040205080304" pitchFamily="49" charset="-128"/>
              </a:rPr>
              <a:t>）は、現代文体学には、常規（</a:t>
            </a:r>
            <a:r>
              <a:rPr lang="en-US" altLang="ja-JP" dirty="0">
                <a:latin typeface="MS Mincho" panose="02020609040205080304" pitchFamily="49" charset="-128"/>
                <a:ea typeface="MS Mincho" panose="02020609040205080304" pitchFamily="49" charset="-128"/>
              </a:rPr>
              <a:t>norm</a:t>
            </a:r>
            <a:r>
              <a:rPr lang="ja-JP" altLang="en-US" dirty="0">
                <a:latin typeface="MS Mincho" panose="02020609040205080304" pitchFamily="49" charset="-128"/>
                <a:ea typeface="MS Mincho" panose="02020609040205080304" pitchFamily="49" charset="-128"/>
              </a:rPr>
              <a:t>）と乖離（</a:t>
            </a:r>
            <a:r>
              <a:rPr lang="en-US" altLang="ja-JP" dirty="0">
                <a:latin typeface="MS Mincho" panose="02020609040205080304" pitchFamily="49" charset="-128"/>
                <a:ea typeface="MS Mincho" panose="02020609040205080304" pitchFamily="49" charset="-128"/>
              </a:rPr>
              <a:t>deviation</a:t>
            </a:r>
            <a:r>
              <a:rPr lang="ja-JP" altLang="en-US" dirty="0">
                <a:latin typeface="MS Mincho" panose="02020609040205080304" pitchFamily="49" charset="-128"/>
                <a:ea typeface="MS Mincho" panose="02020609040205080304" pitchFamily="49" charset="-128"/>
              </a:rPr>
              <a:t>）が重要な概念であるとする。フィンランドの</a:t>
            </a:r>
            <a:r>
              <a:rPr lang="en-US" altLang="ja-JP" dirty="0" err="1">
                <a:latin typeface="MS Mincho" panose="02020609040205080304" pitchFamily="49" charset="-128"/>
                <a:ea typeface="MS Mincho" panose="02020609040205080304" pitchFamily="49" charset="-128"/>
              </a:rPr>
              <a:t>N.E.Enckvist</a:t>
            </a:r>
            <a:r>
              <a:rPr lang="ja-JP" altLang="en-US" dirty="0">
                <a:latin typeface="MS Mincho" panose="02020609040205080304" pitchFamily="49" charset="-128"/>
                <a:ea typeface="MS Mincho" panose="02020609040205080304" pitchFamily="49" charset="-128"/>
              </a:rPr>
              <a:t>は、「文体スタイルが常規を逸した乖離に由来する（</a:t>
            </a:r>
            <a:r>
              <a:rPr lang="en-US" altLang="ja-JP" dirty="0">
                <a:solidFill>
                  <a:srgbClr val="0070C0"/>
                </a:solidFill>
                <a:latin typeface="MS Mincho" panose="02020609040205080304" pitchFamily="49" charset="-128"/>
                <a:ea typeface="MS Mincho" panose="02020609040205080304" pitchFamily="49" charset="-128"/>
              </a:rPr>
              <a:t>style as deviations from the norm</a:t>
            </a:r>
            <a:r>
              <a:rPr lang="ja-JP" altLang="en-US" dirty="0">
                <a:latin typeface="MS Mincho" panose="02020609040205080304" pitchFamily="49" charset="-128"/>
                <a:ea typeface="MS Mincho" panose="02020609040205080304" pitchFamily="49" charset="-128"/>
              </a:rPr>
              <a:t>）」と定義すると述べる。現代文体学の創始者と言われるフランスの</a:t>
            </a:r>
            <a:r>
              <a:rPr lang="en-US" altLang="ja-JP" dirty="0">
                <a:latin typeface="MS Mincho" panose="02020609040205080304" pitchFamily="49" charset="-128"/>
                <a:ea typeface="MS Mincho" panose="02020609040205080304" pitchFamily="49" charset="-128"/>
              </a:rPr>
              <a:t>Charles</a:t>
            </a:r>
            <a:r>
              <a:rPr lang="ja-JP" altLang="en-US" dirty="0">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Bally</a:t>
            </a:r>
            <a:r>
              <a:rPr lang="ja-JP" altLang="en-US" dirty="0">
                <a:latin typeface="MS Mincho" panose="02020609040205080304" pitchFamily="49" charset="-128"/>
                <a:ea typeface="MS Mincho" panose="02020609040205080304" pitchFamily="49" charset="-128"/>
              </a:rPr>
              <a:t>は、</a:t>
            </a:r>
            <a:r>
              <a:rPr lang="ja-JP" altLang="en-US" dirty="0">
                <a:solidFill>
                  <a:srgbClr val="0070C0"/>
                </a:solidFill>
                <a:latin typeface="MS Mincho" panose="02020609040205080304" pitchFamily="49" charset="-128"/>
                <a:ea typeface="MS Mincho" panose="02020609040205080304" pitchFamily="49" charset="-128"/>
              </a:rPr>
              <a:t>単純に理性概念を表す中立的な言語</a:t>
            </a:r>
            <a:r>
              <a:rPr lang="ja-JP" altLang="en-US" dirty="0">
                <a:latin typeface="MS Mincho" panose="02020609040205080304" pitchFamily="49" charset="-128"/>
                <a:ea typeface="MS Mincho" panose="02020609040205080304" pitchFamily="49" charset="-128"/>
              </a:rPr>
              <a:t>を常規（</a:t>
            </a:r>
            <a:r>
              <a:rPr lang="en-US" altLang="ja-JP" dirty="0">
                <a:latin typeface="MS Mincho" panose="02020609040205080304" pitchFamily="49" charset="-128"/>
                <a:ea typeface="MS Mincho" panose="02020609040205080304" pitchFamily="49" charset="-128"/>
              </a:rPr>
              <a:t>norm</a:t>
            </a:r>
            <a:r>
              <a:rPr lang="ja-JP" altLang="en-US" dirty="0">
                <a:latin typeface="MS Mincho" panose="02020609040205080304" pitchFamily="49" charset="-128"/>
                <a:ea typeface="MS Mincho" panose="02020609040205080304" pitchFamily="49" charset="-128"/>
              </a:rPr>
              <a:t>）として、</a:t>
            </a:r>
            <a:r>
              <a:rPr lang="ja-JP" altLang="en-US" dirty="0">
                <a:solidFill>
                  <a:srgbClr val="0070C0"/>
                </a:solidFill>
                <a:latin typeface="MS Mincho" panose="02020609040205080304" pitchFamily="49" charset="-128"/>
                <a:ea typeface="MS Mincho" panose="02020609040205080304" pitchFamily="49" charset="-128"/>
              </a:rPr>
              <a:t>感情効果や特定の社会的ニュアンスを持つ表現手段を乖離（</a:t>
            </a:r>
            <a:r>
              <a:rPr lang="en-US" altLang="ja-JP" dirty="0">
                <a:solidFill>
                  <a:srgbClr val="0070C0"/>
                </a:solidFill>
                <a:latin typeface="MS Mincho" panose="02020609040205080304" pitchFamily="49" charset="-128"/>
                <a:ea typeface="MS Mincho" panose="02020609040205080304" pitchFamily="49" charset="-128"/>
              </a:rPr>
              <a:t>deviation</a:t>
            </a:r>
            <a:r>
              <a:rPr lang="ja-JP" altLang="en-US" dirty="0">
                <a:solidFill>
                  <a:srgbClr val="0070C0"/>
                </a:solidFill>
                <a:latin typeface="MS Mincho" panose="02020609040205080304" pitchFamily="49" charset="-128"/>
                <a:ea typeface="MS Mincho" panose="02020609040205080304" pitchFamily="49" charset="-128"/>
              </a:rPr>
              <a:t>）と見なし、中立的な言語を参考にして、異なる文体の表現方式を比較する。 </a:t>
            </a:r>
            <a:r>
              <a:rPr lang="ja-JP" altLang="en-US" dirty="0">
                <a:latin typeface="MS Mincho" panose="02020609040205080304" pitchFamily="49" charset="-128"/>
                <a:ea typeface="MS Mincho" panose="02020609040205080304" pitchFamily="49" charset="-128"/>
              </a:rPr>
              <a:t>王希杰（</a:t>
            </a:r>
            <a:r>
              <a:rPr lang="en-US" altLang="ja-JP" dirty="0">
                <a:latin typeface="MS Mincho" panose="02020609040205080304" pitchFamily="49" charset="-128"/>
                <a:ea typeface="MS Mincho" panose="02020609040205080304" pitchFamily="49" charset="-128"/>
              </a:rPr>
              <a:t>1994:11</a:t>
            </a:r>
            <a:r>
              <a:rPr lang="ja-JP" altLang="en-US" dirty="0">
                <a:latin typeface="MS Mincho" panose="02020609040205080304" pitchFamily="49" charset="-128"/>
                <a:ea typeface="MS Mincho" panose="02020609040205080304" pitchFamily="49" charset="-128"/>
              </a:rPr>
              <a:t>）は、言語のスタイル機能を研究する方法について、零度のいかなる風格を持たない言語材料が存在することを仮定し、その零度の言語材料から様々な乖離を探究すると指摘する。</a:t>
            </a:r>
          </a:p>
          <a:p>
            <a:r>
              <a:rPr lang="en-US" altLang="ja-JP" dirty="0">
                <a:latin typeface="MS Mincho" panose="02020609040205080304" pitchFamily="49" charset="-128"/>
                <a:ea typeface="MS Mincho" panose="02020609040205080304" pitchFamily="49" charset="-128"/>
              </a:rPr>
              <a:t>     </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紅楼夢</a:t>
            </a:r>
            <a:r>
              <a:rPr lang="en-US" altLang="ja-JP" dirty="0">
                <a:solidFill>
                  <a:srgbClr val="0070C0"/>
                </a:solidFill>
                <a:latin typeface="MS Mincho" panose="02020609040205080304" pitchFamily="49" charset="-128"/>
                <a:ea typeface="MS Mincho" panose="02020609040205080304" pitchFamily="49" charset="-128"/>
              </a:rPr>
              <a:t>』</a:t>
            </a:r>
            <a:r>
              <a:rPr lang="ja-JP" altLang="en-US" dirty="0">
                <a:solidFill>
                  <a:srgbClr val="0070C0"/>
                </a:solidFill>
                <a:latin typeface="MS Mincho" panose="02020609040205080304" pitchFamily="49" charset="-128"/>
                <a:ea typeface="MS Mincho" panose="02020609040205080304" pitchFamily="49" charset="-128"/>
              </a:rPr>
              <a:t>前八十回と後四十回の作品としての統一性を検証するため、形容詞重畳式という言語手段を採用する。以上の先行研究を踏まえて、形容詞重畳式の基式 を零度の中立的な常規とし、基式を参照し、形容詞重畳式は、基式からの乖離の形式として、異なる作風を表現する。</a:t>
            </a:r>
          </a:p>
          <a:p>
            <a:r>
              <a:rPr lang="ja-JP" altLang="en-US" dirty="0">
                <a:latin typeface="MS Mincho" panose="02020609040205080304" pitchFamily="49" charset="-128"/>
                <a:ea typeface="MS Mincho" panose="02020609040205080304" pitchFamily="49" charset="-128"/>
              </a:rPr>
              <a:t>以下に、</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における例文を見てみよう。</a:t>
            </a:r>
          </a:p>
          <a:p>
            <a:r>
              <a:rPr lang="ja-JP" altLang="en-US" dirty="0">
                <a:latin typeface="MS Mincho" panose="02020609040205080304" pitchFamily="49" charset="-128"/>
                <a:ea typeface="MS Mincho" panose="02020609040205080304" pitchFamily="49" charset="-128"/>
              </a:rPr>
              <a:t> （５）金榮氣黃了臉，說：“反了！奴才小子都敢如此，我只和你主子說。”（第九回：</a:t>
            </a:r>
            <a:r>
              <a:rPr lang="en-US" altLang="ja-JP" dirty="0">
                <a:latin typeface="MS Mincho" panose="02020609040205080304" pitchFamily="49" charset="-128"/>
                <a:ea typeface="MS Mincho" panose="02020609040205080304" pitchFamily="49" charset="-128"/>
              </a:rPr>
              <a:t>p137</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6</a:t>
            </a:r>
            <a:r>
              <a:rPr lang="ja-JP" altLang="en-US" dirty="0">
                <a:latin typeface="MS Mincho" panose="02020609040205080304" pitchFamily="49" charset="-128"/>
                <a:ea typeface="MS Mincho" panose="02020609040205080304" pitchFamily="49" charset="-128"/>
              </a:rPr>
              <a:t>）賈璉聽如此說，又見鳳姐兒站在那邊，也不盛妝，哭的眼睛腫著，也不施脂粉，黃黃臉兒，比往常更覺可憐可愛。（第</a:t>
            </a:r>
            <a:r>
              <a:rPr lang="en-US" altLang="ja-JP" dirty="0">
                <a:latin typeface="MS Mincho" panose="02020609040205080304" pitchFamily="49" charset="-128"/>
                <a:ea typeface="MS Mincho" panose="02020609040205080304" pitchFamily="49" charset="-128"/>
              </a:rPr>
              <a:t>44</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p594</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    例文の（５）の「黄」は、色だけを表し、感情の効果を有しない。例文の（６）の「黄黄」は、顔色を表したうえで、文脈から「可憐可愛（愛おしくかわいい）」のニュアンスがうかがえる。</a:t>
            </a:r>
          </a:p>
          <a:p>
            <a:r>
              <a:rPr lang="ja-JP" altLang="en-US" dirty="0">
                <a:latin typeface="MS Mincho" panose="02020609040205080304" pitchFamily="49" charset="-128"/>
                <a:ea typeface="MS Mincho" panose="02020609040205080304" pitchFamily="49" charset="-128"/>
              </a:rPr>
              <a:t>    基式の「黄」は常規として、感情的な効果がなく、形容詞重畳式の「黄黄」は乖離として、「かわいい」の感情を表す。すなわち、作品のスタイルは、形容詞重畳式の考察からうかがえることと考える。</a:t>
            </a:r>
          </a:p>
        </p:txBody>
      </p:sp>
    </p:spTree>
    <p:extLst>
      <p:ext uri="{BB962C8B-B14F-4D97-AF65-F5344CB8AC3E}">
        <p14:creationId xmlns:p14="http://schemas.microsoft.com/office/powerpoint/2010/main" val="230132726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2" name="矩形 1"/>
          <p:cNvSpPr/>
          <p:nvPr/>
        </p:nvSpPr>
        <p:spPr>
          <a:xfrm>
            <a:off x="829736" y="941501"/>
            <a:ext cx="9389533" cy="2862322"/>
          </a:xfrm>
          <a:prstGeom prst="rect">
            <a:avLst/>
          </a:prstGeom>
        </p:spPr>
        <p:txBody>
          <a:bodyPr wrap="square">
            <a:spAutoFit/>
          </a:bodyPr>
          <a:lstStyle/>
          <a:p>
            <a:r>
              <a:rPr lang="en-US" altLang="ja-JP" dirty="0"/>
              <a:t>    </a:t>
            </a:r>
            <a:r>
              <a:rPr lang="en-US" altLang="ja-JP" dirty="0">
                <a:solidFill>
                  <a:srgbClr val="0070C0"/>
                </a:solidFill>
                <a:latin typeface="MS Mincho" panose="02020609040205080304" pitchFamily="49" charset="-128"/>
                <a:ea typeface="MS Mincho" panose="02020609040205080304" pitchFamily="49" charset="-128"/>
              </a:rPr>
              <a:t>ABB</a:t>
            </a:r>
            <a:r>
              <a:rPr lang="ja-JP" altLang="en-US" dirty="0">
                <a:solidFill>
                  <a:srgbClr val="0070C0"/>
                </a:solidFill>
                <a:latin typeface="MS Mincho" panose="02020609040205080304" pitchFamily="49" charset="-128"/>
                <a:ea typeface="MS Mincho" panose="02020609040205080304" pitchFamily="49" charset="-128"/>
              </a:rPr>
              <a:t>式形容詞重畳式は、同じ</a:t>
            </a:r>
            <a:r>
              <a:rPr lang="en-US" altLang="ja-JP" dirty="0">
                <a:solidFill>
                  <a:srgbClr val="0070C0"/>
                </a:solidFill>
                <a:latin typeface="MS Mincho" panose="02020609040205080304" pitchFamily="49" charset="-128"/>
                <a:ea typeface="MS Mincho" panose="02020609040205080304" pitchFamily="49" charset="-128"/>
              </a:rPr>
              <a:t>A</a:t>
            </a:r>
            <a:r>
              <a:rPr lang="ja-JP" altLang="en-US" dirty="0">
                <a:solidFill>
                  <a:srgbClr val="0070C0"/>
                </a:solidFill>
                <a:latin typeface="MS Mincho" panose="02020609040205080304" pitchFamily="49" charset="-128"/>
                <a:ea typeface="MS Mincho" panose="02020609040205080304" pitchFamily="49" charset="-128"/>
              </a:rPr>
              <a:t>でも</a:t>
            </a:r>
            <a:r>
              <a:rPr lang="en-US" altLang="ja-JP" dirty="0">
                <a:solidFill>
                  <a:srgbClr val="0070C0"/>
                </a:solidFill>
                <a:latin typeface="MS Mincho" panose="02020609040205080304" pitchFamily="49" charset="-128"/>
                <a:ea typeface="MS Mincho" panose="02020609040205080304" pitchFamily="49" charset="-128"/>
              </a:rPr>
              <a:t>BB</a:t>
            </a:r>
            <a:r>
              <a:rPr lang="ja-JP" altLang="en-US" dirty="0">
                <a:solidFill>
                  <a:srgbClr val="0070C0"/>
                </a:solidFill>
                <a:latin typeface="MS Mincho" panose="02020609040205080304" pitchFamily="49" charset="-128"/>
                <a:ea typeface="MS Mincho" panose="02020609040205080304" pitchFamily="49" charset="-128"/>
              </a:rPr>
              <a:t>によって、</a:t>
            </a:r>
            <a:r>
              <a:rPr lang="en-US" altLang="ja-JP" dirty="0">
                <a:solidFill>
                  <a:srgbClr val="0070C0"/>
                </a:solidFill>
                <a:latin typeface="MS Mincho" panose="02020609040205080304" pitchFamily="49" charset="-128"/>
                <a:ea typeface="MS Mincho" panose="02020609040205080304" pitchFamily="49" charset="-128"/>
              </a:rPr>
              <a:t>ABB</a:t>
            </a:r>
            <a:r>
              <a:rPr lang="ja-JP" altLang="en-US" dirty="0">
                <a:solidFill>
                  <a:srgbClr val="0070C0"/>
                </a:solidFill>
                <a:latin typeface="MS Mincho" panose="02020609040205080304" pitchFamily="49" charset="-128"/>
                <a:ea typeface="MS Mincho" panose="02020609040205080304" pitchFamily="49" charset="-128"/>
              </a:rPr>
              <a:t>の意味が異なる。</a:t>
            </a:r>
            <a:r>
              <a:rPr lang="en-US" altLang="ja-JP" dirty="0">
                <a:solidFill>
                  <a:srgbClr val="0070C0"/>
                </a:solidFill>
                <a:latin typeface="MS Mincho" panose="02020609040205080304" pitchFamily="49" charset="-128"/>
                <a:ea typeface="MS Mincho" panose="02020609040205080304" pitchFamily="49" charset="-128"/>
              </a:rPr>
              <a:t>A</a:t>
            </a:r>
            <a:r>
              <a:rPr lang="ja-JP" altLang="en-US" dirty="0">
                <a:solidFill>
                  <a:srgbClr val="0070C0"/>
                </a:solidFill>
                <a:latin typeface="MS Mincho" panose="02020609040205080304" pitchFamily="49" charset="-128"/>
                <a:ea typeface="MS Mincho" panose="02020609040205080304" pitchFamily="49" charset="-128"/>
              </a:rPr>
              <a:t>は零度の常規として、</a:t>
            </a:r>
            <a:r>
              <a:rPr lang="en-US" altLang="ja-JP" dirty="0">
                <a:solidFill>
                  <a:srgbClr val="0070C0"/>
                </a:solidFill>
                <a:latin typeface="MS Mincho" panose="02020609040205080304" pitchFamily="49" charset="-128"/>
                <a:ea typeface="MS Mincho" panose="02020609040205080304" pitchFamily="49" charset="-128"/>
              </a:rPr>
              <a:t>ABB</a:t>
            </a:r>
            <a:r>
              <a:rPr lang="ja-JP" altLang="en-US" dirty="0">
                <a:solidFill>
                  <a:srgbClr val="0070C0"/>
                </a:solidFill>
                <a:latin typeface="MS Mincho" panose="02020609040205080304" pitchFamily="49" charset="-128"/>
                <a:ea typeface="MS Mincho" panose="02020609040205080304" pitchFamily="49" charset="-128"/>
              </a:rPr>
              <a:t>は</a:t>
            </a:r>
            <a:r>
              <a:rPr lang="en-US" altLang="ja-JP" dirty="0">
                <a:solidFill>
                  <a:srgbClr val="0070C0"/>
                </a:solidFill>
                <a:latin typeface="MS Mincho" panose="02020609040205080304" pitchFamily="49" charset="-128"/>
                <a:ea typeface="MS Mincho" panose="02020609040205080304" pitchFamily="49" charset="-128"/>
              </a:rPr>
              <a:t>BB</a:t>
            </a:r>
            <a:r>
              <a:rPr lang="ja-JP" altLang="en-US" dirty="0">
                <a:solidFill>
                  <a:srgbClr val="0070C0"/>
                </a:solidFill>
                <a:latin typeface="MS Mincho" panose="02020609040205080304" pitchFamily="49" charset="-128"/>
                <a:ea typeface="MS Mincho" panose="02020609040205080304" pitchFamily="49" charset="-128"/>
              </a:rPr>
              <a:t>によって、様々な乖離を表す。</a:t>
            </a:r>
          </a:p>
          <a:p>
            <a:r>
              <a:rPr lang="ja-JP" altLang="en-US" dirty="0">
                <a:latin typeface="MS Mincho" panose="02020609040205080304" pitchFamily="49" charset="-128"/>
                <a:ea typeface="MS Mincho" panose="02020609040205080304" pitchFamily="49" charset="-128"/>
              </a:rPr>
              <a:t>    以上の</a:t>
            </a:r>
            <a:r>
              <a:rPr lang="en-US" altLang="ja-JP" dirty="0">
                <a:latin typeface="MS Mincho" panose="02020609040205080304" pitchFamily="49" charset="-128"/>
                <a:ea typeface="MS Mincho" panose="02020609040205080304" pitchFamily="49" charset="-128"/>
              </a:rPr>
              <a:t>4.2.1</a:t>
            </a:r>
            <a:r>
              <a:rPr lang="ja-JP" altLang="en-US" dirty="0">
                <a:latin typeface="MS Mincho" panose="02020609040205080304" pitchFamily="49" charset="-128"/>
                <a:ea typeface="MS Mincho" panose="02020609040205080304" pitchFamily="49" charset="-128"/>
              </a:rPr>
              <a:t>の</a:t>
            </a:r>
            <a:r>
              <a:rPr lang="en-US" altLang="ja-JP" dirty="0">
                <a:latin typeface="MS Mincho" panose="02020609040205080304" pitchFamily="49" charset="-128"/>
                <a:ea typeface="MS Mincho" panose="02020609040205080304" pitchFamily="49" charset="-128"/>
              </a:rPr>
              <a:t>Z</a:t>
            </a:r>
            <a:r>
              <a:rPr lang="ja-JP" altLang="en-US" dirty="0">
                <a:latin typeface="MS Mincho" panose="02020609040205080304" pitchFamily="49" charset="-128"/>
                <a:ea typeface="MS Mincho" panose="02020609040205080304" pitchFamily="49" charset="-128"/>
              </a:rPr>
              <a:t>検定から、前八十回と後四十回の</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形容詞重畳式の使用頻度についての平均値は、統計学的な視点から見れば、異なりがないと分かった。その原因は、</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式形容詞重畳式の語数は</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式形容詞重畳式より少ないことであり、もう一つは、</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式形容詞重畳式の毎回の分布は大差なく、</a:t>
            </a:r>
            <a:r>
              <a:rPr lang="en-US" altLang="ja-JP" dirty="0">
                <a:latin typeface="MS Mincho" panose="02020609040205080304" pitchFamily="49" charset="-128"/>
                <a:ea typeface="MS Mincho" panose="02020609040205080304" pitchFamily="49" charset="-128"/>
              </a:rPr>
              <a:t>Z</a:t>
            </a:r>
            <a:r>
              <a:rPr lang="ja-JP" altLang="en-US" dirty="0">
                <a:latin typeface="MS Mincho" panose="02020609040205080304" pitchFamily="49" charset="-128"/>
                <a:ea typeface="MS Mincho" panose="02020609040205080304" pitchFamily="49" charset="-128"/>
              </a:rPr>
              <a:t>検定から著しい相違点が見えなかった。しかし、具体的な語例から、前八十回と後四十回の</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形容詞重畳式は相違点があることがわかった。</a:t>
            </a:r>
          </a:p>
          <a:p>
            <a:r>
              <a:rPr lang="ja-JP" altLang="en-US" dirty="0">
                <a:solidFill>
                  <a:srgbClr val="0070C0"/>
                </a:solidFill>
                <a:latin typeface="MS Mincho" panose="02020609040205080304" pitchFamily="49" charset="-128"/>
                <a:ea typeface="MS Mincho" panose="02020609040205080304" pitchFamily="49" charset="-128"/>
              </a:rPr>
              <a:t>   本稿は、同じ</a:t>
            </a:r>
            <a:r>
              <a:rPr lang="en-US" altLang="ja-JP" dirty="0">
                <a:solidFill>
                  <a:srgbClr val="0070C0"/>
                </a:solidFill>
                <a:latin typeface="MS Mincho" panose="02020609040205080304" pitchFamily="49" charset="-128"/>
                <a:ea typeface="MS Mincho" panose="02020609040205080304" pitchFamily="49" charset="-128"/>
              </a:rPr>
              <a:t>A</a:t>
            </a:r>
            <a:r>
              <a:rPr lang="ja-JP" altLang="en-US" dirty="0">
                <a:solidFill>
                  <a:srgbClr val="0070C0"/>
                </a:solidFill>
                <a:latin typeface="MS Mincho" panose="02020609040205080304" pitchFamily="49" charset="-128"/>
                <a:ea typeface="MS Mincho" panose="02020609040205080304" pitchFamily="49" charset="-128"/>
              </a:rPr>
              <a:t>の</a:t>
            </a:r>
            <a:r>
              <a:rPr lang="en-US" altLang="ja-JP" dirty="0">
                <a:solidFill>
                  <a:srgbClr val="0070C0"/>
                </a:solidFill>
                <a:latin typeface="MS Mincho" panose="02020609040205080304" pitchFamily="49" charset="-128"/>
                <a:ea typeface="MS Mincho" panose="02020609040205080304" pitchFamily="49" charset="-128"/>
              </a:rPr>
              <a:t>ABB</a:t>
            </a:r>
            <a:r>
              <a:rPr lang="ja-JP" altLang="en-US" dirty="0">
                <a:solidFill>
                  <a:srgbClr val="0070C0"/>
                </a:solidFill>
                <a:latin typeface="MS Mincho" panose="02020609040205080304" pitchFamily="49" charset="-128"/>
                <a:ea typeface="MS Mincho" panose="02020609040205080304" pitchFamily="49" charset="-128"/>
              </a:rPr>
              <a:t>式形容詞重畳式を比較してみることにする。</a:t>
            </a:r>
            <a:r>
              <a:rPr lang="en-US" altLang="ja-JP" dirty="0">
                <a:solidFill>
                  <a:srgbClr val="0070C0"/>
                </a:solidFill>
                <a:latin typeface="MS Mincho" panose="02020609040205080304" pitchFamily="49" charset="-128"/>
                <a:ea typeface="MS Mincho" panose="02020609040205080304" pitchFamily="49" charset="-128"/>
              </a:rPr>
              <a:t>A</a:t>
            </a:r>
            <a:r>
              <a:rPr lang="ja-JP" altLang="en-US" dirty="0">
                <a:solidFill>
                  <a:srgbClr val="0070C0"/>
                </a:solidFill>
                <a:latin typeface="MS Mincho" panose="02020609040205080304" pitchFamily="49" charset="-128"/>
                <a:ea typeface="MS Mincho" panose="02020609040205080304" pitchFamily="49" charset="-128"/>
              </a:rPr>
              <a:t>は常規として、</a:t>
            </a:r>
            <a:r>
              <a:rPr lang="en-US" altLang="ja-JP" dirty="0">
                <a:solidFill>
                  <a:srgbClr val="0070C0"/>
                </a:solidFill>
                <a:latin typeface="MS Mincho" panose="02020609040205080304" pitchFamily="49" charset="-128"/>
                <a:ea typeface="MS Mincho" panose="02020609040205080304" pitchFamily="49" charset="-128"/>
              </a:rPr>
              <a:t>A</a:t>
            </a:r>
            <a:r>
              <a:rPr lang="ja-JP" altLang="en-US" dirty="0">
                <a:solidFill>
                  <a:srgbClr val="0070C0"/>
                </a:solidFill>
                <a:latin typeface="MS Mincho" panose="02020609040205080304" pitchFamily="49" charset="-128"/>
                <a:ea typeface="MS Mincho" panose="02020609040205080304" pitchFamily="49" charset="-128"/>
              </a:rPr>
              <a:t>は同じで、</a:t>
            </a:r>
            <a:r>
              <a:rPr lang="en-US" altLang="ja-JP" dirty="0">
                <a:solidFill>
                  <a:srgbClr val="0070C0"/>
                </a:solidFill>
                <a:latin typeface="MS Mincho" panose="02020609040205080304" pitchFamily="49" charset="-128"/>
                <a:ea typeface="MS Mincho" panose="02020609040205080304" pitchFamily="49" charset="-128"/>
              </a:rPr>
              <a:t>BB</a:t>
            </a:r>
            <a:r>
              <a:rPr lang="ja-JP" altLang="en-US" dirty="0">
                <a:solidFill>
                  <a:srgbClr val="0070C0"/>
                </a:solidFill>
                <a:latin typeface="MS Mincho" panose="02020609040205080304" pitchFamily="49" charset="-128"/>
                <a:ea typeface="MS Mincho" panose="02020609040205080304" pitchFamily="49" charset="-128"/>
              </a:rPr>
              <a:t>は異なる場合、</a:t>
            </a:r>
            <a:r>
              <a:rPr lang="en-US" altLang="ja-JP" dirty="0">
                <a:solidFill>
                  <a:srgbClr val="0070C0"/>
                </a:solidFill>
                <a:latin typeface="MS Mincho" panose="02020609040205080304" pitchFamily="49" charset="-128"/>
                <a:ea typeface="MS Mincho" panose="02020609040205080304" pitchFamily="49" charset="-128"/>
              </a:rPr>
              <a:t>ABB</a:t>
            </a:r>
            <a:r>
              <a:rPr lang="ja-JP" altLang="en-US" dirty="0">
                <a:solidFill>
                  <a:srgbClr val="0070C0"/>
                </a:solidFill>
                <a:latin typeface="MS Mincho" panose="02020609040205080304" pitchFamily="49" charset="-128"/>
                <a:ea typeface="MS Mincho" panose="02020609040205080304" pitchFamily="49" charset="-128"/>
              </a:rPr>
              <a:t>式形容詞重畳式は</a:t>
            </a:r>
            <a:r>
              <a:rPr lang="en-US" altLang="ja-JP" dirty="0">
                <a:solidFill>
                  <a:srgbClr val="0070C0"/>
                </a:solidFill>
                <a:latin typeface="MS Mincho" panose="02020609040205080304" pitchFamily="49" charset="-128"/>
                <a:ea typeface="MS Mincho" panose="02020609040205080304" pitchFamily="49" charset="-128"/>
              </a:rPr>
              <a:t>A</a:t>
            </a:r>
            <a:r>
              <a:rPr lang="ja-JP" altLang="en-US" dirty="0">
                <a:solidFill>
                  <a:srgbClr val="0070C0"/>
                </a:solidFill>
                <a:latin typeface="MS Mincho" panose="02020609040205080304" pitchFamily="49" charset="-128"/>
                <a:ea typeface="MS Mincho" panose="02020609040205080304" pitchFamily="49" charset="-128"/>
              </a:rPr>
              <a:t>の常規から乖離を表す。</a:t>
            </a:r>
          </a:p>
        </p:txBody>
      </p:sp>
      <p:sp>
        <p:nvSpPr>
          <p:cNvPr id="3" name="矩形 2"/>
          <p:cNvSpPr/>
          <p:nvPr/>
        </p:nvSpPr>
        <p:spPr>
          <a:xfrm>
            <a:off x="1192834" y="270414"/>
            <a:ext cx="4116833" cy="400110"/>
          </a:xfrm>
          <a:prstGeom prst="rect">
            <a:avLst/>
          </a:prstGeom>
        </p:spPr>
        <p:txBody>
          <a:bodyPr wrap="none">
            <a:spAutoFit/>
          </a:bodyPr>
          <a:lstStyle/>
          <a:p>
            <a:r>
              <a:rPr lang="en-US" altLang="ja-JP" sz="2000" dirty="0">
                <a:solidFill>
                  <a:srgbClr val="0070C0"/>
                </a:solidFill>
              </a:rPr>
              <a:t>4.3.2.2 </a:t>
            </a:r>
            <a:r>
              <a:rPr lang="ja-JP" altLang="en-US" sz="2000" dirty="0">
                <a:solidFill>
                  <a:srgbClr val="0070C0"/>
                </a:solidFill>
              </a:rPr>
              <a:t>　</a:t>
            </a:r>
            <a:r>
              <a:rPr lang="en-US" altLang="ja-JP" sz="2000" dirty="0">
                <a:solidFill>
                  <a:srgbClr val="0070C0"/>
                </a:solidFill>
              </a:rPr>
              <a:t>ABB</a:t>
            </a:r>
            <a:r>
              <a:rPr lang="ja-JP" altLang="en-US" sz="2000" dirty="0">
                <a:solidFill>
                  <a:srgbClr val="0070C0"/>
                </a:solidFill>
              </a:rPr>
              <a:t>式形容詞重畳式の乖離</a:t>
            </a:r>
          </a:p>
        </p:txBody>
      </p:sp>
      <p:sp>
        <p:nvSpPr>
          <p:cNvPr id="4" name="矩形 3"/>
          <p:cNvSpPr/>
          <p:nvPr/>
        </p:nvSpPr>
        <p:spPr>
          <a:xfrm>
            <a:off x="1066799" y="3909708"/>
            <a:ext cx="10515601" cy="2308324"/>
          </a:xfrm>
          <a:prstGeom prst="rect">
            <a:avLst/>
          </a:prstGeom>
        </p:spPr>
        <p:txBody>
          <a:bodyPr wrap="square">
            <a:spAutoFit/>
          </a:bodyPr>
          <a:lstStyle/>
          <a:p>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前八十回と後四十回における同じ</a:t>
            </a:r>
            <a:r>
              <a:rPr lang="en-US" altLang="ja-JP" dirty="0">
                <a:latin typeface="MS Mincho" panose="02020609040205080304" pitchFamily="49" charset="-128"/>
                <a:ea typeface="MS Mincho" panose="02020609040205080304" pitchFamily="49" charset="-128"/>
              </a:rPr>
              <a:t>A</a:t>
            </a:r>
            <a:r>
              <a:rPr lang="ja-JP" altLang="en-US" dirty="0">
                <a:latin typeface="MS Mincho" panose="02020609040205080304" pitchFamily="49" charset="-128"/>
                <a:ea typeface="MS Mincho" panose="02020609040205080304" pitchFamily="49" charset="-128"/>
              </a:rPr>
              <a:t>の</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形容詞重畳式は以下を挙げる。</a:t>
            </a:r>
          </a:p>
          <a:p>
            <a:r>
              <a:rPr lang="ja-JP" altLang="en-US" dirty="0">
                <a:latin typeface="MS Mincho" panose="02020609040205080304" pitchFamily="49" charset="-128"/>
                <a:ea typeface="MS Mincho" panose="02020609040205080304" pitchFamily="49" charset="-128"/>
              </a:rPr>
              <a:t>①亂烘烘（前）  亂紛紛（前）  亂糟糟（後）  亂騰騰（後）</a:t>
            </a:r>
          </a:p>
          <a:p>
            <a:r>
              <a:rPr lang="ja-JP" altLang="en-US" dirty="0">
                <a:latin typeface="MS Mincho" panose="02020609040205080304" pitchFamily="49" charset="-128"/>
                <a:ea typeface="MS Mincho" panose="02020609040205080304" pitchFamily="49" charset="-128"/>
              </a:rPr>
              <a:t>②黑魆魆（前）  黑鬒鬒（前）  黑漆漆（後）  黑油油（後）</a:t>
            </a:r>
          </a:p>
          <a:p>
            <a:r>
              <a:rPr lang="ja-JP" altLang="en-US" dirty="0">
                <a:latin typeface="MS Mincho" panose="02020609040205080304" pitchFamily="49" charset="-128"/>
                <a:ea typeface="MS Mincho" panose="02020609040205080304" pitchFamily="49" charset="-128"/>
              </a:rPr>
              <a:t>③直蹶蹶（前）  直挺挺（前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後）直瞪瞪（前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後）直滾滾（後）</a:t>
            </a:r>
          </a:p>
          <a:p>
            <a:r>
              <a:rPr lang="ja-JP" altLang="en-US" dirty="0">
                <a:latin typeface="MS Mincho" panose="02020609040205080304" pitchFamily="49" charset="-128"/>
                <a:ea typeface="MS Mincho" panose="02020609040205080304" pitchFamily="49" charset="-128"/>
              </a:rPr>
              <a:t>④氣恨恨（前）  氣昂昂（前）  氣狠狠</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a:t>
            </a:r>
            <a:r>
              <a:rPr lang="en-US"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氣哼哼（後）氣噓噓（後）氣忿忿（後）</a:t>
            </a:r>
          </a:p>
          <a:p>
            <a:r>
              <a:rPr lang="ja-JP" altLang="en-US" dirty="0">
                <a:latin typeface="MS Mincho" panose="02020609040205080304" pitchFamily="49" charset="-128"/>
                <a:ea typeface="MS Mincho" panose="02020609040205080304" pitchFamily="49" charset="-128"/>
              </a:rPr>
              <a:t>⑤白漫漫（前） 白汪汪（前） 白花花（前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後）白茫茫（前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a:t>
            </a:r>
          </a:p>
          <a:p>
            <a:r>
              <a:rPr lang="ja-JP" altLang="en-US" dirty="0">
                <a:latin typeface="MS Mincho" panose="02020609040205080304" pitchFamily="49" charset="-128"/>
                <a:ea typeface="MS Mincho" panose="02020609040205080304" pitchFamily="49" charset="-128"/>
              </a:rPr>
              <a:t>  ④グループの</a:t>
            </a:r>
            <a:r>
              <a:rPr lang="en-US" altLang="ja-JP" dirty="0">
                <a:latin typeface="MS Mincho" panose="02020609040205080304" pitchFamily="49" charset="-128"/>
                <a:ea typeface="MS Mincho" panose="02020609040205080304" pitchFamily="49" charset="-128"/>
              </a:rPr>
              <a:t>A</a:t>
            </a:r>
            <a:r>
              <a:rPr lang="ja-JP" altLang="en-US" dirty="0">
                <a:latin typeface="MS Mincho" panose="02020609040205080304" pitchFamily="49" charset="-128"/>
                <a:ea typeface="MS Mincho" panose="02020609040205080304" pitchFamily="49" charset="-128"/>
              </a:rPr>
              <a:t>は名詞で、</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形容詞重畳式と比較しにくく、常規（</a:t>
            </a:r>
            <a:r>
              <a:rPr lang="en-US" altLang="ja-JP" dirty="0">
                <a:latin typeface="MS Mincho" panose="02020609040205080304" pitchFamily="49" charset="-128"/>
                <a:ea typeface="MS Mincho" panose="02020609040205080304" pitchFamily="49" charset="-128"/>
              </a:rPr>
              <a:t>norm</a:t>
            </a:r>
            <a:r>
              <a:rPr lang="ja-JP" altLang="en-US" dirty="0">
                <a:latin typeface="MS Mincho" panose="02020609040205080304" pitchFamily="49" charset="-128"/>
                <a:ea typeface="MS Mincho" panose="02020609040205080304" pitchFamily="49" charset="-128"/>
              </a:rPr>
              <a:t>）と乖離（</a:t>
            </a:r>
            <a:r>
              <a:rPr lang="en-US" altLang="ja-JP" dirty="0">
                <a:latin typeface="MS Mincho" panose="02020609040205080304" pitchFamily="49" charset="-128"/>
                <a:ea typeface="MS Mincho" panose="02020609040205080304" pitchFamily="49" charset="-128"/>
              </a:rPr>
              <a:t>deviation</a:t>
            </a:r>
            <a:r>
              <a:rPr lang="ja-JP" altLang="en-US" dirty="0">
                <a:latin typeface="MS Mincho" panose="02020609040205080304" pitchFamily="49" charset="-128"/>
                <a:ea typeface="MS Mincho" panose="02020609040205080304" pitchFamily="49" charset="-128"/>
              </a:rPr>
              <a:t>）と見なされない。以下に、「白漫漫　白汪汪　白花花　白茫茫」を例に、説明してみよう。</a:t>
            </a:r>
          </a:p>
        </p:txBody>
      </p:sp>
    </p:spTree>
    <p:extLst>
      <p:ext uri="{BB962C8B-B14F-4D97-AF65-F5344CB8AC3E}">
        <p14:creationId xmlns:p14="http://schemas.microsoft.com/office/powerpoint/2010/main" val="221575594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公司\茶\印章.png">
            <a:extLst>
              <a:ext uri="{FF2B5EF4-FFF2-40B4-BE49-F238E27FC236}">
                <a16:creationId xmlns:a16="http://schemas.microsoft.com/office/drawing/2014/main" id="{79718C60-B209-4E06-B521-68741F24B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9987279" y="5507875"/>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99069" y="599453"/>
            <a:ext cx="9559183" cy="5632311"/>
          </a:xfrm>
          <a:prstGeom prst="rect">
            <a:avLst/>
          </a:prstGeom>
        </p:spPr>
        <p:txBody>
          <a:bodyPr wrap="square">
            <a:spAutoFit/>
          </a:bodyPr>
          <a:lstStyle/>
          <a:p>
            <a:r>
              <a:rPr lang="ja-JP" altLang="en-US" dirty="0"/>
              <a:t>（</a:t>
            </a:r>
            <a:r>
              <a:rPr lang="en-US" altLang="ja-JP" dirty="0">
                <a:latin typeface="MS Mincho" panose="02020609040205080304" pitchFamily="49" charset="-128"/>
                <a:ea typeface="MS Mincho" panose="02020609040205080304" pitchFamily="49" charset="-128"/>
              </a:rPr>
              <a:t>7</a:t>
            </a:r>
            <a:r>
              <a:rPr lang="ja-JP" altLang="en-US" dirty="0">
                <a:latin typeface="MS Mincho" panose="02020609040205080304" pitchFamily="49" charset="-128"/>
                <a:ea typeface="MS Mincho" panose="02020609040205080304" pitchFamily="49" charset="-128"/>
              </a:rPr>
              <a:t>）好一似食盡鳥投林，落了片白茫茫大地真乾淨！（第</a:t>
            </a:r>
            <a:r>
              <a:rPr lang="en-US" altLang="ja-JP" dirty="0">
                <a:latin typeface="MS Mincho" panose="02020609040205080304" pitchFamily="49" charset="-128"/>
                <a:ea typeface="MS Mincho" panose="02020609040205080304" pitchFamily="49" charset="-128"/>
              </a:rPr>
              <a:t>5</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p86</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（８）如此親朋你來我去，也不能勝數。只這四十九日，甯國府街上一條白漫漫人來人往，花簇簇官去官來。（第</a:t>
            </a:r>
            <a:r>
              <a:rPr lang="en-US" altLang="ja-JP" dirty="0">
                <a:latin typeface="MS Mincho" panose="02020609040205080304" pitchFamily="49" charset="-128"/>
                <a:ea typeface="MS Mincho" panose="02020609040205080304" pitchFamily="49" charset="-128"/>
              </a:rPr>
              <a:t>13</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p175</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（９）大門上門燈朗掛，兩邊一色戳燈，照如白晝，白汪汪穿孝僕從兩邊侍立。請車至正門上，小廝等退去，眾媳婦上來揭起車簾。（第</a:t>
            </a:r>
            <a:r>
              <a:rPr lang="en-US" altLang="ja-JP" dirty="0">
                <a:latin typeface="MS Mincho" panose="02020609040205080304" pitchFamily="49" charset="-128"/>
                <a:ea typeface="MS Mincho" panose="02020609040205080304" pitchFamily="49" charset="-128"/>
              </a:rPr>
              <a:t>14</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p184</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10</a:t>
            </a:r>
            <a:r>
              <a:rPr lang="ja-JP" altLang="en-US" dirty="0">
                <a:latin typeface="MS Mincho" panose="02020609040205080304" pitchFamily="49" charset="-128"/>
                <a:ea typeface="MS Mincho" panose="02020609040205080304" pitchFamily="49" charset="-128"/>
              </a:rPr>
              <a:t>）銀庫上按數發出三個月的供給來，白花花二三百兩。賈芹隨手拈一塊，撂予掌平的人， 叫他們吃茶罷。（第</a:t>
            </a:r>
            <a:r>
              <a:rPr lang="en-US" altLang="ja-JP" dirty="0">
                <a:latin typeface="MS Mincho" panose="02020609040205080304" pitchFamily="49" charset="-128"/>
                <a:ea typeface="MS Mincho" panose="02020609040205080304" pitchFamily="49" charset="-128"/>
              </a:rPr>
              <a:t>23</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p309</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11</a:t>
            </a:r>
            <a:r>
              <a:rPr lang="ja-JP" altLang="en-US" dirty="0">
                <a:latin typeface="MS Mincho" panose="02020609040205080304" pitchFamily="49" charset="-128"/>
                <a:ea typeface="MS Mincho" panose="02020609040205080304" pitchFamily="49" charset="-128"/>
              </a:rPr>
              <a:t>）眼見得白花花的銀子，只是不能到手。（第</a:t>
            </a:r>
            <a:r>
              <a:rPr lang="en-US" altLang="ja-JP" dirty="0">
                <a:latin typeface="MS Mincho" panose="02020609040205080304" pitchFamily="49" charset="-128"/>
                <a:ea typeface="MS Mincho" panose="02020609040205080304" pitchFamily="49" charset="-128"/>
              </a:rPr>
              <a:t>99</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p1360</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12</a:t>
            </a:r>
            <a:r>
              <a:rPr lang="ja-JP" altLang="en-US" dirty="0">
                <a:latin typeface="MS Mincho" panose="02020609040205080304" pitchFamily="49" charset="-128"/>
                <a:ea typeface="MS Mincho" panose="02020609040205080304" pitchFamily="49" charset="-128"/>
              </a:rPr>
              <a:t>）賈政還欲前走，只見白茫茫一片曠野，並無一人。（第</a:t>
            </a:r>
            <a:r>
              <a:rPr lang="en-US" altLang="ja-JP" dirty="0">
                <a:latin typeface="MS Mincho" panose="02020609040205080304" pitchFamily="49" charset="-128"/>
                <a:ea typeface="MS Mincho" panose="02020609040205080304" pitchFamily="49" charset="-128"/>
              </a:rPr>
              <a:t>120</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p1592</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     張美蘭（</a:t>
            </a:r>
            <a:r>
              <a:rPr lang="en-US" altLang="ja-JP" dirty="0">
                <a:latin typeface="MS Mincho" panose="02020609040205080304" pitchFamily="49" charset="-128"/>
                <a:ea typeface="MS Mincho" panose="02020609040205080304" pitchFamily="49" charset="-128"/>
              </a:rPr>
              <a:t>2001</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21</a:t>
            </a:r>
            <a:r>
              <a:rPr lang="ja-JP" altLang="en-US" dirty="0">
                <a:latin typeface="MS Mincho" panose="02020609040205080304" pitchFamily="49" charset="-128"/>
                <a:ea typeface="MS Mincho" panose="02020609040205080304" pitchFamily="49" charset="-128"/>
              </a:rPr>
              <a:t>）は、</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形容詞は「象生動性」を有し、ある性質や状態を指すだけではなく、それらのイメージや反映している感情を十分に表現すると指摘している。</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形容詞重畳式は乖離を最もよく表現できる言語手段であると言えよう。</a:t>
            </a:r>
          </a:p>
          <a:p>
            <a:r>
              <a:rPr lang="ja-JP" altLang="en-US" dirty="0">
                <a:latin typeface="MS Mincho" panose="02020609040205080304" pitchFamily="49" charset="-128"/>
                <a:ea typeface="MS Mincho" panose="02020609040205080304" pitchFamily="49" charset="-128"/>
              </a:rPr>
              <a:t>     例文（</a:t>
            </a:r>
            <a:r>
              <a:rPr lang="en-US" altLang="ja-JP" dirty="0">
                <a:latin typeface="MS Mincho" panose="02020609040205080304" pitchFamily="49" charset="-128"/>
                <a:ea typeface="MS Mincho" panose="02020609040205080304" pitchFamily="49" charset="-128"/>
              </a:rPr>
              <a:t>7</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12</a:t>
            </a:r>
            <a:r>
              <a:rPr lang="ja-JP" altLang="en-US" dirty="0">
                <a:latin typeface="MS Mincho" panose="02020609040205080304" pitchFamily="49" charset="-128"/>
                <a:ea typeface="MS Mincho" panose="02020609040205080304" pitchFamily="49" charset="-128"/>
              </a:rPr>
              <a:t>） の「白茫茫」は、「大地」「曠野」を修飾し、観察者の視点は、地面に近く、雲、霧、水などが白く一面に広がっているさま、ぼんやりとした感じを表す。</a:t>
            </a:r>
          </a:p>
          <a:p>
            <a:r>
              <a:rPr lang="ja-JP" altLang="en-US" dirty="0">
                <a:latin typeface="MS Mincho" panose="02020609040205080304" pitchFamily="49" charset="-128"/>
                <a:ea typeface="MS Mincho" panose="02020609040205080304" pitchFamily="49" charset="-128"/>
              </a:rPr>
              <a:t>   例文（８）の「白漫漫」の「漫漫」は、「廣大貌；無涯際貌；煙、雲、雪、霧、草木等遍佈貌。」（</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漢語重言詞詞典</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）という意味で、</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漢語重言詞詞典</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では「形容一片白色」と解釈する。「漫漫」は「一面」の意味で、</a:t>
            </a:r>
            <a:r>
              <a:rPr lang="ja-JP" altLang="en-US" dirty="0">
                <a:solidFill>
                  <a:srgbClr val="0070C0"/>
                </a:solidFill>
                <a:latin typeface="MS Mincho" panose="02020609040205080304" pitchFamily="49" charset="-128"/>
                <a:ea typeface="MS Mincho" panose="02020609040205080304" pitchFamily="49" charset="-128"/>
              </a:rPr>
              <a:t>観察者は、近くから遠くまでの広い視点で認知する。</a:t>
            </a:r>
            <a:r>
              <a:rPr lang="ja-JP" altLang="en-US" dirty="0">
                <a:latin typeface="MS Mincho" panose="02020609040205080304" pitchFamily="49" charset="-128"/>
                <a:ea typeface="MS Mincho" panose="02020609040205080304" pitchFamily="49" charset="-128"/>
              </a:rPr>
              <a:t>この場面では、白の喪服を着る人が多いため、寧國通りは、観察者が目に触れる限り、あたり一面の白いさまであることを形容する。寧国府の気勢のすさまじさと葬儀の豪華さを批判する感情を表す。「白漫漫」は常規の「白」からの乖離も表す。</a:t>
            </a:r>
          </a:p>
        </p:txBody>
      </p:sp>
    </p:spTree>
    <p:extLst>
      <p:ext uri="{BB962C8B-B14F-4D97-AF65-F5344CB8AC3E}">
        <p14:creationId xmlns:p14="http://schemas.microsoft.com/office/powerpoint/2010/main" val="333616346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G:\公司\茶\印章.png">
            <a:extLst>
              <a:ext uri="{FF2B5EF4-FFF2-40B4-BE49-F238E27FC236}">
                <a16:creationId xmlns:a16="http://schemas.microsoft.com/office/drawing/2014/main" id="{FC19DEC3-63EA-4614-9E7A-CF294895A7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10576315" y="5076715"/>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68400" y="829401"/>
            <a:ext cx="9160933" cy="4401205"/>
          </a:xfrm>
          <a:prstGeom prst="rect">
            <a:avLst/>
          </a:prstGeom>
        </p:spPr>
        <p:txBody>
          <a:bodyPr wrap="square">
            <a:spAutoFit/>
          </a:bodyPr>
          <a:lstStyle/>
          <a:p>
            <a:r>
              <a:rPr lang="ja-JP" altLang="en-US" sz="2000" dirty="0"/>
              <a:t>１．はじめに</a:t>
            </a:r>
          </a:p>
          <a:p>
            <a:r>
              <a:rPr lang="en-US" altLang="ja-JP" sz="2000" dirty="0"/>
              <a:t>    『</a:t>
            </a:r>
            <a:r>
              <a:rPr lang="ja-JP" altLang="en-US" sz="2000" dirty="0"/>
              <a:t>紅楼夢</a:t>
            </a:r>
            <a:r>
              <a:rPr lang="en-US" altLang="ja-JP" sz="2000" dirty="0"/>
              <a:t>』</a:t>
            </a:r>
            <a:r>
              <a:rPr lang="ja-JP" altLang="en-US" sz="2000" dirty="0"/>
              <a:t>は近代中国語から現代中国語への過渡的な言語資料であり、明清白話小説の代表作である。前八十回は曹雪芹の作と見なされる。後四十回の作者について、徐全太（</a:t>
            </a:r>
            <a:r>
              <a:rPr lang="en-US" altLang="ja-JP" sz="2000" dirty="0"/>
              <a:t>1990:49</a:t>
            </a:r>
            <a:r>
              <a:rPr lang="ja-JP" altLang="en-US" sz="2000" dirty="0"/>
              <a:t>）は、①曹雪芹の原作 ②高鶚の補作　③作者不明の補作　④杜芷芳の補作　⑤乾隆、和珅が大金で程偉元、高鶚に補作させる。⑥曹雪芹の友人が、曹雪芹の原作によって、整理する。⑦懸案説、の七種類をまとめる。すなわち、後四十回は、曹雪芹の原作、他人の補作、両者の混合の三種類に分けられ、前八十回と後四十回は、同一の作者であるかどうかによって議論される。作者の文学作品の作風は、決めているが、作者が異なる言語手段を選択することによって、個人のスタイルが実現される。本稿は、形容詞重畳式という言語手段を通して、作者の文学のスタイルを比較することにする。形容詞重畳式は、主観性と描写性を有し、作者の発話の意図と感情を最もよく表し、前八十回と後四十回における形容詞重畳式の使用頻度、使用語例を比較し、統計学の</a:t>
            </a:r>
            <a:r>
              <a:rPr lang="en-US" altLang="ja-JP" sz="2000" dirty="0"/>
              <a:t>Z</a:t>
            </a:r>
            <a:r>
              <a:rPr lang="ja-JP" altLang="en-US" sz="2000" dirty="0"/>
              <a:t>検定を利用し、前八十回と後四十回の作風の相違点を明らかにし、作者が同一であるかどうかを検証する。</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2" name="矩形 1"/>
          <p:cNvSpPr/>
          <p:nvPr/>
        </p:nvSpPr>
        <p:spPr>
          <a:xfrm>
            <a:off x="955592" y="825313"/>
            <a:ext cx="9509207" cy="3416320"/>
          </a:xfrm>
          <a:prstGeom prst="rect">
            <a:avLst/>
          </a:prstGeom>
        </p:spPr>
        <p:txBody>
          <a:bodyPr wrap="square">
            <a:spAutoFit/>
          </a:bodyPr>
          <a:lstStyle/>
          <a:p>
            <a:r>
              <a:rPr lang="ja-JP" altLang="en-US" dirty="0">
                <a:latin typeface="MS Mincho" panose="02020609040205080304" pitchFamily="49" charset="-128"/>
                <a:ea typeface="MS Mincho" panose="02020609040205080304" pitchFamily="49" charset="-128"/>
              </a:rPr>
              <a:t>     例文（９）の「白汪汪」は、</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が初出である。</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以前の「汪汪」は「水深廣貌」「液體盛滿貌」「水光蕩漾貌」（</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漢語重言詞詞典</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）と解釈され、「水汪汪」「泪汪汪」などは、すべて液体と繋がりがある。</a:t>
            </a:r>
            <a:r>
              <a:rPr lang="ja-JP" altLang="en-US" dirty="0">
                <a:solidFill>
                  <a:srgbClr val="0070C0"/>
                </a:solidFill>
                <a:latin typeface="MS Mincho" panose="02020609040205080304" pitchFamily="49" charset="-128"/>
                <a:ea typeface="MS Mincho" panose="02020609040205080304" pitchFamily="49" charset="-128"/>
              </a:rPr>
              <a:t>この場面では、鳳姐は寧國府の正門から入って、白ずくめの喪服を着用した従僕たちを見る情景を描写する。鳳姐が両側の従僕たちから通す視点から、両側の提灯が昼のように照り映え、喪服を着用した従僕たちに反射するさまは、あたかも水面に反射したかのような視覚的な印象になる</a:t>
            </a:r>
            <a:r>
              <a:rPr lang="ja-JP" altLang="en-US" dirty="0">
                <a:latin typeface="MS Mincho" panose="02020609040205080304" pitchFamily="49" charset="-128"/>
                <a:ea typeface="MS Mincho" panose="02020609040205080304" pitchFamily="49" charset="-128"/>
              </a:rPr>
              <a:t>。曹雪芹が「白汪汪」を使用する一因であるだろう。</a:t>
            </a:r>
          </a:p>
          <a:p>
            <a:r>
              <a:rPr lang="ja-JP" altLang="en-US" dirty="0">
                <a:latin typeface="MS Mincho" panose="02020609040205080304" pitchFamily="49" charset="-128"/>
                <a:ea typeface="MS Mincho" panose="02020609040205080304" pitchFamily="49" charset="-128"/>
              </a:rPr>
              <a:t>    例文の（</a:t>
            </a:r>
            <a:r>
              <a:rPr lang="en-US" altLang="ja-JP" dirty="0">
                <a:latin typeface="MS Mincho" panose="02020609040205080304" pitchFamily="49" charset="-128"/>
                <a:ea typeface="MS Mincho" panose="02020609040205080304" pitchFamily="49" charset="-128"/>
              </a:rPr>
              <a:t>10</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11</a:t>
            </a:r>
            <a:r>
              <a:rPr lang="ja-JP" altLang="en-US" dirty="0">
                <a:latin typeface="MS Mincho" panose="02020609040205080304" pitchFamily="49" charset="-128"/>
                <a:ea typeface="MS Mincho" panose="02020609040205080304" pitchFamily="49" charset="-128"/>
              </a:rPr>
              <a:t>）の「白花花」は、白く輝く銀を形容する。観察者の認知視点は、光っていることに焦点を当てる。</a:t>
            </a:r>
          </a:p>
          <a:p>
            <a:r>
              <a:rPr lang="ja-JP" altLang="en-US" dirty="0">
                <a:latin typeface="MS Mincho" panose="02020609040205080304" pitchFamily="49" charset="-128"/>
                <a:ea typeface="MS Mincho" panose="02020609040205080304" pitchFamily="49" charset="-128"/>
              </a:rPr>
              <a:t>    以上の例からわかるように、</a:t>
            </a:r>
            <a:r>
              <a:rPr lang="en-US" altLang="ja-JP" dirty="0">
                <a:latin typeface="MS Mincho" panose="02020609040205080304" pitchFamily="49" charset="-128"/>
                <a:ea typeface="MS Mincho" panose="02020609040205080304" pitchFamily="49" charset="-128"/>
              </a:rPr>
              <a:t>A</a:t>
            </a:r>
            <a:r>
              <a:rPr lang="ja-JP" altLang="en-US" dirty="0">
                <a:latin typeface="MS Mincho" panose="02020609040205080304" pitchFamily="49" charset="-128"/>
                <a:ea typeface="MS Mincho" panose="02020609040205080304" pitchFamily="49" charset="-128"/>
              </a:rPr>
              <a:t>はすべて「白い」という色を表し、</a:t>
            </a:r>
            <a:r>
              <a:rPr lang="en-US" altLang="ja-JP" dirty="0">
                <a:latin typeface="MS Mincho" panose="02020609040205080304" pitchFamily="49" charset="-128"/>
                <a:ea typeface="MS Mincho" panose="02020609040205080304" pitchFamily="49" charset="-128"/>
              </a:rPr>
              <a:t>BB</a:t>
            </a:r>
            <a:r>
              <a:rPr lang="ja-JP" altLang="en-US" dirty="0">
                <a:latin typeface="MS Mincho" panose="02020609040205080304" pitchFamily="49" charset="-128"/>
                <a:ea typeface="MS Mincho" panose="02020609040205080304" pitchFamily="49" charset="-128"/>
              </a:rPr>
              <a:t>により、</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形容詞重畳式は、観察者の個人的な認知を通して、焦点が異なり、主観性と感情を表す。</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形容詞重畳式は、</a:t>
            </a:r>
            <a:r>
              <a:rPr lang="en-US" altLang="ja-JP" dirty="0">
                <a:latin typeface="MS Mincho" panose="02020609040205080304" pitchFamily="49" charset="-128"/>
                <a:ea typeface="MS Mincho" panose="02020609040205080304" pitchFamily="49" charset="-128"/>
              </a:rPr>
              <a:t>A</a:t>
            </a:r>
            <a:r>
              <a:rPr lang="ja-JP" altLang="en-US" dirty="0">
                <a:latin typeface="MS Mincho" panose="02020609040205080304" pitchFamily="49" charset="-128"/>
                <a:ea typeface="MS Mincho" panose="02020609040205080304" pitchFamily="49" charset="-128"/>
              </a:rPr>
              <a:t>からの様々な乖離を表す。</a:t>
            </a:r>
          </a:p>
        </p:txBody>
      </p:sp>
      <p:sp>
        <p:nvSpPr>
          <p:cNvPr id="3" name="矩形 2"/>
          <p:cNvSpPr/>
          <p:nvPr/>
        </p:nvSpPr>
        <p:spPr>
          <a:xfrm>
            <a:off x="1270003" y="4400603"/>
            <a:ext cx="8830733" cy="923330"/>
          </a:xfrm>
          <a:prstGeom prst="rect">
            <a:avLst/>
          </a:prstGeom>
        </p:spPr>
        <p:txBody>
          <a:bodyPr wrap="square">
            <a:spAutoFit/>
          </a:bodyPr>
          <a:lstStyle/>
          <a:p>
            <a:r>
              <a:rPr lang="en-US" altLang="ja-JP" dirty="0"/>
              <a:t>『</a:t>
            </a:r>
            <a:r>
              <a:rPr lang="ja-JP" altLang="en-US" dirty="0"/>
              <a:t>紅楼夢</a:t>
            </a:r>
            <a:r>
              <a:rPr lang="en-US" altLang="ja-JP" dirty="0"/>
              <a:t>』</a:t>
            </a:r>
            <a:r>
              <a:rPr lang="ja-JP" altLang="en-US" dirty="0"/>
              <a:t>前八十回における</a:t>
            </a:r>
            <a:r>
              <a:rPr lang="en-US" altLang="ja-JP" dirty="0"/>
              <a:t>ABB</a:t>
            </a:r>
            <a:r>
              <a:rPr lang="ja-JP" altLang="en-US" dirty="0"/>
              <a:t>形容詞重畳式は、後四十回より豊富で多彩であることにより、作者の異なる感情を表し、異なる作品のスタイルも表す。特に、曹雪芹が初めに使用する例語は、自分の特別な作品スタイルを表現ことに繋がるのである。</a:t>
            </a:r>
          </a:p>
        </p:txBody>
      </p:sp>
    </p:spTree>
    <p:extLst>
      <p:ext uri="{BB962C8B-B14F-4D97-AF65-F5344CB8AC3E}">
        <p14:creationId xmlns:p14="http://schemas.microsoft.com/office/powerpoint/2010/main" val="131078035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2" name="矩形 1"/>
          <p:cNvSpPr/>
          <p:nvPr/>
        </p:nvSpPr>
        <p:spPr>
          <a:xfrm>
            <a:off x="955596" y="940023"/>
            <a:ext cx="9616853" cy="1477328"/>
          </a:xfrm>
          <a:prstGeom prst="rect">
            <a:avLst/>
          </a:prstGeom>
        </p:spPr>
        <p:txBody>
          <a:bodyPr wrap="square">
            <a:spAutoFit/>
          </a:bodyPr>
          <a:lstStyle/>
          <a:p>
            <a:r>
              <a:rPr lang="ja-JP" altLang="en-US" dirty="0"/>
              <a:t>   </a:t>
            </a:r>
          </a:p>
          <a:p>
            <a:r>
              <a:rPr lang="ja-JP" altLang="en-US" dirty="0"/>
              <a:t>   胡裕树（</a:t>
            </a:r>
            <a:r>
              <a:rPr lang="en-US" altLang="ja-JP" dirty="0"/>
              <a:t>2011</a:t>
            </a:r>
            <a:r>
              <a:rPr lang="ja-JP" altLang="en-US" dirty="0"/>
              <a:t>：</a:t>
            </a:r>
            <a:r>
              <a:rPr lang="en-US" altLang="ja-JP" dirty="0"/>
              <a:t>506</a:t>
            </a:r>
            <a:r>
              <a:rPr lang="ja-JP" altLang="en-US" dirty="0"/>
              <a:t>）は、「語彙の中の風格要素は、同義語の中で特に明らかに表現されており、異なる感情と文体を持つ同義語は、異なる言語スタイルを表現するのに用いることができる。」と指摘している。また、祝克懿（</a:t>
            </a:r>
            <a:r>
              <a:rPr lang="en-US" altLang="ja-JP" dirty="0"/>
              <a:t>2021</a:t>
            </a:r>
            <a:r>
              <a:rPr lang="ja-JP" altLang="en-US" dirty="0"/>
              <a:t>：</a:t>
            </a:r>
            <a:r>
              <a:rPr lang="en-US" altLang="ja-JP" dirty="0"/>
              <a:t>66</a:t>
            </a:r>
            <a:r>
              <a:rPr lang="ja-JP" altLang="en-US" dirty="0"/>
              <a:t>）は、「</a:t>
            </a:r>
            <a:r>
              <a:rPr lang="ja-JP" altLang="en-US" dirty="0">
                <a:solidFill>
                  <a:srgbClr val="0070C0"/>
                </a:solidFill>
              </a:rPr>
              <a:t>同義手段選択論</a:t>
            </a:r>
            <a:r>
              <a:rPr lang="ja-JP" altLang="en-US" dirty="0"/>
              <a:t>」とまとめる。すなわち、同義語の中で、異なる語彙を選択するによって、異なる言語のスタイルを表す。</a:t>
            </a:r>
          </a:p>
        </p:txBody>
      </p:sp>
      <p:sp>
        <p:nvSpPr>
          <p:cNvPr id="3" name="矩形 2"/>
          <p:cNvSpPr/>
          <p:nvPr/>
        </p:nvSpPr>
        <p:spPr>
          <a:xfrm>
            <a:off x="1192218" y="173295"/>
            <a:ext cx="6008376" cy="461665"/>
          </a:xfrm>
          <a:prstGeom prst="rect">
            <a:avLst/>
          </a:prstGeom>
        </p:spPr>
        <p:txBody>
          <a:bodyPr wrap="none">
            <a:spAutoFit/>
          </a:bodyPr>
          <a:lstStyle/>
          <a:p>
            <a:r>
              <a:rPr lang="en-US" altLang="ja-JP" sz="2400" dirty="0">
                <a:solidFill>
                  <a:srgbClr val="0070C0"/>
                </a:solidFill>
              </a:rPr>
              <a:t>4.3.3</a:t>
            </a:r>
            <a:r>
              <a:rPr lang="ja-JP" altLang="en-US" sz="2400" dirty="0">
                <a:solidFill>
                  <a:srgbClr val="0070C0"/>
                </a:solidFill>
              </a:rPr>
              <a:t>　</a:t>
            </a:r>
            <a:r>
              <a:rPr lang="en-US" altLang="ja-JP" sz="2400" dirty="0">
                <a:solidFill>
                  <a:srgbClr val="0070C0"/>
                </a:solidFill>
              </a:rPr>
              <a:t>AABB</a:t>
            </a:r>
            <a:r>
              <a:rPr lang="ja-JP" altLang="en-US" sz="2400" dirty="0">
                <a:solidFill>
                  <a:srgbClr val="0070C0"/>
                </a:solidFill>
              </a:rPr>
              <a:t>式形容詞重畳式の使用例の比較</a:t>
            </a:r>
          </a:p>
        </p:txBody>
      </p:sp>
      <p:sp>
        <p:nvSpPr>
          <p:cNvPr id="4" name="矩形 3"/>
          <p:cNvSpPr/>
          <p:nvPr/>
        </p:nvSpPr>
        <p:spPr>
          <a:xfrm>
            <a:off x="955596" y="2708464"/>
            <a:ext cx="9631366" cy="2585323"/>
          </a:xfrm>
          <a:prstGeom prst="rect">
            <a:avLst/>
          </a:prstGeom>
        </p:spPr>
        <p:txBody>
          <a:bodyPr wrap="square">
            <a:spAutoFit/>
          </a:bodyPr>
          <a:lstStyle/>
          <a:p>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前八十回と後四十回における</a:t>
            </a:r>
            <a:r>
              <a:rPr lang="en-US" altLang="ja-JP" dirty="0">
                <a:latin typeface="MS Mincho" panose="02020609040205080304" pitchFamily="49" charset="-128"/>
                <a:ea typeface="MS Mincho" panose="02020609040205080304" pitchFamily="49" charset="-128"/>
              </a:rPr>
              <a:t>AABB</a:t>
            </a:r>
            <a:r>
              <a:rPr lang="ja-JP" altLang="en-US" dirty="0">
                <a:latin typeface="MS Mincho" panose="02020609040205080304" pitchFamily="49" charset="-128"/>
                <a:ea typeface="MS Mincho" panose="02020609040205080304" pitchFamily="49" charset="-128"/>
              </a:rPr>
              <a:t>形容詞重畳式は、</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BB</a:t>
            </a:r>
            <a:r>
              <a:rPr lang="ja-JP" altLang="en-US" dirty="0">
                <a:latin typeface="MS Mincho" panose="02020609040205080304" pitchFamily="49" charset="-128"/>
                <a:ea typeface="MS Mincho" panose="02020609040205080304" pitchFamily="49" charset="-128"/>
              </a:rPr>
              <a:t>の形式からなる同義語があり、その同義語を通して、言語のスタイルを検討してみることにする。</a:t>
            </a:r>
          </a:p>
          <a:p>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前八十回と後四十回における同義語の</a:t>
            </a:r>
            <a:r>
              <a:rPr lang="en-US" altLang="ja-JP" dirty="0">
                <a:latin typeface="MS Mincho" panose="02020609040205080304" pitchFamily="49" charset="-128"/>
                <a:ea typeface="MS Mincho" panose="02020609040205080304" pitchFamily="49" charset="-128"/>
              </a:rPr>
              <a:t>AABB</a:t>
            </a:r>
            <a:r>
              <a:rPr lang="ja-JP" altLang="en-US" dirty="0">
                <a:latin typeface="MS Mincho" panose="02020609040205080304" pitchFamily="49" charset="-128"/>
                <a:ea typeface="MS Mincho" panose="02020609040205080304" pitchFamily="49" charset="-128"/>
              </a:rPr>
              <a:t>形容詞重畳式は以下を挙げる。</a:t>
            </a:r>
          </a:p>
          <a:p>
            <a:r>
              <a:rPr lang="ja-JP" altLang="en-US" dirty="0">
                <a:latin typeface="MS Mincho" panose="02020609040205080304" pitchFamily="49" charset="-128"/>
                <a:ea typeface="MS Mincho" panose="02020609040205080304" pitchFamily="49" charset="-128"/>
              </a:rPr>
              <a:t>①拉拉扯扯（前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 扯扯拽拽（後）</a:t>
            </a:r>
          </a:p>
          <a:p>
            <a:r>
              <a:rPr lang="ja-JP" altLang="en-US" dirty="0">
                <a:latin typeface="MS Mincho" panose="02020609040205080304" pitchFamily="49" charset="-128"/>
                <a:ea typeface="MS Mincho" panose="02020609040205080304" pitchFamily="49" charset="-128"/>
              </a:rPr>
              <a:t>②鬼鬼祟祟（前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後）溜溜湫湫（後）</a:t>
            </a:r>
          </a:p>
          <a:p>
            <a:r>
              <a:rPr lang="ja-JP" altLang="en-US" dirty="0">
                <a:latin typeface="MS Mincho" panose="02020609040205080304" pitchFamily="49" charset="-128"/>
                <a:ea typeface="MS Mincho" panose="02020609040205080304" pitchFamily="49" charset="-128"/>
              </a:rPr>
              <a:t>③妖妖趫趫（前）妖妖喬喬（後）</a:t>
            </a:r>
          </a:p>
          <a:p>
            <a:r>
              <a:rPr lang="ja-JP" altLang="en-US" dirty="0">
                <a:latin typeface="MS Mincho" panose="02020609040205080304" pitchFamily="49" charset="-128"/>
                <a:ea typeface="MS Mincho" panose="02020609040205080304" pitchFamily="49" charset="-128"/>
              </a:rPr>
              <a:t>④恍恍惚惚（前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後）恍恍忽忽（前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a:t>
            </a:r>
          </a:p>
          <a:p>
            <a:r>
              <a:rPr lang="ja-JP" altLang="en-US" dirty="0">
                <a:latin typeface="MS Mincho" panose="02020609040205080304" pitchFamily="49" charset="-128"/>
                <a:ea typeface="MS Mincho" panose="02020609040205080304" pitchFamily="49" charset="-128"/>
              </a:rPr>
              <a:t>⑤烈烈轟轟（前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後）轟轟烈烈（後）</a:t>
            </a:r>
          </a:p>
          <a:p>
            <a:r>
              <a:rPr lang="ja-JP" altLang="en-US" dirty="0">
                <a:latin typeface="MS Mincho" panose="02020609040205080304" pitchFamily="49" charset="-128"/>
                <a:ea typeface="MS Mincho" panose="02020609040205080304" pitchFamily="49" charset="-128"/>
              </a:rPr>
              <a:t>    </a:t>
            </a:r>
          </a:p>
        </p:txBody>
      </p:sp>
    </p:spTree>
    <p:extLst>
      <p:ext uri="{BB962C8B-B14F-4D97-AF65-F5344CB8AC3E}">
        <p14:creationId xmlns:p14="http://schemas.microsoft.com/office/powerpoint/2010/main" val="64554925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22</a:t>
            </a:fld>
            <a:endParaRPr lang="en-US" dirty="0">
              <a:solidFill>
                <a:prstClr val="black">
                  <a:tint val="75000"/>
                </a:prstClr>
              </a:solidFill>
            </a:endParaRPr>
          </a:p>
        </p:txBody>
      </p:sp>
      <p:sp>
        <p:nvSpPr>
          <p:cNvPr id="3" name="矩形 2"/>
          <p:cNvSpPr/>
          <p:nvPr/>
        </p:nvSpPr>
        <p:spPr>
          <a:xfrm>
            <a:off x="524936" y="1166843"/>
            <a:ext cx="10049933" cy="3139321"/>
          </a:xfrm>
          <a:prstGeom prst="rect">
            <a:avLst/>
          </a:prstGeom>
        </p:spPr>
        <p:txBody>
          <a:bodyPr wrap="square">
            <a:spAutoFit/>
          </a:bodyPr>
          <a:lstStyle/>
          <a:p>
            <a:r>
              <a:rPr lang="zh-CN" altLang="en-US" dirty="0"/>
              <a:t>（</a:t>
            </a:r>
            <a:r>
              <a:rPr lang="en-US" altLang="ja-JP" dirty="0">
                <a:latin typeface="MS Mincho" panose="02020609040205080304" pitchFamily="49" charset="-128"/>
                <a:ea typeface="MS Mincho" panose="02020609040205080304" pitchFamily="49" charset="-128"/>
              </a:rPr>
              <a:t>18</a:t>
            </a:r>
            <a:r>
              <a:rPr lang="ja-JP" altLang="en-US" dirty="0">
                <a:latin typeface="MS Mincho" panose="02020609040205080304" pitchFamily="49" charset="-128"/>
                <a:ea typeface="MS Mincho" panose="02020609040205080304" pitchFamily="49" charset="-128"/>
              </a:rPr>
              <a:t>）我只問你們：有話不明說，許你們這樣</a:t>
            </a:r>
            <a:r>
              <a:rPr lang="ja-JP" altLang="en-US" u="sng" dirty="0">
                <a:latin typeface="MS Mincho" panose="02020609040205080304" pitchFamily="49" charset="-128"/>
                <a:ea typeface="MS Mincho" panose="02020609040205080304" pitchFamily="49" charset="-128"/>
              </a:rPr>
              <a:t>鬼鬼祟祟</a:t>
            </a:r>
            <a:r>
              <a:rPr lang="ja-JP" altLang="en-US" dirty="0">
                <a:latin typeface="MS Mincho" panose="02020609040205080304" pitchFamily="49" charset="-128"/>
                <a:ea typeface="MS Mincho" panose="02020609040205080304" pitchFamily="49" charset="-128"/>
              </a:rPr>
              <a:t>的幹什麼故事？（第</a:t>
            </a:r>
            <a:r>
              <a:rPr lang="en-US" altLang="ja-JP" dirty="0">
                <a:latin typeface="MS Mincho" panose="02020609040205080304" pitchFamily="49" charset="-128"/>
                <a:ea typeface="MS Mincho" panose="02020609040205080304" pitchFamily="49" charset="-128"/>
              </a:rPr>
              <a:t>9</a:t>
            </a:r>
            <a:r>
              <a:rPr lang="ja-JP" altLang="en-US" dirty="0">
                <a:latin typeface="MS Mincho" panose="02020609040205080304" pitchFamily="49" charset="-128"/>
                <a:ea typeface="MS Mincho" panose="02020609040205080304" pitchFamily="49" charset="-128"/>
              </a:rPr>
              <a:t>回：ｐ</a:t>
            </a:r>
            <a:r>
              <a:rPr lang="en-US" altLang="ja-JP" dirty="0">
                <a:latin typeface="MS Mincho" panose="02020609040205080304" pitchFamily="49" charset="-128"/>
                <a:ea typeface="MS Mincho" panose="02020609040205080304" pitchFamily="49" charset="-128"/>
              </a:rPr>
              <a:t>135</a:t>
            </a:r>
            <a:r>
              <a:rPr lang="ja-JP" altLang="en-US" dirty="0">
                <a:latin typeface="MS Mincho" panose="02020609040205080304" pitchFamily="49" charset="-128"/>
                <a:ea typeface="MS Mincho" panose="02020609040205080304" pitchFamily="49" charset="-128"/>
              </a:rPr>
              <a:t>）</a:t>
            </a:r>
          </a:p>
          <a:p>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19</a:t>
            </a:r>
            <a:r>
              <a:rPr lang="ja-JP" altLang="en-US" dirty="0">
                <a:latin typeface="MS Mincho" panose="02020609040205080304" pitchFamily="49" charset="-128"/>
                <a:ea typeface="MS Mincho" panose="02020609040205080304" pitchFamily="49" charset="-128"/>
              </a:rPr>
              <a:t>）襲人正要說話，只見那一個也慢慢的蹭了過來，細看時，就是賈芸，</a:t>
            </a:r>
            <a:r>
              <a:rPr lang="ja-JP" altLang="en-US" u="sng" dirty="0">
                <a:latin typeface="MS Mincho" panose="02020609040205080304" pitchFamily="49" charset="-128"/>
                <a:ea typeface="MS Mincho" panose="02020609040205080304" pitchFamily="49" charset="-128"/>
              </a:rPr>
              <a:t>溜溜湫湫</a:t>
            </a:r>
            <a:r>
              <a:rPr lang="ja-JP" altLang="en-US" dirty="0">
                <a:latin typeface="MS Mincho" panose="02020609040205080304" pitchFamily="49" charset="-128"/>
                <a:ea typeface="MS Mincho" panose="02020609040205080304" pitchFamily="49" charset="-128"/>
              </a:rPr>
              <a:t>往這邊來了。（第</a:t>
            </a:r>
            <a:r>
              <a:rPr lang="en-US" altLang="ja-JP" dirty="0">
                <a:latin typeface="MS Mincho" panose="02020609040205080304" pitchFamily="49" charset="-128"/>
                <a:ea typeface="MS Mincho" panose="02020609040205080304" pitchFamily="49" charset="-128"/>
              </a:rPr>
              <a:t>85</a:t>
            </a:r>
            <a:r>
              <a:rPr lang="ja-JP" altLang="en-US" dirty="0">
                <a:latin typeface="MS Mincho" panose="02020609040205080304" pitchFamily="49" charset="-128"/>
                <a:ea typeface="MS Mincho" panose="02020609040205080304" pitchFamily="49" charset="-128"/>
              </a:rPr>
              <a:t>回：</a:t>
            </a:r>
            <a:r>
              <a:rPr lang="en-US" altLang="ja-JP" dirty="0">
                <a:latin typeface="MS Mincho" panose="02020609040205080304" pitchFamily="49" charset="-128"/>
                <a:ea typeface="MS Mincho" panose="02020609040205080304" pitchFamily="49" charset="-128"/>
              </a:rPr>
              <a:t>p1195</a:t>
            </a:r>
            <a:r>
              <a:rPr lang="ja-JP" altLang="en-US" dirty="0">
                <a:latin typeface="MS Mincho" panose="02020609040205080304" pitchFamily="49" charset="-128"/>
                <a:ea typeface="MS Mincho" panose="02020609040205080304" pitchFamily="49" charset="-128"/>
              </a:rPr>
              <a:t>）</a:t>
            </a:r>
          </a:p>
          <a:p>
            <a:r>
              <a:rPr lang="en-US"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漢語重言詞詞典</a:t>
            </a:r>
            <a:r>
              <a:rPr lang="en-US" altLang="ja-JP" dirty="0">
                <a:latin typeface="MS Mincho" panose="02020609040205080304" pitchFamily="49" charset="-128"/>
                <a:ea typeface="MS Mincho" panose="02020609040205080304" pitchFamily="49" charset="-128"/>
              </a:rPr>
              <a:t>』372</a:t>
            </a:r>
            <a:r>
              <a:rPr lang="ja-JP" altLang="en-US" dirty="0">
                <a:latin typeface="MS Mincho" panose="02020609040205080304" pitchFamily="49" charset="-128"/>
                <a:ea typeface="MS Mincho" panose="02020609040205080304" pitchFamily="49" charset="-128"/>
              </a:rPr>
              <a:t>頁に、「鬼鬼祟祟」を、「謂行動躲躲閃閃，不光明正大。（行動がこそこそと、堂々としてない。）」と解釈する。</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漢語重言詞詞典</a:t>
            </a:r>
            <a:r>
              <a:rPr lang="en-US" altLang="ja-JP" dirty="0">
                <a:latin typeface="MS Mincho" panose="02020609040205080304" pitchFamily="49" charset="-128"/>
                <a:ea typeface="MS Mincho" panose="02020609040205080304" pitchFamily="49" charset="-128"/>
              </a:rPr>
              <a:t>』588</a:t>
            </a:r>
            <a:r>
              <a:rPr lang="ja-JP" altLang="en-US" dirty="0">
                <a:latin typeface="MS Mincho" panose="02020609040205080304" pitchFamily="49" charset="-128"/>
                <a:ea typeface="MS Mincho" panose="02020609040205080304" pitchFamily="49" charset="-128"/>
              </a:rPr>
              <a:t>頁に、「溜溜湫湫」は、「形容躲躲閃閃，輕手輕腳的樣子。（こそこそと足音をひそめている様子を形容する。）」と解釈する。</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東北方言辭典</a:t>
            </a:r>
            <a:r>
              <a:rPr lang="en-US" altLang="ja-JP" dirty="0">
                <a:latin typeface="MS Mincho" panose="02020609040205080304" pitchFamily="49" charset="-128"/>
                <a:ea typeface="MS Mincho" panose="02020609040205080304" pitchFamily="49" charset="-128"/>
              </a:rPr>
              <a:t>』215</a:t>
            </a:r>
            <a:r>
              <a:rPr lang="ja-JP" altLang="en-US" dirty="0">
                <a:latin typeface="MS Mincho" panose="02020609040205080304" pitchFamily="49" charset="-128"/>
                <a:ea typeface="MS Mincho" panose="02020609040205080304" pitchFamily="49" charset="-128"/>
              </a:rPr>
              <a:t>頁には、「溜溜兒的」を収めがあり、「低氣而輕手輕腳的樣子。（卑屈で足音をひそめている様子。）」と解釈する。「溜溜湫湫」は話し言葉、方言と見なされ、地方のスタイルがある。</a:t>
            </a:r>
          </a:p>
          <a:p>
            <a:r>
              <a:rPr lang="ja-JP" altLang="en-US" dirty="0">
                <a:latin typeface="MS Mincho" panose="02020609040205080304" pitchFamily="49" charset="-128"/>
                <a:ea typeface="MS Mincho" panose="02020609040205080304" pitchFamily="49" charset="-128"/>
              </a:rPr>
              <a:t>  以上の</a:t>
            </a:r>
            <a:r>
              <a:rPr lang="en-US" altLang="ja-JP" dirty="0">
                <a:latin typeface="MS Mincho" panose="02020609040205080304" pitchFamily="49" charset="-128"/>
                <a:ea typeface="MS Mincho" panose="02020609040205080304" pitchFamily="49" charset="-128"/>
              </a:rPr>
              <a:t>AABB</a:t>
            </a:r>
            <a:r>
              <a:rPr lang="ja-JP" altLang="en-US" dirty="0">
                <a:latin typeface="MS Mincho" panose="02020609040205080304" pitchFamily="49" charset="-128"/>
                <a:ea typeface="MS Mincho" panose="02020609040205080304" pitchFamily="49" charset="-128"/>
              </a:rPr>
              <a:t>形容詞重畳式の使用には相違点があり、同義語の選択という観点から、前八十回と後四十回のスタイルは、相違点があることが窺える。</a:t>
            </a:r>
          </a:p>
        </p:txBody>
      </p:sp>
    </p:spTree>
    <p:extLst>
      <p:ext uri="{BB962C8B-B14F-4D97-AF65-F5344CB8AC3E}">
        <p14:creationId xmlns:p14="http://schemas.microsoft.com/office/powerpoint/2010/main" val="1269006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23</a:t>
            </a:fld>
            <a:endParaRPr lang="en-US" dirty="0">
              <a:solidFill>
                <a:prstClr val="black">
                  <a:tint val="75000"/>
                </a:prstClr>
              </a:solidFill>
            </a:endParaRPr>
          </a:p>
        </p:txBody>
      </p:sp>
      <p:sp>
        <p:nvSpPr>
          <p:cNvPr id="3" name="矩形 2"/>
          <p:cNvSpPr/>
          <p:nvPr/>
        </p:nvSpPr>
        <p:spPr>
          <a:xfrm>
            <a:off x="1481671" y="573547"/>
            <a:ext cx="9279462" cy="3970318"/>
          </a:xfrm>
          <a:prstGeom prst="rect">
            <a:avLst/>
          </a:prstGeom>
        </p:spPr>
        <p:txBody>
          <a:bodyPr wrap="square">
            <a:spAutoFit/>
          </a:bodyPr>
          <a:lstStyle/>
          <a:p>
            <a:r>
              <a:rPr lang="en-US" altLang="ja-JP" dirty="0">
                <a:solidFill>
                  <a:srgbClr val="0070C0"/>
                </a:solidFill>
              </a:rPr>
              <a:t>5</a:t>
            </a:r>
            <a:r>
              <a:rPr lang="ja-JP" altLang="en-US" dirty="0">
                <a:solidFill>
                  <a:srgbClr val="0070C0"/>
                </a:solidFill>
              </a:rPr>
              <a:t>．終わりに</a:t>
            </a:r>
          </a:p>
          <a:p>
            <a:r>
              <a:rPr lang="ja-JP" altLang="en-US" dirty="0"/>
              <a:t> </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前八十回と後四十回における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形容詞重畳式、</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a:t>
            </a:r>
            <a:r>
              <a:rPr lang="en-US" altLang="ja-JP" dirty="0">
                <a:latin typeface="MS Mincho" panose="02020609040205080304" pitchFamily="49" charset="-128"/>
                <a:ea typeface="MS Mincho" panose="02020609040205080304" pitchFamily="49" charset="-128"/>
              </a:rPr>
              <a:t>AABB</a:t>
            </a:r>
            <a:r>
              <a:rPr lang="ja-JP" altLang="en-US" dirty="0">
                <a:latin typeface="MS Mincho" panose="02020609040205080304" pitchFamily="49" charset="-128"/>
                <a:ea typeface="MS Mincho" panose="02020609040205080304" pitchFamily="49" charset="-128"/>
              </a:rPr>
              <a:t>形容詞重畳式を統計的に処理し、前八十回だけに出現する形容詞重畳式と、後四十回だけに出現 する形容詞重畳式と、両者に共有する形容詞重畳式を比較した。回ごとの形容詞重畳式の使用頻度を考察し、統計学の</a:t>
            </a:r>
            <a:r>
              <a:rPr lang="en-US" altLang="ja-JP" dirty="0">
                <a:latin typeface="MS Mincho" panose="02020609040205080304" pitchFamily="49" charset="-128"/>
                <a:ea typeface="MS Mincho" panose="02020609040205080304" pitchFamily="49" charset="-128"/>
              </a:rPr>
              <a:t>Z</a:t>
            </a:r>
            <a:r>
              <a:rPr lang="ja-JP" altLang="en-US" dirty="0">
                <a:latin typeface="MS Mincho" panose="02020609040205080304" pitchFamily="49" charset="-128"/>
                <a:ea typeface="MS Mincho" panose="02020609040205080304" pitchFamily="49" charset="-128"/>
              </a:rPr>
              <a:t>検定から、前八十回と後四十回における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形容詞重畳式の使用頻度についての平均値は著しい相違点があり、</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式と</a:t>
            </a:r>
            <a:r>
              <a:rPr lang="en-US" altLang="ja-JP" dirty="0">
                <a:latin typeface="MS Mincho" panose="02020609040205080304" pitchFamily="49" charset="-128"/>
                <a:ea typeface="MS Mincho" panose="02020609040205080304" pitchFamily="49" charset="-128"/>
              </a:rPr>
              <a:t>AABB</a:t>
            </a:r>
            <a:r>
              <a:rPr lang="ja-JP" altLang="en-US" dirty="0">
                <a:latin typeface="MS Mincho" panose="02020609040205080304" pitchFamily="49" charset="-128"/>
                <a:ea typeface="MS Mincho" panose="02020609040205080304" pitchFamily="49" charset="-128"/>
              </a:rPr>
              <a:t>形容詞重畳式の使用頻度についての平均値は、異なりがないことが分かった。</a:t>
            </a:r>
          </a:p>
          <a:p>
            <a:r>
              <a:rPr lang="ja-JP" altLang="en-US" dirty="0">
                <a:latin typeface="MS Mincho" panose="02020609040205080304" pitchFamily="49" charset="-128"/>
                <a:ea typeface="MS Mincho" panose="02020609040205080304" pitchFamily="49" charset="-128"/>
              </a:rPr>
              <a:t>     前八十回における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式重言は、後四十回における</a:t>
            </a:r>
            <a:r>
              <a:rPr lang="en-US" altLang="ja-JP" dirty="0">
                <a:latin typeface="MS Mincho" panose="02020609040205080304" pitchFamily="49" charset="-128"/>
                <a:ea typeface="MS Mincho" panose="02020609040205080304" pitchFamily="49" charset="-128"/>
              </a:rPr>
              <a:t>AA</a:t>
            </a:r>
            <a:r>
              <a:rPr lang="ja-JP" altLang="en-US" dirty="0">
                <a:latin typeface="MS Mincho" panose="02020609040205080304" pitchFamily="49" charset="-128"/>
                <a:ea typeface="MS Mincho" panose="02020609040205080304" pitchFamily="49" charset="-128"/>
              </a:rPr>
              <a:t>式重言より多いというのは、前八十回における韻文の豊富と繋がりがあるからである。風格（スタイル）学の常規と乖離の理論を踏まえて、前八十回と後四十回における同じ</a:t>
            </a:r>
            <a:r>
              <a:rPr lang="en-US" altLang="ja-JP" dirty="0">
                <a:latin typeface="MS Mincho" panose="02020609040205080304" pitchFamily="49" charset="-128"/>
                <a:ea typeface="MS Mincho" panose="02020609040205080304" pitchFamily="49" charset="-128"/>
              </a:rPr>
              <a:t>A</a:t>
            </a:r>
            <a:r>
              <a:rPr lang="ja-JP" altLang="en-US" dirty="0">
                <a:latin typeface="MS Mincho" panose="02020609040205080304" pitchFamily="49" charset="-128"/>
                <a:ea typeface="MS Mincho" panose="02020609040205080304" pitchFamily="49" charset="-128"/>
              </a:rPr>
              <a:t>の</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形容詞重畳式を比較し、前八十回における</a:t>
            </a:r>
            <a:r>
              <a:rPr lang="en-US" altLang="ja-JP" dirty="0">
                <a:latin typeface="MS Mincho" panose="02020609040205080304" pitchFamily="49" charset="-128"/>
                <a:ea typeface="MS Mincho" panose="02020609040205080304" pitchFamily="49" charset="-128"/>
              </a:rPr>
              <a:t>ABB</a:t>
            </a:r>
            <a:r>
              <a:rPr lang="ja-JP" altLang="en-US" dirty="0">
                <a:latin typeface="MS Mincho" panose="02020609040205080304" pitchFamily="49" charset="-128"/>
                <a:ea typeface="MS Mincho" panose="02020609040205080304" pitchFamily="49" charset="-128"/>
              </a:rPr>
              <a:t>形容詞重畳式は、乖離の形式はもっと多いことが分かった。風格（スタイル）学の同義選択論を通して、前八十回と後四十回における同義の</a:t>
            </a:r>
            <a:r>
              <a:rPr lang="en-US" altLang="ja-JP" dirty="0">
                <a:latin typeface="MS Mincho" panose="02020609040205080304" pitchFamily="49" charset="-128"/>
                <a:ea typeface="MS Mincho" panose="02020609040205080304" pitchFamily="49" charset="-128"/>
              </a:rPr>
              <a:t>AABB</a:t>
            </a:r>
            <a:r>
              <a:rPr lang="ja-JP" altLang="en-US" dirty="0">
                <a:latin typeface="MS Mincho" panose="02020609040205080304" pitchFamily="49" charset="-128"/>
                <a:ea typeface="MS Mincho" panose="02020609040205080304" pitchFamily="49" charset="-128"/>
              </a:rPr>
              <a:t>形容詞重畳式を比較すると、両者の使用状況は異なり、同義語を選択する場合、後四十回に東北地方の方言を使用する例が見られる</a:t>
            </a:r>
            <a:r>
              <a:rPr lang="ja-JP" altLang="en-US" dirty="0"/>
              <a:t>。</a:t>
            </a:r>
          </a:p>
        </p:txBody>
      </p:sp>
      <p:sp>
        <p:nvSpPr>
          <p:cNvPr id="4" name="矩形 3"/>
          <p:cNvSpPr/>
          <p:nvPr/>
        </p:nvSpPr>
        <p:spPr>
          <a:xfrm>
            <a:off x="1583267" y="4804897"/>
            <a:ext cx="9177865" cy="923330"/>
          </a:xfrm>
          <a:prstGeom prst="rect">
            <a:avLst/>
          </a:prstGeom>
        </p:spPr>
        <p:txBody>
          <a:bodyPr wrap="square">
            <a:spAutoFit/>
          </a:bodyPr>
          <a:lstStyle/>
          <a:p>
            <a:r>
              <a:rPr lang="ja-JP" altLang="en-US" dirty="0">
                <a:latin typeface="MS Mincho" panose="02020609040205080304" pitchFamily="49" charset="-128"/>
                <a:ea typeface="MS Mincho" panose="02020609040205080304" pitchFamily="49" charset="-128"/>
              </a:rPr>
              <a:t>  本稿の考察の結果、</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前八十回と後四十回における形容詞重</a:t>
            </a:r>
            <a:r>
              <a:rPr lang="ja-JP" altLang="en-US">
                <a:latin typeface="MS Mincho" panose="02020609040205080304" pitchFamily="49" charset="-128"/>
                <a:ea typeface="MS Mincho" panose="02020609040205080304" pitchFamily="49" charset="-128"/>
              </a:rPr>
              <a:t>畳式に、</a:t>
            </a:r>
            <a:r>
              <a:rPr lang="ja-JP" altLang="en-US" dirty="0">
                <a:latin typeface="MS Mincho" panose="02020609040205080304" pitchFamily="49" charset="-128"/>
                <a:ea typeface="MS Mincho" panose="02020609040205080304" pitchFamily="49" charset="-128"/>
              </a:rPr>
              <a:t>相違</a:t>
            </a:r>
            <a:r>
              <a:rPr lang="ja-JP" altLang="en-US">
                <a:latin typeface="MS Mincho" panose="02020609040205080304" pitchFamily="49" charset="-128"/>
                <a:ea typeface="MS Mincho" panose="02020609040205080304" pitchFamily="49" charset="-128"/>
              </a:rPr>
              <a:t>点があることから</a:t>
            </a:r>
            <a:r>
              <a:rPr lang="ja-JP" altLang="en-US" dirty="0">
                <a:latin typeface="MS Mincho" panose="02020609040205080304" pitchFamily="49" charset="-128"/>
                <a:ea typeface="MS Mincho" panose="02020609040205080304" pitchFamily="49" charset="-128"/>
              </a:rPr>
              <a:t>、前後の作者は必ずしも一人ではないとは言えないが、少なくとも後四十回に他人の補作の跡があるという</a:t>
            </a:r>
            <a:r>
              <a:rPr lang="ja-JP" altLang="en-US">
                <a:latin typeface="MS Mincho" panose="02020609040205080304" pitchFamily="49" charset="-128"/>
                <a:ea typeface="MS Mincho" panose="02020609040205080304" pitchFamily="49" charset="-128"/>
              </a:rPr>
              <a:t>仮説を提出することができる。</a:t>
            </a:r>
            <a:endParaRPr lang="zh-CN" altLang="en-US" dirty="0">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161057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24</a:t>
            </a:fld>
            <a:endParaRPr lang="en-US" dirty="0">
              <a:solidFill>
                <a:prstClr val="black">
                  <a:tint val="75000"/>
                </a:prstClr>
              </a:solidFill>
            </a:endParaRPr>
          </a:p>
        </p:txBody>
      </p:sp>
      <p:sp>
        <p:nvSpPr>
          <p:cNvPr id="3" name="矩形 2"/>
          <p:cNvSpPr/>
          <p:nvPr/>
        </p:nvSpPr>
        <p:spPr>
          <a:xfrm>
            <a:off x="660404" y="127000"/>
            <a:ext cx="10930466" cy="6247864"/>
          </a:xfrm>
          <a:prstGeom prst="rect">
            <a:avLst/>
          </a:prstGeom>
        </p:spPr>
        <p:txBody>
          <a:bodyPr wrap="square">
            <a:spAutoFit/>
          </a:bodyPr>
          <a:lstStyle/>
          <a:p>
            <a:r>
              <a:rPr lang="ja-JP" altLang="en-US" sz="1600" dirty="0">
                <a:latin typeface="MS Mincho" panose="02020609040205080304" pitchFamily="49" charset="-128"/>
                <a:ea typeface="MS Mincho" panose="02020609040205080304" pitchFamily="49" charset="-128"/>
              </a:rPr>
              <a:t>引用書目：（前八十回） 曹雪芹著 （後四十回）無名氏續 程偉元 高鶚整理（</a:t>
            </a:r>
            <a:r>
              <a:rPr lang="en-US" altLang="ja-JP" sz="1600" dirty="0">
                <a:latin typeface="MS Mincho" panose="02020609040205080304" pitchFamily="49" charset="-128"/>
                <a:ea typeface="MS Mincho" panose="02020609040205080304" pitchFamily="49" charset="-128"/>
              </a:rPr>
              <a:t>2008</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1026</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紅樓夢</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人民文學出版社　　</a:t>
            </a:r>
          </a:p>
          <a:p>
            <a:endParaRPr lang="ja-JP" altLang="en-US" sz="1600" dirty="0">
              <a:latin typeface="MS Mincho" panose="02020609040205080304" pitchFamily="49" charset="-128"/>
              <a:ea typeface="MS Mincho" panose="02020609040205080304" pitchFamily="49" charset="-128"/>
            </a:endParaRPr>
          </a:p>
          <a:p>
            <a:r>
              <a:rPr lang="ja-JP" altLang="en-US" sz="1600" dirty="0">
                <a:latin typeface="MS Mincho" panose="02020609040205080304" pitchFamily="49" charset="-128"/>
                <a:ea typeface="MS Mincho" panose="02020609040205080304" pitchFamily="49" charset="-128"/>
              </a:rPr>
              <a:t>参考文献</a:t>
            </a:r>
          </a:p>
          <a:p>
            <a:r>
              <a:rPr lang="ja-JP" altLang="en-US" sz="1600" dirty="0">
                <a:latin typeface="MS Mincho" panose="02020609040205080304" pitchFamily="49" charset="-128"/>
                <a:ea typeface="MS Mincho" panose="02020609040205080304" pitchFamily="49" charset="-128"/>
              </a:rPr>
              <a:t>池上嘉彦（</a:t>
            </a:r>
            <a:r>
              <a:rPr lang="en-US" altLang="ja-JP" sz="1600" dirty="0">
                <a:latin typeface="MS Mincho" panose="02020609040205080304" pitchFamily="49" charset="-128"/>
                <a:ea typeface="MS Mincho" panose="02020609040205080304" pitchFamily="49" charset="-128"/>
              </a:rPr>
              <a:t>2008</a:t>
            </a:r>
            <a:r>
              <a:rPr lang="ja-JP" altLang="en-US" sz="1600" dirty="0">
                <a:latin typeface="MS Mincho" panose="02020609040205080304" pitchFamily="49" charset="-128"/>
                <a:ea typeface="MS Mincho" panose="02020609040205080304" pitchFamily="49" charset="-128"/>
              </a:rPr>
              <a:t>）「＜主観的把握＞</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認知言語学から見た日本語話者の一側面」昭和女子大学大学院言語教育・コミュニケーション研究 </a:t>
            </a:r>
            <a:r>
              <a:rPr lang="en-US" altLang="ja-JP" sz="1600" dirty="0">
                <a:latin typeface="MS Mincho" panose="02020609040205080304" pitchFamily="49" charset="-128"/>
                <a:ea typeface="MS Mincho" panose="02020609040205080304" pitchFamily="49" charset="-128"/>
              </a:rPr>
              <a:t>(3), </a:t>
            </a:r>
            <a:r>
              <a:rPr lang="ja-JP" altLang="en-US" sz="1600" dirty="0">
                <a:latin typeface="MS Mincho" panose="02020609040205080304" pitchFamily="49" charset="-128"/>
                <a:ea typeface="MS Mincho" panose="02020609040205080304" pitchFamily="49" charset="-128"/>
              </a:rPr>
              <a:t>ｐ</a:t>
            </a:r>
            <a:r>
              <a:rPr lang="en-US" altLang="ja-JP" sz="1600" dirty="0">
                <a:latin typeface="MS Mincho" panose="02020609040205080304" pitchFamily="49" charset="-128"/>
                <a:ea typeface="MS Mincho" panose="02020609040205080304" pitchFamily="49" charset="-128"/>
              </a:rPr>
              <a:t>1-6,</a:t>
            </a:r>
          </a:p>
          <a:p>
            <a:r>
              <a:rPr lang="ja-JP" altLang="en-US" sz="1600" dirty="0">
                <a:latin typeface="MS Mincho" panose="02020609040205080304" pitchFamily="49" charset="-128"/>
                <a:ea typeface="MS Mincho" panose="02020609040205080304" pitchFamily="49" charset="-128"/>
              </a:rPr>
              <a:t>胡春艶（</a:t>
            </a:r>
            <a:r>
              <a:rPr lang="en-US" altLang="ja-JP" sz="1600" dirty="0">
                <a:latin typeface="MS Mincho" panose="02020609040205080304" pitchFamily="49" charset="-128"/>
                <a:ea typeface="MS Mincho" panose="02020609040205080304" pitchFamily="49" charset="-128"/>
              </a:rPr>
              <a:t>2021</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紅楼夢</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前八十回における形容詞重畳式について</a:t>
            </a:r>
            <a:r>
              <a:rPr lang="en-US" altLang="ja-JP" sz="1600" dirty="0">
                <a:latin typeface="MS Mincho" panose="02020609040205080304" pitchFamily="49" charset="-128"/>
                <a:ea typeface="MS Mincho" panose="02020609040205080304" pitchFamily="49" charset="-128"/>
              </a:rPr>
              <a:t>――ABB</a:t>
            </a:r>
            <a:r>
              <a:rPr lang="ja-JP" altLang="en-US" sz="1600" dirty="0">
                <a:latin typeface="MS Mincho" panose="02020609040205080304" pitchFamily="49" charset="-128"/>
                <a:ea typeface="MS Mincho" panose="02020609040205080304" pitchFamily="49" charset="-128"/>
              </a:rPr>
              <a:t>型を中心に」外国語学研究　第</a:t>
            </a:r>
            <a:r>
              <a:rPr lang="en-US" altLang="ja-JP" sz="1600" dirty="0">
                <a:latin typeface="MS Mincho" panose="02020609040205080304" pitchFamily="49" charset="-128"/>
                <a:ea typeface="MS Mincho" panose="02020609040205080304" pitchFamily="49" charset="-128"/>
              </a:rPr>
              <a:t>23</a:t>
            </a:r>
            <a:r>
              <a:rPr lang="ja-JP" altLang="en-US" sz="1600" dirty="0">
                <a:latin typeface="MS Mincho" panose="02020609040205080304" pitchFamily="49" charset="-128"/>
                <a:ea typeface="MS Mincho" panose="02020609040205080304" pitchFamily="49" charset="-128"/>
              </a:rPr>
              <a:t>号　大東文化大学大学院外国語研究科</a:t>
            </a:r>
          </a:p>
          <a:p>
            <a:r>
              <a:rPr lang="ja-JP" altLang="en-US" sz="1600" dirty="0">
                <a:latin typeface="MS Mincho" panose="02020609040205080304" pitchFamily="49" charset="-128"/>
                <a:ea typeface="MS Mincho" panose="02020609040205080304" pitchFamily="49" charset="-128"/>
              </a:rPr>
              <a:t>蔡義江（</a:t>
            </a:r>
            <a:r>
              <a:rPr lang="en-US" altLang="ja-JP" sz="1600" dirty="0">
                <a:latin typeface="MS Mincho" panose="02020609040205080304" pitchFamily="49" charset="-128"/>
                <a:ea typeface="MS Mincho" panose="02020609040205080304" pitchFamily="49" charset="-128"/>
              </a:rPr>
              <a:t>2001/2004</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紅樓夢詩詞曲賦鑒賞</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中華書局</a:t>
            </a:r>
          </a:p>
          <a:p>
            <a:r>
              <a:rPr lang="ja-JP" altLang="en-US" sz="1600" dirty="0">
                <a:latin typeface="MS Mincho" panose="02020609040205080304" pitchFamily="49" charset="-128"/>
                <a:ea typeface="MS Mincho" panose="02020609040205080304" pitchFamily="49" charset="-128"/>
              </a:rPr>
              <a:t>胡適（</a:t>
            </a:r>
            <a:r>
              <a:rPr lang="en-US" altLang="ja-JP" sz="1600" dirty="0">
                <a:latin typeface="MS Mincho" panose="02020609040205080304" pitchFamily="49" charset="-128"/>
                <a:ea typeface="MS Mincho" panose="02020609040205080304" pitchFamily="49" charset="-128"/>
              </a:rPr>
              <a:t>1921/2016</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紅樓夢考證</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北京出版社</a:t>
            </a:r>
          </a:p>
          <a:p>
            <a:r>
              <a:rPr lang="ja-JP" altLang="en-US" sz="1600" dirty="0">
                <a:latin typeface="MS Mincho" panose="02020609040205080304" pitchFamily="49" charset="-128"/>
                <a:ea typeface="MS Mincho" panose="02020609040205080304" pitchFamily="49" charset="-128"/>
              </a:rPr>
              <a:t>胡裕樹（</a:t>
            </a:r>
            <a:r>
              <a:rPr lang="en-US" altLang="ja-JP" sz="1600" dirty="0">
                <a:latin typeface="MS Mincho" panose="02020609040205080304" pitchFamily="49" charset="-128"/>
                <a:ea typeface="MS Mincho" panose="02020609040205080304" pitchFamily="49" charset="-128"/>
              </a:rPr>
              <a:t>2011</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現代漢語（重訂本）</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上海教育出版社</a:t>
            </a:r>
          </a:p>
          <a:p>
            <a:r>
              <a:rPr lang="ja-JP" altLang="en-US" sz="1600" dirty="0">
                <a:latin typeface="MS Mincho" panose="02020609040205080304" pitchFamily="49" charset="-128"/>
                <a:ea typeface="MS Mincho" panose="02020609040205080304" pitchFamily="49" charset="-128"/>
              </a:rPr>
              <a:t>梁揚 謝仁敏（</a:t>
            </a:r>
            <a:r>
              <a:rPr lang="en-US" altLang="ja-JP" sz="1600" dirty="0">
                <a:latin typeface="MS Mincho" panose="02020609040205080304" pitchFamily="49" charset="-128"/>
                <a:ea typeface="MS Mincho" panose="02020609040205080304" pitchFamily="49" charset="-128"/>
              </a:rPr>
              <a:t>2006</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紅樓夢語言藝術研究</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人民文學出版社</a:t>
            </a:r>
          </a:p>
          <a:p>
            <a:r>
              <a:rPr lang="ja-JP" altLang="en-US" sz="1600" dirty="0">
                <a:latin typeface="MS Mincho" panose="02020609040205080304" pitchFamily="49" charset="-128"/>
                <a:ea typeface="MS Mincho" panose="02020609040205080304" pitchFamily="49" charset="-128"/>
              </a:rPr>
              <a:t>呂叔湘（</a:t>
            </a:r>
            <a:r>
              <a:rPr lang="en-US" altLang="ja-JP" sz="1600" dirty="0">
                <a:latin typeface="MS Mincho" panose="02020609040205080304" pitchFamily="49" charset="-128"/>
                <a:ea typeface="MS Mincho" panose="02020609040205080304" pitchFamily="49" charset="-128"/>
              </a:rPr>
              <a:t>1942/2002</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呂叔湘全集 中國文法要略</a:t>
            </a:r>
            <a:r>
              <a:rPr lang="en-US" altLang="ja-JP" sz="1600" dirty="0">
                <a:latin typeface="MS Mincho" panose="02020609040205080304" pitchFamily="49" charset="-128"/>
                <a:ea typeface="MS Mincho" panose="02020609040205080304" pitchFamily="49" charset="-128"/>
              </a:rPr>
              <a:t>』 </a:t>
            </a:r>
            <a:r>
              <a:rPr lang="ja-JP" altLang="en-US" sz="1600" dirty="0">
                <a:latin typeface="MS Mincho" panose="02020609040205080304" pitchFamily="49" charset="-128"/>
                <a:ea typeface="MS Mincho" panose="02020609040205080304" pitchFamily="49" charset="-128"/>
              </a:rPr>
              <a:t>遼寧教育出版社</a:t>
            </a:r>
          </a:p>
          <a:p>
            <a:r>
              <a:rPr lang="ja-JP" altLang="en-US" sz="1600" dirty="0">
                <a:latin typeface="MS Mincho" panose="02020609040205080304" pitchFamily="49" charset="-128"/>
                <a:ea typeface="MS Mincho" panose="02020609040205080304" pitchFamily="49" charset="-128"/>
              </a:rPr>
              <a:t>南朝梁 劉勰著 王運熙 周鋒撰 （</a:t>
            </a:r>
            <a:r>
              <a:rPr lang="en-US" altLang="ja-JP" sz="1600" dirty="0">
                <a:latin typeface="MS Mincho" panose="02020609040205080304" pitchFamily="49" charset="-128"/>
                <a:ea typeface="MS Mincho" panose="02020609040205080304" pitchFamily="49" charset="-128"/>
              </a:rPr>
              <a:t>1998</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文心雕龍譯註</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上海古籍出版社</a:t>
            </a:r>
          </a:p>
          <a:p>
            <a:r>
              <a:rPr lang="ja-JP" altLang="en-US" sz="1600" dirty="0">
                <a:latin typeface="MS Mincho" panose="02020609040205080304" pitchFamily="49" charset="-128"/>
                <a:ea typeface="MS Mincho" panose="02020609040205080304" pitchFamily="49" charset="-128"/>
              </a:rPr>
              <a:t>馬克周 姜光（</a:t>
            </a:r>
            <a:r>
              <a:rPr lang="en-US" altLang="ja-JP" sz="1600" dirty="0">
                <a:latin typeface="MS Mincho" panose="02020609040205080304" pitchFamily="49" charset="-128"/>
                <a:ea typeface="MS Mincho" panose="02020609040205080304" pitchFamily="49" charset="-128"/>
              </a:rPr>
              <a:t>1991</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東北方言辭典</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吉林文史出版社</a:t>
            </a:r>
          </a:p>
          <a:p>
            <a:r>
              <a:rPr lang="ja-JP" altLang="en-US" sz="1600" dirty="0">
                <a:latin typeface="MS Mincho" panose="02020609040205080304" pitchFamily="49" charset="-128"/>
                <a:ea typeface="MS Mincho" panose="02020609040205080304" pitchFamily="49" charset="-128"/>
              </a:rPr>
              <a:t>沈家煊（</a:t>
            </a:r>
            <a:r>
              <a:rPr lang="en-US" altLang="ja-JP" sz="1600" dirty="0">
                <a:latin typeface="MS Mincho" panose="02020609040205080304" pitchFamily="49" charset="-128"/>
                <a:ea typeface="MS Mincho" panose="02020609040205080304" pitchFamily="49" charset="-128"/>
              </a:rPr>
              <a:t>2001</a:t>
            </a:r>
            <a:r>
              <a:rPr lang="ja-JP" altLang="en-US" sz="1600" dirty="0">
                <a:latin typeface="MS Mincho" panose="02020609040205080304" pitchFamily="49" charset="-128"/>
                <a:ea typeface="MS Mincho" panose="02020609040205080304" pitchFamily="49" charset="-128"/>
              </a:rPr>
              <a:t>）「語言的“主觀性”和“主觀化”」</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外語教學與研究</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第４期</a:t>
            </a:r>
          </a:p>
          <a:p>
            <a:r>
              <a:rPr lang="ja-JP" altLang="en-US" sz="1600" dirty="0">
                <a:latin typeface="MS Mincho" panose="02020609040205080304" pitchFamily="49" charset="-128"/>
                <a:ea typeface="MS Mincho" panose="02020609040205080304" pitchFamily="49" charset="-128"/>
              </a:rPr>
              <a:t>石鋟（</a:t>
            </a:r>
            <a:r>
              <a:rPr lang="en-US" altLang="ja-JP" sz="1600" dirty="0">
                <a:latin typeface="MS Mincho" panose="02020609040205080304" pitchFamily="49" charset="-128"/>
                <a:ea typeface="MS Mincho" panose="02020609040205080304" pitchFamily="49" charset="-128"/>
              </a:rPr>
              <a:t>2010</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漢語形容詞重疊形式的歷史發展</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商務印書館</a:t>
            </a:r>
          </a:p>
          <a:p>
            <a:r>
              <a:rPr lang="ja-JP" altLang="en-US" sz="1600" dirty="0">
                <a:latin typeface="MS Mincho" panose="02020609040205080304" pitchFamily="49" charset="-128"/>
                <a:ea typeface="MS Mincho" panose="02020609040205080304" pitchFamily="49" charset="-128"/>
              </a:rPr>
              <a:t>文昌榮（</a:t>
            </a:r>
            <a:r>
              <a:rPr lang="en-US" altLang="ja-JP" sz="1600" dirty="0">
                <a:latin typeface="MS Mincho" panose="02020609040205080304" pitchFamily="49" charset="-128"/>
                <a:ea typeface="MS Mincho" panose="02020609040205080304" pitchFamily="49" charset="-128"/>
              </a:rPr>
              <a:t>1997</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描摹詞辭典</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中國青年出版社</a:t>
            </a:r>
          </a:p>
          <a:p>
            <a:r>
              <a:rPr lang="ja-JP" altLang="en-US" sz="1600" dirty="0">
                <a:latin typeface="MS Mincho" panose="02020609040205080304" pitchFamily="49" charset="-128"/>
                <a:ea typeface="MS Mincho" panose="02020609040205080304" pitchFamily="49" charset="-128"/>
              </a:rPr>
              <a:t>王希傑 （</a:t>
            </a:r>
            <a:r>
              <a:rPr lang="en-US" altLang="ja-JP" sz="1600" dirty="0">
                <a:latin typeface="MS Mincho" panose="02020609040205080304" pitchFamily="49" charset="-128"/>
                <a:ea typeface="MS Mincho" panose="02020609040205080304" pitchFamily="49" charset="-128"/>
              </a:rPr>
              <a:t>1994</a:t>
            </a:r>
            <a:r>
              <a:rPr lang="ja-JP" altLang="en-US" sz="1600" dirty="0">
                <a:latin typeface="MS Mincho" panose="02020609040205080304" pitchFamily="49" charset="-128"/>
                <a:ea typeface="MS Mincho" panose="02020609040205080304" pitchFamily="49" charset="-128"/>
              </a:rPr>
              <a:t>）「語言風格和民族文化」程祥徽、黎運漢主編</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語言風格論集</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澳門寫作學會　南京大学出版社</a:t>
            </a:r>
          </a:p>
          <a:p>
            <a:r>
              <a:rPr lang="ja-JP" altLang="en-US" sz="1600" dirty="0">
                <a:latin typeface="MS Mincho" panose="02020609040205080304" pitchFamily="49" charset="-128"/>
                <a:ea typeface="MS Mincho" panose="02020609040205080304" pitchFamily="49" charset="-128"/>
              </a:rPr>
              <a:t>汪維懋（</a:t>
            </a:r>
            <a:r>
              <a:rPr lang="en-US" altLang="ja-JP" sz="1600" dirty="0">
                <a:latin typeface="MS Mincho" panose="02020609040205080304" pitchFamily="49" charset="-128"/>
                <a:ea typeface="MS Mincho" panose="02020609040205080304" pitchFamily="49" charset="-128"/>
              </a:rPr>
              <a:t>1999</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漢語重言詞詞典</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軍事誼文出版社</a:t>
            </a:r>
          </a:p>
          <a:p>
            <a:r>
              <a:rPr lang="ja-JP" altLang="en-US" sz="1600" dirty="0">
                <a:latin typeface="MS Mincho" panose="02020609040205080304" pitchFamily="49" charset="-128"/>
                <a:ea typeface="MS Mincho" panose="02020609040205080304" pitchFamily="49" charset="-128"/>
              </a:rPr>
              <a:t>薛繼生（</a:t>
            </a:r>
            <a:r>
              <a:rPr lang="en-US" altLang="ja-JP" sz="1600" dirty="0">
                <a:latin typeface="MS Mincho" panose="02020609040205080304" pitchFamily="49" charset="-128"/>
                <a:ea typeface="MS Mincho" panose="02020609040205080304" pitchFamily="49" charset="-128"/>
              </a:rPr>
              <a:t>1986</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紅樓采珠</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百花文藝出版社</a:t>
            </a:r>
          </a:p>
          <a:p>
            <a:r>
              <a:rPr lang="ja-JP" altLang="en-US" sz="1600" dirty="0">
                <a:latin typeface="MS Mincho" panose="02020609040205080304" pitchFamily="49" charset="-128"/>
                <a:ea typeface="MS Mincho" panose="02020609040205080304" pitchFamily="49" charset="-128"/>
              </a:rPr>
              <a:t>徐全太（</a:t>
            </a:r>
            <a:r>
              <a:rPr lang="en-US" altLang="ja-JP" sz="1600" dirty="0">
                <a:latin typeface="MS Mincho" panose="02020609040205080304" pitchFamily="49" charset="-128"/>
                <a:ea typeface="MS Mincho" panose="02020609040205080304" pitchFamily="49" charset="-128"/>
              </a:rPr>
              <a:t>1990</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紅樓夢</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後四十回研究資料綜述」</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河南大學學報 </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第</a:t>
            </a:r>
            <a:r>
              <a:rPr lang="en-US" altLang="ja-JP" sz="1600" dirty="0">
                <a:latin typeface="MS Mincho" panose="02020609040205080304" pitchFamily="49" charset="-128"/>
                <a:ea typeface="MS Mincho" panose="02020609040205080304" pitchFamily="49" charset="-128"/>
              </a:rPr>
              <a:t>2</a:t>
            </a:r>
            <a:r>
              <a:rPr lang="ja-JP" altLang="en-US" sz="1600" dirty="0">
                <a:latin typeface="MS Mincho" panose="02020609040205080304" pitchFamily="49" charset="-128"/>
                <a:ea typeface="MS Mincho" panose="02020609040205080304" pitchFamily="49" charset="-128"/>
              </a:rPr>
              <a:t>期</a:t>
            </a:r>
          </a:p>
          <a:p>
            <a:r>
              <a:rPr lang="ja-JP" altLang="en-US" sz="1600" dirty="0">
                <a:latin typeface="MS Mincho" panose="02020609040205080304" pitchFamily="49" charset="-128"/>
                <a:ea typeface="MS Mincho" panose="02020609040205080304" pitchFamily="49" charset="-128"/>
              </a:rPr>
              <a:t>徐振邦（</a:t>
            </a:r>
            <a:r>
              <a:rPr lang="en-US" altLang="ja-JP" sz="1600" dirty="0">
                <a:latin typeface="MS Mincho" panose="02020609040205080304" pitchFamily="49" charset="-128"/>
                <a:ea typeface="MS Mincho" panose="02020609040205080304" pitchFamily="49" charset="-128"/>
              </a:rPr>
              <a:t>1998</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連綿詞概論</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大眾文藝出版社</a:t>
            </a:r>
          </a:p>
          <a:p>
            <a:r>
              <a:rPr lang="ja-JP" altLang="en-US" sz="1600" dirty="0">
                <a:latin typeface="MS Mincho" panose="02020609040205080304" pitchFamily="49" charset="-128"/>
                <a:ea typeface="MS Mincho" panose="02020609040205080304" pitchFamily="49" charset="-128"/>
              </a:rPr>
              <a:t>向熹（</a:t>
            </a:r>
            <a:r>
              <a:rPr lang="en-US" altLang="ja-JP" sz="1600" dirty="0">
                <a:latin typeface="MS Mincho" panose="02020609040205080304" pitchFamily="49" charset="-128"/>
                <a:ea typeface="MS Mincho" panose="02020609040205080304" pitchFamily="49" charset="-128"/>
              </a:rPr>
              <a:t>1980</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詩經</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裡的複音詞」</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語言學論叢</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第六輯 商務印書館</a:t>
            </a:r>
          </a:p>
          <a:p>
            <a:r>
              <a:rPr lang="ja-JP" altLang="en-US" sz="1600" dirty="0">
                <a:latin typeface="MS Mincho" panose="02020609040205080304" pitchFamily="49" charset="-128"/>
                <a:ea typeface="MS Mincho" panose="02020609040205080304" pitchFamily="49" charset="-128"/>
              </a:rPr>
              <a:t>許力生（</a:t>
            </a:r>
            <a:r>
              <a:rPr lang="en-US" altLang="ja-JP" sz="1600" dirty="0">
                <a:latin typeface="MS Mincho" panose="02020609040205080304" pitchFamily="49" charset="-128"/>
                <a:ea typeface="MS Mincho" panose="02020609040205080304" pitchFamily="49" charset="-128"/>
              </a:rPr>
              <a:t>2006</a:t>
            </a:r>
            <a:r>
              <a:rPr lang="ja-JP" altLang="en-US" sz="1600" dirty="0">
                <a:latin typeface="MS Mincho" panose="02020609040205080304" pitchFamily="49" charset="-128"/>
                <a:ea typeface="MS Mincho" panose="02020609040205080304" pitchFamily="49" charset="-128"/>
              </a:rPr>
              <a:t>）</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文體風格的現代透視</a:t>
            </a:r>
            <a:r>
              <a:rPr lang="en-US" altLang="ja-JP" sz="1600" dirty="0">
                <a:latin typeface="MS Mincho" panose="02020609040205080304" pitchFamily="49" charset="-128"/>
                <a:ea typeface="MS Mincho" panose="02020609040205080304" pitchFamily="49" charset="-128"/>
              </a:rPr>
              <a:t>』</a:t>
            </a:r>
            <a:r>
              <a:rPr lang="ja-JP" altLang="en-US" sz="1600" dirty="0">
                <a:latin typeface="MS Mincho" panose="02020609040205080304" pitchFamily="49" charset="-128"/>
                <a:ea typeface="MS Mincho" panose="02020609040205080304" pitchFamily="49" charset="-128"/>
              </a:rPr>
              <a:t>浙江大學出版社</a:t>
            </a:r>
          </a:p>
        </p:txBody>
      </p:sp>
    </p:spTree>
    <p:extLst>
      <p:ext uri="{BB962C8B-B14F-4D97-AF65-F5344CB8AC3E}">
        <p14:creationId xmlns:p14="http://schemas.microsoft.com/office/powerpoint/2010/main" val="403887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612104"/>
            <a:ext cx="10486052" cy="604921"/>
            <a:chOff x="1136263" y="934318"/>
            <a:chExt cx="10486052" cy="604921"/>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455576" y="104679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sp>
        <p:nvSpPr>
          <p:cNvPr id="2" name="矩形 1"/>
          <p:cNvSpPr/>
          <p:nvPr/>
        </p:nvSpPr>
        <p:spPr>
          <a:xfrm>
            <a:off x="677334" y="889844"/>
            <a:ext cx="8463492" cy="3693319"/>
          </a:xfrm>
          <a:prstGeom prst="rect">
            <a:avLst/>
          </a:prstGeom>
        </p:spPr>
        <p:txBody>
          <a:bodyPr wrap="square">
            <a:spAutoFit/>
          </a:bodyPr>
          <a:lstStyle/>
          <a:p>
            <a:r>
              <a:rPr lang="zh-CN" altLang="en-US" dirty="0">
                <a:latin typeface="MS Mincho" panose="02020609040205080304" pitchFamily="49" charset="-128"/>
                <a:ea typeface="MS Mincho" panose="02020609040205080304" pitchFamily="49" charset="-128"/>
              </a:rPr>
              <a:t>張耀（</a:t>
            </a:r>
            <a:r>
              <a:rPr lang="en-US" altLang="zh-CN" dirty="0">
                <a:latin typeface="MS Mincho" panose="02020609040205080304" pitchFamily="49" charset="-128"/>
                <a:ea typeface="MS Mincho" panose="02020609040205080304" pitchFamily="49" charset="-128"/>
              </a:rPr>
              <a:t>2015</a:t>
            </a:r>
            <a:r>
              <a:rPr lang="zh-CN" altLang="en-US" dirty="0">
                <a:latin typeface="MS Mincho" panose="02020609040205080304" pitchFamily="49" charset="-128"/>
                <a:ea typeface="MS Mincho" panose="02020609040205080304" pitchFamily="49" charset="-128"/>
              </a:rPr>
              <a:t>）「先秦諸子散文中韻文現象的研究」 中国海洋大学修士論文</a:t>
            </a:r>
          </a:p>
          <a:p>
            <a:r>
              <a:rPr lang="zh-CN" altLang="en-US" dirty="0">
                <a:latin typeface="MS Mincho" panose="02020609040205080304" pitchFamily="49" charset="-128"/>
                <a:ea typeface="MS Mincho" panose="02020609040205080304" pitchFamily="49" charset="-128"/>
              </a:rPr>
              <a:t>張美蘭（</a:t>
            </a:r>
            <a:r>
              <a:rPr lang="en-US" altLang="zh-CN" dirty="0">
                <a:latin typeface="MS Mincho" panose="02020609040205080304" pitchFamily="49" charset="-128"/>
                <a:ea typeface="MS Mincho" panose="02020609040205080304" pitchFamily="49" charset="-128"/>
              </a:rPr>
              <a:t>2001</a:t>
            </a:r>
            <a:r>
              <a:rPr lang="zh-CN" altLang="en-US" dirty="0">
                <a:latin typeface="MS Mincho" panose="02020609040205080304" pitchFamily="49" charset="-128"/>
                <a:ea typeface="MS Mincho" panose="02020609040205080304" pitchFamily="49" charset="-128"/>
              </a:rPr>
              <a:t>）</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近代漢語後綴形容詞詞典</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貴州教育出版社</a:t>
            </a:r>
          </a:p>
          <a:p>
            <a:r>
              <a:rPr lang="zh-CN" altLang="en-US" dirty="0">
                <a:latin typeface="MS Mincho" panose="02020609040205080304" pitchFamily="49" charset="-128"/>
                <a:ea typeface="MS Mincho" panose="02020609040205080304" pitchFamily="49" charset="-128"/>
              </a:rPr>
              <a:t>朱德熙（</a:t>
            </a:r>
            <a:r>
              <a:rPr lang="en-US" altLang="zh-CN" dirty="0">
                <a:latin typeface="MS Mincho" panose="02020609040205080304" pitchFamily="49" charset="-128"/>
                <a:ea typeface="MS Mincho" panose="02020609040205080304" pitchFamily="49" charset="-128"/>
              </a:rPr>
              <a:t>1956/1999</a:t>
            </a:r>
            <a:r>
              <a:rPr lang="zh-CN" altLang="en-US" dirty="0">
                <a:latin typeface="MS Mincho" panose="02020609040205080304" pitchFamily="49" charset="-128"/>
                <a:ea typeface="MS Mincho" panose="02020609040205080304" pitchFamily="49" charset="-128"/>
              </a:rPr>
              <a:t>）「現代漢語形容詞研究」</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朱德熙文集</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第二卷 商務印書館</a:t>
            </a:r>
          </a:p>
          <a:p>
            <a:r>
              <a:rPr lang="zh-CN" altLang="en-US" dirty="0">
                <a:latin typeface="MS Mincho" panose="02020609040205080304" pitchFamily="49" charset="-128"/>
                <a:ea typeface="MS Mincho" panose="02020609040205080304" pitchFamily="49" charset="-128"/>
              </a:rPr>
              <a:t>葉蜚聲（</a:t>
            </a:r>
            <a:r>
              <a:rPr lang="en-US" altLang="zh-CN" dirty="0">
                <a:latin typeface="MS Mincho" panose="02020609040205080304" pitchFamily="49" charset="-128"/>
                <a:ea typeface="MS Mincho" panose="02020609040205080304" pitchFamily="49" charset="-128"/>
              </a:rPr>
              <a:t>1994</a:t>
            </a:r>
            <a:r>
              <a:rPr lang="zh-CN" altLang="en-US" dirty="0">
                <a:latin typeface="MS Mincho" panose="02020609040205080304" pitchFamily="49" charset="-128"/>
                <a:ea typeface="MS Mincho" panose="02020609040205080304" pitchFamily="49" charset="-128"/>
              </a:rPr>
              <a:t>）「話說風格」程祥徽、黎運漢主編</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語言風格論集</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澳門寫作學會　南京大學出版社</a:t>
            </a:r>
          </a:p>
          <a:p>
            <a:r>
              <a:rPr lang="zh-CN" altLang="en-US" dirty="0">
                <a:latin typeface="MS Mincho" panose="02020609040205080304" pitchFamily="49" charset="-128"/>
                <a:ea typeface="MS Mincho" panose="02020609040205080304" pitchFamily="49" charset="-128"/>
              </a:rPr>
              <a:t>祝克懿（</a:t>
            </a:r>
            <a:r>
              <a:rPr lang="en-US" altLang="zh-CN" dirty="0">
                <a:latin typeface="MS Mincho" panose="02020609040205080304" pitchFamily="49" charset="-128"/>
                <a:ea typeface="MS Mincho" panose="02020609040205080304" pitchFamily="49" charset="-128"/>
              </a:rPr>
              <a:t>2021</a:t>
            </a:r>
            <a:r>
              <a:rPr lang="zh-CN" altLang="en-US" dirty="0">
                <a:latin typeface="MS Mincho" panose="02020609040205080304" pitchFamily="49" charset="-128"/>
                <a:ea typeface="MS Mincho" panose="02020609040205080304" pitchFamily="49" charset="-128"/>
              </a:rPr>
              <a:t>）「語言風格研究的理論淵源與功能衍化路徑」</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當代修辭學</a:t>
            </a:r>
            <a:r>
              <a:rPr lang="en-US" altLang="zh-CN" dirty="0">
                <a:latin typeface="MS Mincho" panose="02020609040205080304" pitchFamily="49" charset="-128"/>
                <a:ea typeface="MS Mincho" panose="02020609040205080304" pitchFamily="49" charset="-128"/>
              </a:rPr>
              <a:t>』</a:t>
            </a:r>
            <a:r>
              <a:rPr lang="zh-CN" altLang="en-US" dirty="0">
                <a:latin typeface="MS Mincho" panose="02020609040205080304" pitchFamily="49" charset="-128"/>
                <a:ea typeface="MS Mincho" panose="02020609040205080304" pitchFamily="49" charset="-128"/>
              </a:rPr>
              <a:t>第</a:t>
            </a:r>
            <a:r>
              <a:rPr lang="en-US" altLang="zh-CN" dirty="0">
                <a:latin typeface="MS Mincho" panose="02020609040205080304" pitchFamily="49" charset="-128"/>
                <a:ea typeface="MS Mincho" panose="02020609040205080304" pitchFamily="49" charset="-128"/>
              </a:rPr>
              <a:t>1</a:t>
            </a:r>
            <a:r>
              <a:rPr lang="zh-CN" altLang="en-US" dirty="0">
                <a:latin typeface="MS Mincho" panose="02020609040205080304" pitchFamily="49" charset="-128"/>
                <a:ea typeface="MS Mincho" panose="02020609040205080304" pitchFamily="49" charset="-128"/>
              </a:rPr>
              <a:t>期</a:t>
            </a:r>
          </a:p>
          <a:p>
            <a:r>
              <a:rPr lang="en-US" altLang="zh-CN" dirty="0" err="1"/>
              <a:t>Enckvist</a:t>
            </a:r>
            <a:r>
              <a:rPr lang="zh-CN" altLang="en-US" dirty="0"/>
              <a:t>，</a:t>
            </a:r>
            <a:r>
              <a:rPr lang="en-US" altLang="zh-CN" dirty="0"/>
              <a:t>N.E.et al</a:t>
            </a:r>
            <a:r>
              <a:rPr lang="zh-CN" altLang="en-US" dirty="0"/>
              <a:t>，</a:t>
            </a:r>
            <a:r>
              <a:rPr lang="en-US" altLang="zh-CN" dirty="0"/>
              <a:t>1964. </a:t>
            </a:r>
            <a:r>
              <a:rPr lang="en-US" altLang="zh-CN" dirty="0" err="1"/>
              <a:t>Linguitics</a:t>
            </a:r>
            <a:r>
              <a:rPr lang="en-US" altLang="zh-CN" dirty="0"/>
              <a:t> and Style. </a:t>
            </a:r>
            <a:r>
              <a:rPr lang="en-US" altLang="zh-CN" dirty="0" err="1"/>
              <a:t>OxfordUniversity</a:t>
            </a:r>
            <a:r>
              <a:rPr lang="en-US" altLang="zh-CN" dirty="0"/>
              <a:t> Press</a:t>
            </a:r>
          </a:p>
          <a:p>
            <a:r>
              <a:rPr lang="en-US" altLang="zh-CN" dirty="0" err="1"/>
              <a:t>Langacker,R.W</a:t>
            </a:r>
            <a:r>
              <a:rPr lang="en-US" altLang="zh-CN" dirty="0"/>
              <a:t> (1987/2004) Foundations of Cognitive Grammar 1 Theoretical Prerequisites. </a:t>
            </a:r>
          </a:p>
          <a:p>
            <a:r>
              <a:rPr lang="en-US" altLang="zh-CN" dirty="0"/>
              <a:t>Stanford  University Press.</a:t>
            </a:r>
            <a:r>
              <a:rPr lang="zh-CN" altLang="en-US" dirty="0"/>
              <a:t>西方語言學原版影印系列叢書</a:t>
            </a:r>
            <a:r>
              <a:rPr lang="en-US" altLang="zh-CN" dirty="0"/>
              <a:t>6 </a:t>
            </a:r>
            <a:r>
              <a:rPr lang="zh-CN" altLang="en-US" dirty="0"/>
              <a:t>北京大學出版社</a:t>
            </a:r>
          </a:p>
          <a:p>
            <a:r>
              <a:rPr lang="en-US" altLang="zh-CN" dirty="0" err="1"/>
              <a:t>Traugott</a:t>
            </a:r>
            <a:r>
              <a:rPr lang="en-US" altLang="zh-CN" dirty="0"/>
              <a:t>, E.C.</a:t>
            </a:r>
            <a:r>
              <a:rPr lang="zh-CN" altLang="en-US" dirty="0"/>
              <a:t>（</a:t>
            </a:r>
            <a:r>
              <a:rPr lang="en-US" altLang="zh-CN" dirty="0"/>
              <a:t>1995</a:t>
            </a:r>
            <a:r>
              <a:rPr lang="zh-CN" altLang="en-US" dirty="0"/>
              <a:t>）</a:t>
            </a:r>
            <a:r>
              <a:rPr lang="en-US" altLang="zh-CN" dirty="0"/>
              <a:t>.</a:t>
            </a:r>
            <a:r>
              <a:rPr lang="en-US" altLang="zh-CN" dirty="0" err="1"/>
              <a:t>Subjectification</a:t>
            </a:r>
            <a:r>
              <a:rPr lang="en-US" altLang="zh-CN" dirty="0"/>
              <a:t> in grammatical-</a:t>
            </a:r>
            <a:r>
              <a:rPr lang="en-US" altLang="zh-CN" dirty="0" err="1"/>
              <a:t>ization</a:t>
            </a:r>
            <a:r>
              <a:rPr lang="en-US" altLang="zh-CN" dirty="0"/>
              <a:t> .In Stein &amp;Wright 1995.p31-54</a:t>
            </a:r>
          </a:p>
        </p:txBody>
      </p:sp>
    </p:spTree>
    <p:extLst>
      <p:ext uri="{BB962C8B-B14F-4D97-AF65-F5344CB8AC3E}">
        <p14:creationId xmlns:p14="http://schemas.microsoft.com/office/powerpoint/2010/main" val="299540745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79D3413-96C3-492C-B179-E5BBCCDBB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243"/>
            <a:ext cx="12190413" cy="6857107"/>
          </a:xfrm>
          <a:prstGeom prst="rect">
            <a:avLst/>
          </a:prstGeom>
        </p:spPr>
      </p:pic>
      <p:sp>
        <p:nvSpPr>
          <p:cNvPr id="2" name="TextBox 1"/>
          <p:cNvSpPr txBox="1"/>
          <p:nvPr/>
        </p:nvSpPr>
        <p:spPr>
          <a:xfrm>
            <a:off x="4174066" y="1286933"/>
            <a:ext cx="6138334" cy="584775"/>
          </a:xfrm>
          <a:prstGeom prst="rect">
            <a:avLst/>
          </a:prstGeom>
          <a:noFill/>
        </p:spPr>
        <p:txBody>
          <a:bodyPr wrap="square" rtlCol="0">
            <a:spAutoFit/>
          </a:bodyPr>
          <a:lstStyle/>
          <a:p>
            <a:r>
              <a:rPr lang="ja-JP" altLang="en-US" sz="3200" dirty="0"/>
              <a:t>ご清聴ありがとうございました</a:t>
            </a:r>
            <a:endParaRPr lang="zh-CN" altLang="en-US" sz="3200" dirty="0"/>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文本框 5"/>
          <p:cNvSpPr txBox="1"/>
          <p:nvPr/>
        </p:nvSpPr>
        <p:spPr>
          <a:xfrm>
            <a:off x="717810" y="1816061"/>
            <a:ext cx="8051141" cy="831187"/>
          </a:xfrm>
          <a:prstGeom prst="rect">
            <a:avLst/>
          </a:prstGeom>
          <a:noFill/>
          <a:ln w="9525">
            <a:noFill/>
          </a:ln>
        </p:spPr>
        <p:txBody>
          <a:bodyPr wrap="square" lIns="91420" tIns="45718" rIns="91420" bIns="45718" anchor="t">
            <a:spAutoFit/>
          </a:bodyPr>
          <a:lstStyle/>
          <a:p>
            <a:pPr indent="812580" defTabSz="914173">
              <a:lnSpc>
                <a:spcPct val="150000"/>
              </a:lnSpc>
              <a:extLst>
                <a:ext uri="{35155182-B16C-46BC-9424-99874614C6A1}">
                  <wpsdc:indentchars xmlns="" xmlns:wpsdc="http://www.wps.cn/officeDocument/2017/drawingmlCustomData" val="200" checksum="3877492575"/>
                </a:ext>
              </a:extLst>
            </a:pPr>
            <a:endParaRPr lang="zh-CN" altLang="en-US" sz="3200" dirty="0">
              <a:solidFill>
                <a:prstClr val="black">
                  <a:lumMod val="85000"/>
                  <a:lumOff val="15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组合 7">
            <a:extLst>
              <a:ext uri="{FF2B5EF4-FFF2-40B4-BE49-F238E27FC236}">
                <a16:creationId xmlns:a16="http://schemas.microsoft.com/office/drawing/2014/main" id="{420DD7AC-7B67-4740-BEF8-84D11F7A6A94}"/>
              </a:ext>
            </a:extLst>
          </p:cNvPr>
          <p:cNvGrpSpPr/>
          <p:nvPr/>
        </p:nvGrpSpPr>
        <p:grpSpPr>
          <a:xfrm>
            <a:off x="1" y="194738"/>
            <a:ext cx="2838082" cy="1226759"/>
            <a:chOff x="0" y="93087"/>
            <a:chExt cx="2838451" cy="1226474"/>
          </a:xfrm>
        </p:grpSpPr>
        <p:sp>
          <p:nvSpPr>
            <p:cNvPr id="10" name="文本框 9">
              <a:extLst>
                <a:ext uri="{FF2B5EF4-FFF2-40B4-BE49-F238E27FC236}">
                  <a16:creationId xmlns:a16="http://schemas.microsoft.com/office/drawing/2014/main" id="{E5516B1F-1B7F-4A00-AFB5-D76E3CFA1364}"/>
                </a:ext>
              </a:extLst>
            </p:cNvPr>
            <p:cNvSpPr txBox="1"/>
            <p:nvPr/>
          </p:nvSpPr>
          <p:spPr>
            <a:xfrm>
              <a:off x="717899" y="93087"/>
              <a:ext cx="2120552" cy="584775"/>
            </a:xfrm>
            <a:prstGeom prst="rect">
              <a:avLst/>
            </a:prstGeom>
            <a:noFill/>
          </p:spPr>
          <p:txBody>
            <a:bodyPr wrap="square" lIns="91440" tIns="45720" rIns="91440" bIns="45720" rtlCol="0">
              <a:spAutoFit/>
            </a:bodyPr>
            <a:lstStyle/>
            <a:p>
              <a:pPr defTabSz="914173"/>
              <a:endParaRPr lang="zh-CN" altLang="en-US" sz="3200" b="1" spc="600" dirty="0">
                <a:solidFill>
                  <a:prstClr val="black"/>
                </a:solidFill>
                <a:latin typeface="汉仪行楷简" panose="02010600000101010101" pitchFamily="2" charset="-122"/>
                <a:ea typeface="汉仪行楷简" panose="02010600000101010101" pitchFamily="2" charset="-122"/>
                <a:sym typeface="微软雅黑" panose="020B0503020204020204" pitchFamily="34" charset="-122"/>
              </a:endParaRPr>
            </a:p>
          </p:txBody>
        </p:sp>
        <p:pic>
          <p:nvPicPr>
            <p:cNvPr id="11" name="图片 10">
              <a:extLst>
                <a:ext uri="{FF2B5EF4-FFF2-40B4-BE49-F238E27FC236}">
                  <a16:creationId xmlns:a16="http://schemas.microsoft.com/office/drawing/2014/main" id="{5E031362-66C2-4D98-A707-0E98EF060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364"/>
              <a:ext cx="1207197" cy="1207197"/>
            </a:xfrm>
            <a:prstGeom prst="rect">
              <a:avLst/>
            </a:prstGeom>
          </p:spPr>
        </p:pic>
      </p:grpSp>
      <p:pic>
        <p:nvPicPr>
          <p:cNvPr id="12" name="图片 11">
            <a:extLst>
              <a:ext uri="{FF2B5EF4-FFF2-40B4-BE49-F238E27FC236}">
                <a16:creationId xmlns:a16="http://schemas.microsoft.com/office/drawing/2014/main" id="{ABA234E3-68A7-4026-96FA-E384095C2B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423" y="1971909"/>
            <a:ext cx="4254211" cy="4255750"/>
          </a:xfrm>
          <a:prstGeom prst="rect">
            <a:avLst/>
          </a:prstGeom>
        </p:spPr>
      </p:pic>
      <p:sp>
        <p:nvSpPr>
          <p:cNvPr id="2" name="圆角矩形 1"/>
          <p:cNvSpPr/>
          <p:nvPr/>
        </p:nvSpPr>
        <p:spPr>
          <a:xfrm>
            <a:off x="802768" y="421316"/>
            <a:ext cx="2139322" cy="716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spcCol="0" rtlCol="0" anchor="ctr"/>
          <a:lstStyle/>
          <a:p>
            <a:pPr algn="ctr" defTabSz="914173"/>
            <a:r>
              <a:rPr lang="en-US" altLang="zh-TW" sz="1900" b="1" dirty="0">
                <a:solidFill>
                  <a:prstClr val="white"/>
                </a:solidFill>
              </a:rPr>
              <a:t>2.</a:t>
            </a:r>
            <a:r>
              <a:rPr lang="zh-TW" altLang="en-US" sz="1900" b="1" dirty="0">
                <a:solidFill>
                  <a:prstClr val="white"/>
                </a:solidFill>
              </a:rPr>
              <a:t>形容詞重畳式</a:t>
            </a:r>
          </a:p>
        </p:txBody>
      </p:sp>
      <p:sp>
        <p:nvSpPr>
          <p:cNvPr id="3" name="圆角矩形 2"/>
          <p:cNvSpPr/>
          <p:nvPr/>
        </p:nvSpPr>
        <p:spPr>
          <a:xfrm>
            <a:off x="1361295" y="1351941"/>
            <a:ext cx="3320285" cy="537669"/>
          </a:xfrm>
          <a:prstGeom prst="roundRect">
            <a:avLst/>
          </a:prstGeom>
        </p:spPr>
        <p:style>
          <a:lnRef idx="3">
            <a:schemeClr val="lt1"/>
          </a:lnRef>
          <a:fillRef idx="1">
            <a:schemeClr val="accent4"/>
          </a:fillRef>
          <a:effectRef idx="1">
            <a:schemeClr val="accent4"/>
          </a:effectRef>
          <a:fontRef idx="minor">
            <a:schemeClr val="lt1"/>
          </a:fontRef>
        </p:style>
        <p:txBody>
          <a:bodyPr lIns="91426" tIns="45718" rIns="91426" bIns="45718" spcCol="0" rtlCol="0" anchor="ctr"/>
          <a:lstStyle/>
          <a:p>
            <a:pPr algn="ctr" defTabSz="914173"/>
            <a:r>
              <a:rPr lang="ja-JP" altLang="en-US" sz="1900" b="1" dirty="0">
                <a:solidFill>
                  <a:prstClr val="black"/>
                </a:solidFill>
              </a:rPr>
              <a:t>２．１主観性</a:t>
            </a:r>
          </a:p>
        </p:txBody>
      </p:sp>
      <p:sp>
        <p:nvSpPr>
          <p:cNvPr id="4" name="矩形 3"/>
          <p:cNvSpPr/>
          <p:nvPr/>
        </p:nvSpPr>
        <p:spPr>
          <a:xfrm>
            <a:off x="512074" y="3633075"/>
            <a:ext cx="8173993" cy="384810"/>
          </a:xfrm>
          <a:prstGeom prst="rect">
            <a:avLst/>
          </a:prstGeom>
        </p:spPr>
        <p:txBody>
          <a:bodyPr wrap="square" lIns="91426" tIns="45718" rIns="91426" bIns="45718">
            <a:spAutoFit/>
          </a:bodyPr>
          <a:lstStyle/>
          <a:p>
            <a:pPr defTabSz="914173"/>
            <a:endParaRPr lang="zh-CN" altLang="en-US" sz="1900" dirty="0">
              <a:solidFill>
                <a:prstClr val="black"/>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239" y="2044862"/>
            <a:ext cx="682536" cy="67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429" y="1870960"/>
            <a:ext cx="9357094" cy="102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7944" y="3240041"/>
            <a:ext cx="9357094" cy="113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951770" y="1925479"/>
            <a:ext cx="8455466" cy="969720"/>
          </a:xfrm>
          <a:prstGeom prst="rect">
            <a:avLst/>
          </a:prstGeom>
        </p:spPr>
        <p:txBody>
          <a:bodyPr wrap="square" lIns="91426" tIns="45718" rIns="91426" bIns="45718">
            <a:spAutoFit/>
          </a:bodyPr>
          <a:lstStyle/>
          <a:p>
            <a:pPr defTabSz="914173"/>
            <a:r>
              <a:rPr lang="en-US" altLang="zh-CN" sz="1900" dirty="0">
                <a:solidFill>
                  <a:prstClr val="black"/>
                </a:solidFill>
              </a:rPr>
              <a:t>Langacker(1987/2004:491</a:t>
            </a:r>
            <a:r>
              <a:rPr lang="zh-CN" altLang="en-US" sz="1900" dirty="0">
                <a:solidFill>
                  <a:prstClr val="black"/>
                </a:solidFill>
              </a:rPr>
              <a:t>、</a:t>
            </a:r>
            <a:r>
              <a:rPr lang="en-US" altLang="zh-CN" sz="1900" dirty="0">
                <a:solidFill>
                  <a:prstClr val="black"/>
                </a:solidFill>
              </a:rPr>
              <a:t>493)</a:t>
            </a:r>
            <a:r>
              <a:rPr lang="ja-JP" altLang="en-US" sz="1900" dirty="0">
                <a:solidFill>
                  <a:prstClr val="black"/>
                </a:solidFill>
              </a:rPr>
              <a:t>の「</a:t>
            </a:r>
            <a:r>
              <a:rPr lang="zh-CN" altLang="en-US" sz="1900" dirty="0">
                <a:solidFill>
                  <a:prstClr val="black"/>
                </a:solidFill>
              </a:rPr>
              <a:t>主観的（</a:t>
            </a:r>
            <a:r>
              <a:rPr lang="en-US" altLang="zh-CN" sz="1900" dirty="0">
                <a:solidFill>
                  <a:prstClr val="black"/>
                </a:solidFill>
              </a:rPr>
              <a:t>Subjective</a:t>
            </a:r>
            <a:r>
              <a:rPr lang="zh-CN" altLang="en-US" sz="1900" dirty="0">
                <a:solidFill>
                  <a:prstClr val="black"/>
                </a:solidFill>
              </a:rPr>
              <a:t>）」</a:t>
            </a:r>
            <a:r>
              <a:rPr lang="ja-JP" altLang="en-US" sz="1900" dirty="0">
                <a:solidFill>
                  <a:prstClr val="black"/>
                </a:solidFill>
              </a:rPr>
              <a:t>の</a:t>
            </a:r>
            <a:r>
              <a:rPr lang="zh-CN" altLang="en-US" sz="1900" dirty="0">
                <a:solidFill>
                  <a:prstClr val="black"/>
                </a:solidFill>
              </a:rPr>
              <a:t>定義</a:t>
            </a:r>
            <a:r>
              <a:rPr lang="ja-JP" altLang="en-US" sz="1900" dirty="0">
                <a:solidFill>
                  <a:prstClr val="black"/>
                </a:solidFill>
              </a:rPr>
              <a:t>について、「</a:t>
            </a:r>
            <a:r>
              <a:rPr lang="en-US" altLang="zh-CN" sz="1900" dirty="0">
                <a:solidFill>
                  <a:prstClr val="black"/>
                </a:solidFill>
              </a:rPr>
              <a:t>An entity is</a:t>
            </a:r>
            <a:r>
              <a:rPr lang="zh-CN" altLang="en-US" sz="1900" dirty="0">
                <a:solidFill>
                  <a:prstClr val="black"/>
                </a:solidFill>
              </a:rPr>
              <a:t>　</a:t>
            </a:r>
            <a:r>
              <a:rPr lang="en-US" altLang="zh-CN" sz="1900" dirty="0">
                <a:solidFill>
                  <a:prstClr val="black"/>
                </a:solidFill>
              </a:rPr>
              <a:t>Subjective to the extent that its role as observer is maximized ,and its role as object of observation is </a:t>
            </a:r>
            <a:r>
              <a:rPr lang="en-US" altLang="zh-CN" sz="1900" dirty="0" err="1">
                <a:solidFill>
                  <a:prstClr val="black"/>
                </a:solidFill>
              </a:rPr>
              <a:t>minized</a:t>
            </a:r>
            <a:r>
              <a:rPr lang="en-US" altLang="zh-CN" sz="1900" dirty="0">
                <a:solidFill>
                  <a:prstClr val="black"/>
                </a:solidFill>
              </a:rPr>
              <a:t>. </a:t>
            </a:r>
            <a:r>
              <a:rPr lang="zh-CN" altLang="en-US" sz="1900" dirty="0">
                <a:solidFill>
                  <a:prstClr val="black"/>
                </a:solidFill>
              </a:rPr>
              <a:t>」</a:t>
            </a:r>
            <a:r>
              <a:rPr lang="ja-JP" altLang="en-US" sz="1900" dirty="0">
                <a:solidFill>
                  <a:prstClr val="black"/>
                </a:solidFill>
              </a:rPr>
              <a:t>と</a:t>
            </a:r>
            <a:r>
              <a:rPr lang="zh-CN" altLang="en-US" sz="1900" dirty="0">
                <a:solidFill>
                  <a:prstClr val="black"/>
                </a:solidFill>
              </a:rPr>
              <a:t>指摘</a:t>
            </a:r>
            <a:r>
              <a:rPr lang="ja-JP" altLang="en-US" sz="1900" dirty="0">
                <a:solidFill>
                  <a:prstClr val="black"/>
                </a:solidFill>
              </a:rPr>
              <a:t>している。</a:t>
            </a:r>
          </a:p>
        </p:txBody>
      </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2407" y="3341446"/>
            <a:ext cx="676187" cy="67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右大括号 8"/>
          <p:cNvSpPr/>
          <p:nvPr/>
        </p:nvSpPr>
        <p:spPr>
          <a:xfrm>
            <a:off x="1065608" y="2300980"/>
            <a:ext cx="282890" cy="1524496"/>
          </a:xfrm>
          <a:prstGeom prst="rightBrace">
            <a:avLst>
              <a:gd name="adj1" fmla="val 18514"/>
              <a:gd name="adj2" fmla="val 50000"/>
            </a:avLst>
          </a:prstGeom>
        </p:spPr>
        <p:style>
          <a:lnRef idx="1">
            <a:schemeClr val="accent1"/>
          </a:lnRef>
          <a:fillRef idx="0">
            <a:schemeClr val="accent1"/>
          </a:fillRef>
          <a:effectRef idx="0">
            <a:schemeClr val="accent1"/>
          </a:effectRef>
          <a:fontRef idx="minor">
            <a:schemeClr val="tx1"/>
          </a:fontRef>
        </p:style>
        <p:txBody>
          <a:bodyPr lIns="91426" tIns="45718" rIns="91426" bIns="45718" spcCol="0" rtlCol="0" anchor="ctr"/>
          <a:lstStyle/>
          <a:p>
            <a:pPr algn="ctr" defTabSz="914173"/>
            <a:endParaRPr lang="zh-CN" altLang="en-US" sz="1900">
              <a:solidFill>
                <a:prstClr val="black"/>
              </a:solidFill>
            </a:endParaRPr>
          </a:p>
        </p:txBody>
      </p:sp>
      <p:sp>
        <p:nvSpPr>
          <p:cNvPr id="13" name="TextBox 12"/>
          <p:cNvSpPr txBox="1"/>
          <p:nvPr/>
        </p:nvSpPr>
        <p:spPr>
          <a:xfrm>
            <a:off x="512040" y="2300972"/>
            <a:ext cx="477025" cy="1797924"/>
          </a:xfrm>
          <a:prstGeom prst="rect">
            <a:avLst/>
          </a:prstGeom>
          <a:noFill/>
        </p:spPr>
        <p:txBody>
          <a:bodyPr vert="eaVert" wrap="none" lIns="91426" tIns="45718" rIns="91426" bIns="45718" rtlCol="0">
            <a:spAutoFit/>
          </a:bodyPr>
          <a:lstStyle/>
          <a:p>
            <a:pPr defTabSz="914173"/>
            <a:r>
              <a:rPr lang="ja-JP" altLang="en-US" sz="1900" b="1" dirty="0">
                <a:solidFill>
                  <a:prstClr val="black"/>
                </a:solidFill>
              </a:rPr>
              <a:t>観察者の参与度</a:t>
            </a:r>
            <a:endParaRPr lang="zh-CN" altLang="en-US" sz="1900" b="1" dirty="0">
              <a:solidFill>
                <a:prstClr val="black"/>
              </a:solidFill>
            </a:endParaRPr>
          </a:p>
        </p:txBody>
      </p:sp>
      <p:sp>
        <p:nvSpPr>
          <p:cNvPr id="14" name="矩形 13"/>
          <p:cNvSpPr/>
          <p:nvPr/>
        </p:nvSpPr>
        <p:spPr>
          <a:xfrm>
            <a:off x="1951774" y="3286738"/>
            <a:ext cx="8517250" cy="1077468"/>
          </a:xfrm>
          <a:prstGeom prst="rect">
            <a:avLst/>
          </a:prstGeom>
        </p:spPr>
        <p:txBody>
          <a:bodyPr wrap="square" lIns="91426" tIns="45718" rIns="91426" bIns="45718">
            <a:spAutoFit/>
          </a:bodyPr>
          <a:lstStyle/>
          <a:p>
            <a:pPr defTabSz="914173"/>
            <a:r>
              <a:rPr lang="ja-JP" altLang="en-US" sz="1600" dirty="0">
                <a:solidFill>
                  <a:prstClr val="black"/>
                </a:solidFill>
              </a:rPr>
              <a:t>池上（</a:t>
            </a:r>
            <a:r>
              <a:rPr lang="en-US" altLang="ja-JP" sz="1600" dirty="0">
                <a:solidFill>
                  <a:prstClr val="black"/>
                </a:solidFill>
              </a:rPr>
              <a:t>2008</a:t>
            </a:r>
            <a:r>
              <a:rPr lang="ja-JP" altLang="en-US" sz="1600" dirty="0">
                <a:solidFill>
                  <a:prstClr val="black"/>
                </a:solidFill>
              </a:rPr>
              <a:t>：</a:t>
            </a:r>
            <a:r>
              <a:rPr lang="en-US" altLang="ja-JP" sz="1600" dirty="0">
                <a:solidFill>
                  <a:prstClr val="black"/>
                </a:solidFill>
              </a:rPr>
              <a:t>3</a:t>
            </a:r>
            <a:r>
              <a:rPr lang="ja-JP" altLang="en-US" sz="1600" dirty="0">
                <a:solidFill>
                  <a:prstClr val="black"/>
                </a:solidFill>
              </a:rPr>
              <a:t>）は、「主観的把握」について、「話者が問題の事態の中に自らの身を置き、その事態の当事者として体験的に事態把握をする場合。実際には話者が問題の事態の中に身をおいていない場合であっても、話者は自らがその事態に臨場する当事者であるかのように体験的に事態把握をする。」と指摘している。</a:t>
            </a:r>
            <a:endParaRPr lang="zh-CN" altLang="en-US" sz="1600" dirty="0">
              <a:solidFill>
                <a:prstClr val="black"/>
              </a:solidFill>
            </a:endParaRPr>
          </a:p>
        </p:txBody>
      </p:sp>
      <p:sp>
        <p:nvSpPr>
          <p:cNvPr id="6" name="矩形 5"/>
          <p:cNvSpPr/>
          <p:nvPr/>
        </p:nvSpPr>
        <p:spPr>
          <a:xfrm>
            <a:off x="2236607" y="5259401"/>
            <a:ext cx="184731" cy="369332"/>
          </a:xfrm>
          <a:prstGeom prst="rect">
            <a:avLst/>
          </a:prstGeom>
        </p:spPr>
        <p:txBody>
          <a:bodyPr wrap="none">
            <a:spAutoFit/>
          </a:bodyPr>
          <a:lstStyle/>
          <a:p>
            <a:endParaRPr lang="zh-CN" altLang="en-US" dirty="0"/>
          </a:p>
        </p:txBody>
      </p:sp>
      <p:sp>
        <p:nvSpPr>
          <p:cNvPr id="7" name="矩形 6"/>
          <p:cNvSpPr/>
          <p:nvPr/>
        </p:nvSpPr>
        <p:spPr>
          <a:xfrm>
            <a:off x="3021437" y="456483"/>
            <a:ext cx="8001948" cy="646331"/>
          </a:xfrm>
          <a:prstGeom prst="rect">
            <a:avLst/>
          </a:prstGeom>
        </p:spPr>
        <p:txBody>
          <a:bodyPr wrap="square">
            <a:spAutoFit/>
          </a:bodyPr>
          <a:lstStyle/>
          <a:p>
            <a:r>
              <a:rPr lang="ja-JP" altLang="en-US" dirty="0"/>
              <a:t>形容詞重畳式は、</a:t>
            </a:r>
            <a:r>
              <a:rPr lang="en-US" altLang="ja-JP" dirty="0"/>
              <a:t>AA</a:t>
            </a:r>
            <a:r>
              <a:rPr lang="ja-JP" altLang="en-US" dirty="0"/>
              <a:t>型、</a:t>
            </a:r>
            <a:r>
              <a:rPr lang="en-US" altLang="ja-JP" dirty="0"/>
              <a:t>ABB</a:t>
            </a:r>
            <a:r>
              <a:rPr lang="ja-JP" altLang="en-US" dirty="0"/>
              <a:t>型、</a:t>
            </a:r>
            <a:r>
              <a:rPr lang="en-US" altLang="ja-JP" dirty="0"/>
              <a:t>AABB</a:t>
            </a:r>
            <a:r>
              <a:rPr lang="ja-JP" altLang="en-US" dirty="0"/>
              <a:t>型などのパターンに分けられる。主観性と描写性が有することは、形容詞重畳式の特性の一つである。</a:t>
            </a:r>
          </a:p>
        </p:txBody>
      </p:sp>
    </p:spTree>
    <p:custDataLst>
      <p:tags r:id="rId1"/>
    </p:custDataLst>
    <p:extLst>
      <p:ext uri="{BB962C8B-B14F-4D97-AF65-F5344CB8AC3E}">
        <p14:creationId xmlns:p14="http://schemas.microsoft.com/office/powerpoint/2010/main" val="3619936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nodePh="1">
                                  <p:stCondLst>
                                    <p:cond delay="0"/>
                                  </p:stCondLst>
                                  <p:endCondLst>
                                    <p:cond evt="begin" delay="0">
                                      <p:tn val="12"/>
                                    </p:cond>
                                  </p:endCondLst>
                                  <p:childTnLst>
                                    <p:set>
                                      <p:cBhvr>
                                        <p:cTn id="13" dur="1" fill="hold">
                                          <p:stCondLst>
                                            <p:cond delay="0"/>
                                          </p:stCondLst>
                                        </p:cTn>
                                        <p:tgtEl>
                                          <p:spTgt spid="37893"/>
                                        </p:tgtEl>
                                        <p:attrNameLst>
                                          <p:attrName>style.visibility</p:attrName>
                                        </p:attrNameLst>
                                      </p:cBhvr>
                                      <p:to>
                                        <p:strVal val="visible"/>
                                      </p:to>
                                    </p:set>
                                    <p:animEffect transition="in" filter="wipe(down)">
                                      <p:cBhvr>
                                        <p:cTn id="14" dur="500"/>
                                        <p:tgtEl>
                                          <p:spTgt spid="3789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fade">
                                      <p:cBhvr>
                                        <p:cTn id="36" dur="1000"/>
                                        <p:tgtEl>
                                          <p:spTgt spid="3076"/>
                                        </p:tgtEl>
                                      </p:cBhvr>
                                    </p:animEffect>
                                    <p:anim calcmode="lin" valueType="num">
                                      <p:cBhvr>
                                        <p:cTn id="37" dur="1000" fill="hold"/>
                                        <p:tgtEl>
                                          <p:spTgt spid="3076"/>
                                        </p:tgtEl>
                                        <p:attrNameLst>
                                          <p:attrName>ppt_x</p:attrName>
                                        </p:attrNameLst>
                                      </p:cBhvr>
                                      <p:tavLst>
                                        <p:tav tm="0">
                                          <p:val>
                                            <p:strVal val="#ppt_x"/>
                                          </p:val>
                                        </p:tav>
                                        <p:tav tm="100000">
                                          <p:val>
                                            <p:strVal val="#ppt_x"/>
                                          </p:val>
                                        </p:tav>
                                      </p:tavLst>
                                    </p:anim>
                                    <p:anim calcmode="lin" valueType="num">
                                      <p:cBhvr>
                                        <p:cTn id="38"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1000"/>
                                        <p:tgtEl>
                                          <p:spTgt spid="3074"/>
                                        </p:tgtEl>
                                      </p:cBhvr>
                                    </p:animEffect>
                                    <p:anim calcmode="lin" valueType="num">
                                      <p:cBhvr>
                                        <p:cTn id="44" dur="1000" fill="hold"/>
                                        <p:tgtEl>
                                          <p:spTgt spid="3074"/>
                                        </p:tgtEl>
                                        <p:attrNameLst>
                                          <p:attrName>ppt_x</p:attrName>
                                        </p:attrNameLst>
                                      </p:cBhvr>
                                      <p:tavLst>
                                        <p:tav tm="0">
                                          <p:val>
                                            <p:strVal val="#ppt_x"/>
                                          </p:val>
                                        </p:tav>
                                        <p:tav tm="100000">
                                          <p:val>
                                            <p:strVal val="#ppt_x"/>
                                          </p:val>
                                        </p:tav>
                                      </p:tavLst>
                                    </p:anim>
                                    <p:anim calcmode="lin" valueType="num">
                                      <p:cBhvr>
                                        <p:cTn id="4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078"/>
                                        </p:tgtEl>
                                        <p:attrNameLst>
                                          <p:attrName>style.visibility</p:attrName>
                                        </p:attrNameLst>
                                      </p:cBhvr>
                                      <p:to>
                                        <p:strVal val="visible"/>
                                      </p:to>
                                    </p:set>
                                    <p:animEffect transition="in" filter="fade">
                                      <p:cBhvr>
                                        <p:cTn id="55" dur="1000"/>
                                        <p:tgtEl>
                                          <p:spTgt spid="3078"/>
                                        </p:tgtEl>
                                      </p:cBhvr>
                                    </p:animEffect>
                                    <p:anim calcmode="lin" valueType="num">
                                      <p:cBhvr>
                                        <p:cTn id="56" dur="1000" fill="hold"/>
                                        <p:tgtEl>
                                          <p:spTgt spid="3078"/>
                                        </p:tgtEl>
                                        <p:attrNameLst>
                                          <p:attrName>ppt_x</p:attrName>
                                        </p:attrNameLst>
                                      </p:cBhvr>
                                      <p:tavLst>
                                        <p:tav tm="0">
                                          <p:val>
                                            <p:strVal val="#ppt_x"/>
                                          </p:val>
                                        </p:tav>
                                        <p:tav tm="100000">
                                          <p:val>
                                            <p:strVal val="#ppt_x"/>
                                          </p:val>
                                        </p:tav>
                                      </p:tavLst>
                                    </p:anim>
                                    <p:anim calcmode="lin" valueType="num">
                                      <p:cBhvr>
                                        <p:cTn id="5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77"/>
                                        </p:tgtEl>
                                        <p:attrNameLst>
                                          <p:attrName>style.visibility</p:attrName>
                                        </p:attrNameLst>
                                      </p:cBhvr>
                                      <p:to>
                                        <p:strVal val="visible"/>
                                      </p:to>
                                    </p:set>
                                    <p:animEffect transition="in" filter="barn(inVertical)">
                                      <p:cBhvr>
                                        <p:cTn id="62" dur="500"/>
                                        <p:tgtEl>
                                          <p:spTgt spid="3077"/>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ppt_x"/>
                                          </p:val>
                                        </p:tav>
                                        <p:tav tm="100000">
                                          <p:val>
                                            <p:strVal val="#ppt_x"/>
                                          </p:val>
                                        </p:tav>
                                      </p:tavLst>
                                    </p:anim>
                                    <p:anim calcmode="lin" valueType="num">
                                      <p:cBhvr additive="base">
                                        <p:cTn id="8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2" grpId="0" animBg="1"/>
      <p:bldP spid="3" grpId="0" animBg="1"/>
      <p:bldP spid="5" grpId="0"/>
      <p:bldP spid="9" grpId="0" animBg="1"/>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98" y="963150"/>
            <a:ext cx="9357094" cy="88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384" y="2237701"/>
            <a:ext cx="9357094" cy="167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43" y="967775"/>
            <a:ext cx="676187" cy="68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12" y="2195438"/>
            <a:ext cx="676187" cy="68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右大括号 1"/>
          <p:cNvSpPr/>
          <p:nvPr/>
        </p:nvSpPr>
        <p:spPr>
          <a:xfrm>
            <a:off x="344352" y="889000"/>
            <a:ext cx="419491" cy="3028232"/>
          </a:xfrm>
          <a:prstGeom prst="rightBrace">
            <a:avLst/>
          </a:prstGeom>
        </p:spPr>
        <p:style>
          <a:lnRef idx="1">
            <a:schemeClr val="accent1"/>
          </a:lnRef>
          <a:fillRef idx="0">
            <a:schemeClr val="accent1"/>
          </a:fillRef>
          <a:effectRef idx="0">
            <a:schemeClr val="accent1"/>
          </a:effectRef>
          <a:fontRef idx="minor">
            <a:schemeClr val="tx1"/>
          </a:fontRef>
        </p:style>
        <p:txBody>
          <a:bodyPr lIns="91426" tIns="45718" rIns="91426" bIns="45718" spcCol="0" rtlCol="0" anchor="ctr"/>
          <a:lstStyle/>
          <a:p>
            <a:pPr algn="ctr" defTabSz="914173"/>
            <a:endParaRPr lang="zh-CN" altLang="en-US" sz="1900">
              <a:solidFill>
                <a:prstClr val="black"/>
              </a:solidFill>
            </a:endParaRPr>
          </a:p>
        </p:txBody>
      </p:sp>
      <p:sp>
        <p:nvSpPr>
          <p:cNvPr id="3" name="矩形 2"/>
          <p:cNvSpPr/>
          <p:nvPr/>
        </p:nvSpPr>
        <p:spPr>
          <a:xfrm>
            <a:off x="1690620" y="967764"/>
            <a:ext cx="8106625" cy="677265"/>
          </a:xfrm>
          <a:prstGeom prst="rect">
            <a:avLst/>
          </a:prstGeom>
        </p:spPr>
        <p:txBody>
          <a:bodyPr wrap="square" lIns="91426" tIns="45718" rIns="91426" bIns="45718">
            <a:spAutoFit/>
          </a:bodyPr>
          <a:lstStyle/>
          <a:p>
            <a:pPr defTabSz="914173"/>
            <a:r>
              <a:rPr lang="en-US" altLang="ja-JP" sz="1900" dirty="0" err="1">
                <a:solidFill>
                  <a:prstClr val="black"/>
                </a:solidFill>
              </a:rPr>
              <a:t>Traugott</a:t>
            </a:r>
            <a:r>
              <a:rPr lang="en-US" altLang="ja-JP" sz="1900" dirty="0">
                <a:solidFill>
                  <a:prstClr val="black"/>
                </a:solidFill>
              </a:rPr>
              <a:t>(1995:31)</a:t>
            </a:r>
            <a:r>
              <a:rPr lang="ja-JP" altLang="en-US" sz="1900" dirty="0">
                <a:solidFill>
                  <a:prstClr val="black"/>
                </a:solidFill>
              </a:rPr>
              <a:t>は、「主観化」とは「意味が命題に対する話し手の主観的信念／態度に根ざすようになるプロセス」であると定義する。</a:t>
            </a:r>
            <a:endParaRPr lang="zh-CN" altLang="en-US" sz="1900" dirty="0">
              <a:solidFill>
                <a:prstClr val="black"/>
              </a:solidFill>
            </a:endParaRPr>
          </a:p>
        </p:txBody>
      </p:sp>
      <p:sp>
        <p:nvSpPr>
          <p:cNvPr id="4" name="矩形 3"/>
          <p:cNvSpPr/>
          <p:nvPr/>
        </p:nvSpPr>
        <p:spPr>
          <a:xfrm>
            <a:off x="1494199" y="2219545"/>
            <a:ext cx="8674810" cy="384717"/>
          </a:xfrm>
          <a:prstGeom prst="rect">
            <a:avLst/>
          </a:prstGeom>
        </p:spPr>
        <p:txBody>
          <a:bodyPr wrap="square" lIns="91426" tIns="45718" rIns="91426" bIns="45718">
            <a:spAutoFit/>
          </a:bodyPr>
          <a:lstStyle/>
          <a:p>
            <a:pPr defTabSz="914173"/>
            <a:r>
              <a:rPr lang="ja-JP" altLang="en-US" sz="1900" dirty="0">
                <a:solidFill>
                  <a:prstClr val="black"/>
                </a:solidFill>
              </a:rPr>
              <a:t> </a:t>
            </a:r>
            <a:endParaRPr lang="en-US" altLang="zh-CN" sz="1900" dirty="0">
              <a:solidFill>
                <a:prstClr val="black"/>
              </a:solidFill>
            </a:endParaRPr>
          </a:p>
        </p:txBody>
      </p:sp>
      <p:sp>
        <p:nvSpPr>
          <p:cNvPr id="5" name="矩形 4"/>
          <p:cNvSpPr/>
          <p:nvPr/>
        </p:nvSpPr>
        <p:spPr>
          <a:xfrm>
            <a:off x="1313602" y="2631840"/>
            <a:ext cx="9782823" cy="677264"/>
          </a:xfrm>
          <a:prstGeom prst="rect">
            <a:avLst/>
          </a:prstGeom>
        </p:spPr>
        <p:txBody>
          <a:bodyPr wrap="square" lIns="91426" tIns="45718" rIns="91426" bIns="45718">
            <a:spAutoFit/>
          </a:bodyPr>
          <a:lstStyle/>
          <a:p>
            <a:pPr defTabSz="914173"/>
            <a:r>
              <a:rPr lang="ja-JP" altLang="en-US" sz="1900" dirty="0">
                <a:solidFill>
                  <a:prstClr val="black"/>
                </a:solidFill>
              </a:rPr>
              <a:t>沈家煊（</a:t>
            </a:r>
            <a:r>
              <a:rPr lang="en-US" altLang="ja-JP" sz="1900" dirty="0">
                <a:solidFill>
                  <a:prstClr val="black"/>
                </a:solidFill>
              </a:rPr>
              <a:t>2001</a:t>
            </a:r>
            <a:r>
              <a:rPr lang="ja-JP" altLang="en-US" sz="1900" dirty="0">
                <a:solidFill>
                  <a:prstClr val="black"/>
                </a:solidFill>
              </a:rPr>
              <a:t>：</a:t>
            </a:r>
            <a:r>
              <a:rPr lang="en-US" altLang="ja-JP" sz="1900" dirty="0">
                <a:solidFill>
                  <a:prstClr val="black"/>
                </a:solidFill>
              </a:rPr>
              <a:t>270</a:t>
            </a:r>
            <a:r>
              <a:rPr lang="ja-JP" altLang="en-US" sz="1900" dirty="0">
                <a:solidFill>
                  <a:prstClr val="black"/>
                </a:solidFill>
              </a:rPr>
              <a:t>）は、形容詞の重畳式は顕著な主観的な感情を帯びると</a:t>
            </a:r>
            <a:endParaRPr lang="en-US" altLang="ja-JP" sz="1900" dirty="0">
              <a:solidFill>
                <a:prstClr val="black"/>
              </a:solidFill>
            </a:endParaRPr>
          </a:p>
          <a:p>
            <a:pPr defTabSz="914173"/>
            <a:r>
              <a:rPr lang="ja-JP" altLang="en-US" sz="1900" dirty="0">
                <a:solidFill>
                  <a:prstClr val="black"/>
                </a:solidFill>
              </a:rPr>
              <a:t>指摘している。</a:t>
            </a:r>
            <a:endParaRPr lang="zh-CN" altLang="en-US" sz="1900" dirty="0">
              <a:solidFill>
                <a:prstClr val="black"/>
              </a:solidFill>
            </a:endParaRPr>
          </a:p>
        </p:txBody>
      </p:sp>
      <p:sp>
        <p:nvSpPr>
          <p:cNvPr id="7" name="TextBox 6"/>
          <p:cNvSpPr txBox="1"/>
          <p:nvPr/>
        </p:nvSpPr>
        <p:spPr>
          <a:xfrm>
            <a:off x="105840" y="1645033"/>
            <a:ext cx="477025" cy="2285237"/>
          </a:xfrm>
          <a:prstGeom prst="rect">
            <a:avLst/>
          </a:prstGeom>
          <a:noFill/>
        </p:spPr>
        <p:txBody>
          <a:bodyPr vert="eaVert" wrap="none" lIns="91426" tIns="45718" rIns="91426" bIns="45718" rtlCol="0">
            <a:spAutoFit/>
          </a:bodyPr>
          <a:lstStyle/>
          <a:p>
            <a:pPr defTabSz="914173"/>
            <a:r>
              <a:rPr lang="ja-JP" altLang="en-US" sz="1900" b="1" dirty="0">
                <a:solidFill>
                  <a:prstClr val="black"/>
                </a:solidFill>
              </a:rPr>
              <a:t>観察者の態度と評価</a:t>
            </a:r>
            <a:endParaRPr lang="zh-CN" altLang="en-US" sz="1900" b="1" dirty="0">
              <a:solidFill>
                <a:prstClr val="black"/>
              </a:solidFill>
            </a:endParaRPr>
          </a:p>
        </p:txBody>
      </p:sp>
      <p:sp>
        <p:nvSpPr>
          <p:cNvPr id="8" name="矩形 7"/>
          <p:cNvSpPr/>
          <p:nvPr/>
        </p:nvSpPr>
        <p:spPr>
          <a:xfrm>
            <a:off x="1313602" y="4511302"/>
            <a:ext cx="8922598" cy="646331"/>
          </a:xfrm>
          <a:prstGeom prst="rect">
            <a:avLst/>
          </a:prstGeom>
        </p:spPr>
        <p:txBody>
          <a:bodyPr wrap="square">
            <a:spAutoFit/>
          </a:bodyPr>
          <a:lstStyle/>
          <a:p>
            <a:r>
              <a:rPr lang="zh-TW" altLang="en-US" dirty="0"/>
              <a:t>（</a:t>
            </a:r>
            <a:r>
              <a:rPr lang="en-US" altLang="zh-TW" dirty="0"/>
              <a:t>1</a:t>
            </a:r>
            <a:r>
              <a:rPr lang="zh-TW" altLang="en-US" dirty="0"/>
              <a:t>）蜂腰削背，鴨蛋臉面，烏油頭髮，</a:t>
            </a:r>
            <a:r>
              <a:rPr lang="zh-TW" altLang="en-US" u="sng" dirty="0"/>
              <a:t>高高</a:t>
            </a:r>
            <a:r>
              <a:rPr lang="zh-TW" altLang="en-US" dirty="0"/>
              <a:t>的鼻子，兩邊腮上微微的幾點雀斑。（第</a:t>
            </a:r>
            <a:r>
              <a:rPr lang="en-US" altLang="zh-TW" dirty="0"/>
              <a:t>46</a:t>
            </a:r>
            <a:r>
              <a:rPr lang="zh-TW" altLang="en-US" dirty="0"/>
              <a:t>回：</a:t>
            </a:r>
            <a:r>
              <a:rPr lang="en-US" altLang="zh-TW" dirty="0"/>
              <a:t>p615</a:t>
            </a:r>
            <a:r>
              <a:rPr lang="zh-TW" altLang="en-US" dirty="0"/>
              <a:t>）</a:t>
            </a:r>
          </a:p>
        </p:txBody>
      </p:sp>
    </p:spTree>
    <p:extLst>
      <p:ext uri="{BB962C8B-B14F-4D97-AF65-F5344CB8AC3E}">
        <p14:creationId xmlns:p14="http://schemas.microsoft.com/office/powerpoint/2010/main" val="537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1"/>
                                        </p:tgtEl>
                                        <p:attrNameLst>
                                          <p:attrName>style.visibility</p:attrName>
                                        </p:attrNameLst>
                                      </p:cBhvr>
                                      <p:to>
                                        <p:strVal val="visible"/>
                                      </p:to>
                                    </p:set>
                                    <p:animEffect transition="in" filter="fade">
                                      <p:cBhvr>
                                        <p:cTn id="14" dur="1000"/>
                                        <p:tgtEl>
                                          <p:spTgt spid="4101"/>
                                        </p:tgtEl>
                                      </p:cBhvr>
                                    </p:animEffect>
                                    <p:anim calcmode="lin" valueType="num">
                                      <p:cBhvr>
                                        <p:cTn id="15" dur="1000" fill="hold"/>
                                        <p:tgtEl>
                                          <p:spTgt spid="4101"/>
                                        </p:tgtEl>
                                        <p:attrNameLst>
                                          <p:attrName>ppt_x</p:attrName>
                                        </p:attrNameLst>
                                      </p:cBhvr>
                                      <p:tavLst>
                                        <p:tav tm="0">
                                          <p:val>
                                            <p:strVal val="#ppt_x"/>
                                          </p:val>
                                        </p:tav>
                                        <p:tav tm="100000">
                                          <p:val>
                                            <p:strVal val="#ppt_x"/>
                                          </p:val>
                                        </p:tav>
                                      </p:tavLst>
                                    </p:anim>
                                    <p:anim calcmode="lin" valueType="num">
                                      <p:cBhvr>
                                        <p:cTn id="16"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1000"/>
                                        <p:tgtEl>
                                          <p:spTgt spid="4102"/>
                                        </p:tgtEl>
                                      </p:cBhvr>
                                    </p:animEffect>
                                    <p:anim calcmode="lin" valueType="num">
                                      <p:cBhvr>
                                        <p:cTn id="29" dur="1000" fill="hold"/>
                                        <p:tgtEl>
                                          <p:spTgt spid="4102"/>
                                        </p:tgtEl>
                                        <p:attrNameLst>
                                          <p:attrName>ppt_x</p:attrName>
                                        </p:attrNameLst>
                                      </p:cBhvr>
                                      <p:tavLst>
                                        <p:tav tm="0">
                                          <p:val>
                                            <p:strVal val="#ppt_x"/>
                                          </p:val>
                                        </p:tav>
                                        <p:tav tm="100000">
                                          <p:val>
                                            <p:strVal val="#ppt_x"/>
                                          </p:val>
                                        </p:tav>
                                      </p:tavLst>
                                    </p:anim>
                                    <p:anim calcmode="lin" valueType="num">
                                      <p:cBhvr>
                                        <p:cTn id="30"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20"/>
          <p:cNvSpPr>
            <a:spLocks noGrp="1"/>
          </p:cNvSpPr>
          <p:nvPr>
            <p:ph type="title"/>
          </p:nvPr>
        </p:nvSpPr>
        <p:spPr>
          <a:xfrm>
            <a:off x="1142862" y="413566"/>
            <a:ext cx="4512332" cy="455065"/>
          </a:xfrm>
        </p:spPr>
        <p:txBody>
          <a:bodyPr/>
          <a:lstStyle/>
          <a:p>
            <a:br>
              <a:rPr lang="zh-CN" altLang="en-US" dirty="0"/>
            </a:br>
            <a:endParaRPr lang="zh-CN" altLang="en-US" dirty="0"/>
          </a:p>
        </p:txBody>
      </p:sp>
      <p:sp>
        <p:nvSpPr>
          <p:cNvPr id="40" name="Rectangle 57"/>
          <p:cNvSpPr/>
          <p:nvPr/>
        </p:nvSpPr>
        <p:spPr>
          <a:xfrm>
            <a:off x="1226595" y="1915090"/>
            <a:ext cx="9341568" cy="487788"/>
          </a:xfrm>
          <a:prstGeom prst="homePlate">
            <a:avLst/>
          </a:prstGeom>
          <a:ln>
            <a:solidFill>
              <a:schemeClr val="accent2"/>
            </a:solidFill>
            <a:prstDash val="dash"/>
          </a:ln>
        </p:spPr>
        <p:txBody>
          <a:bodyPr wrap="square" lIns="1151746" tIns="45718" rIns="91422" bIns="45718" anchor="ctr">
            <a:noAutofit/>
          </a:bodyPr>
          <a:lstStyle/>
          <a:p>
            <a:pPr defTabSz="914196">
              <a:lnSpc>
                <a:spcPts val="2200"/>
              </a:lnSpc>
            </a:pPr>
            <a:endParaRPr lang="en-US" altLang="zh-CN" sz="1600" dirty="0">
              <a:solidFill>
                <a:srgbClr val="E7E6E6">
                  <a:lumMod val="25000"/>
                </a:srgbClr>
              </a:solidFill>
            </a:endParaRPr>
          </a:p>
        </p:txBody>
      </p:sp>
      <p:sp>
        <p:nvSpPr>
          <p:cNvPr id="43" name="椭圆 42"/>
          <p:cNvSpPr/>
          <p:nvPr/>
        </p:nvSpPr>
        <p:spPr>
          <a:xfrm>
            <a:off x="1318471" y="1874006"/>
            <a:ext cx="678020" cy="67826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96"/>
            <a:r>
              <a:rPr lang="en-US" altLang="zh-CN" sz="2000" dirty="0">
                <a:solidFill>
                  <a:prstClr val="white"/>
                </a:solidFill>
                <a:latin typeface="Agency FB" panose="020B0503020202020204" pitchFamily="34" charset="0"/>
                <a:ea typeface="微软雅黑" panose="020B0503020204020204" pitchFamily="34" charset="-122"/>
              </a:rPr>
              <a:t>01</a:t>
            </a:r>
            <a:endParaRPr lang="zh-CN" altLang="en-US" sz="2000" dirty="0">
              <a:solidFill>
                <a:prstClr val="white"/>
              </a:solidFill>
              <a:latin typeface="Agency FB" panose="020B0503020202020204" pitchFamily="34" charset="0"/>
              <a:ea typeface="微软雅黑" panose="020B0503020204020204" pitchFamily="34" charset="-122"/>
            </a:endParaRPr>
          </a:p>
        </p:txBody>
      </p:sp>
      <p:sp>
        <p:nvSpPr>
          <p:cNvPr id="46" name="Rectangle 57"/>
          <p:cNvSpPr/>
          <p:nvPr/>
        </p:nvSpPr>
        <p:spPr>
          <a:xfrm>
            <a:off x="1059471" y="3317655"/>
            <a:ext cx="9341568" cy="487788"/>
          </a:xfrm>
          <a:prstGeom prst="homePlate">
            <a:avLst/>
          </a:prstGeom>
          <a:ln>
            <a:solidFill>
              <a:schemeClr val="accent1"/>
            </a:solidFill>
            <a:prstDash val="dash"/>
          </a:ln>
        </p:spPr>
        <p:txBody>
          <a:bodyPr wrap="square" lIns="1151746" tIns="45718" rIns="91422" bIns="45718" anchor="ctr">
            <a:noAutofit/>
          </a:bodyPr>
          <a:lstStyle/>
          <a:p>
            <a:pPr defTabSz="914196">
              <a:lnSpc>
                <a:spcPts val="2200"/>
              </a:lnSpc>
            </a:pPr>
            <a:endParaRPr lang="en-US" altLang="zh-CN" sz="1600" dirty="0">
              <a:solidFill>
                <a:srgbClr val="E7E6E6">
                  <a:lumMod val="25000"/>
                </a:srgbClr>
              </a:solidFill>
            </a:endParaRPr>
          </a:p>
        </p:txBody>
      </p:sp>
      <p:sp>
        <p:nvSpPr>
          <p:cNvPr id="49" name="椭圆 48"/>
          <p:cNvSpPr/>
          <p:nvPr/>
        </p:nvSpPr>
        <p:spPr>
          <a:xfrm>
            <a:off x="1059471" y="3263588"/>
            <a:ext cx="678020" cy="67826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96"/>
            <a:r>
              <a:rPr lang="en-US" altLang="zh-CN" sz="2000" dirty="0">
                <a:solidFill>
                  <a:prstClr val="white"/>
                </a:solidFill>
                <a:latin typeface="Agency FB" panose="020B0503020202020204" pitchFamily="34" charset="0"/>
                <a:ea typeface="微软雅黑" panose="020B0503020204020204" pitchFamily="34" charset="-122"/>
              </a:rPr>
              <a:t>02</a:t>
            </a:r>
            <a:endParaRPr lang="zh-CN" altLang="en-US" sz="2000" dirty="0">
              <a:solidFill>
                <a:prstClr val="white"/>
              </a:solidFill>
              <a:latin typeface="Agency FB" panose="020B0503020202020204" pitchFamily="34" charset="0"/>
              <a:ea typeface="微软雅黑" panose="020B0503020204020204" pitchFamily="34" charset="-122"/>
            </a:endParaRPr>
          </a:p>
        </p:txBody>
      </p:sp>
      <p:sp>
        <p:nvSpPr>
          <p:cNvPr id="52" name="Rectangle 57"/>
          <p:cNvSpPr/>
          <p:nvPr/>
        </p:nvSpPr>
        <p:spPr>
          <a:xfrm>
            <a:off x="1021400" y="4282932"/>
            <a:ext cx="9341568" cy="1048856"/>
          </a:xfrm>
          <a:prstGeom prst="homePlate">
            <a:avLst/>
          </a:prstGeom>
          <a:ln>
            <a:solidFill>
              <a:schemeClr val="accent2"/>
            </a:solidFill>
            <a:prstDash val="dash"/>
          </a:ln>
        </p:spPr>
        <p:txBody>
          <a:bodyPr wrap="square" lIns="1151746" tIns="45718" rIns="91422" bIns="45718" anchor="ctr">
            <a:noAutofit/>
          </a:bodyPr>
          <a:lstStyle/>
          <a:p>
            <a:pPr defTabSz="914196">
              <a:lnSpc>
                <a:spcPts val="2200"/>
              </a:lnSpc>
            </a:pPr>
            <a:endParaRPr lang="en-US" altLang="zh-CN" sz="1600" dirty="0">
              <a:solidFill>
                <a:srgbClr val="E7E6E6">
                  <a:lumMod val="25000"/>
                </a:srgbClr>
              </a:solidFill>
            </a:endParaRPr>
          </a:p>
        </p:txBody>
      </p:sp>
      <p:sp>
        <p:nvSpPr>
          <p:cNvPr id="55" name="椭圆 54"/>
          <p:cNvSpPr/>
          <p:nvPr/>
        </p:nvSpPr>
        <p:spPr>
          <a:xfrm>
            <a:off x="1021400" y="4290783"/>
            <a:ext cx="678020" cy="67826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96"/>
            <a:r>
              <a:rPr lang="en-US" altLang="zh-CN" sz="2000" dirty="0">
                <a:solidFill>
                  <a:prstClr val="white"/>
                </a:solidFill>
                <a:latin typeface="Agency FB" panose="020B0503020202020204" pitchFamily="34" charset="0"/>
                <a:ea typeface="微软雅黑" panose="020B0503020204020204" pitchFamily="34" charset="-122"/>
              </a:rPr>
              <a:t>03</a:t>
            </a:r>
            <a:endParaRPr lang="zh-CN" altLang="en-US" sz="2000" dirty="0">
              <a:solidFill>
                <a:prstClr val="white"/>
              </a:solidFill>
              <a:latin typeface="Agency FB" panose="020B0503020202020204" pitchFamily="34" charset="0"/>
              <a:ea typeface="微软雅黑" panose="020B0503020204020204" pitchFamily="34" charset="-12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884" y="69939"/>
            <a:ext cx="3912679" cy="176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2042453" y="5008550"/>
            <a:ext cx="9077989" cy="323238"/>
          </a:xfrm>
          <a:prstGeom prst="rect">
            <a:avLst/>
          </a:prstGeom>
        </p:spPr>
        <p:txBody>
          <a:bodyPr wrap="square" lIns="91422" tIns="45718" rIns="91422" bIns="45718">
            <a:spAutoFit/>
          </a:bodyPr>
          <a:lstStyle/>
          <a:p>
            <a:pPr defTabSz="914196"/>
            <a:r>
              <a:rPr lang="ja-JP" altLang="en-US" sz="1500" b="1" dirty="0">
                <a:solidFill>
                  <a:srgbClr val="7030A0"/>
                </a:solidFill>
              </a:rPr>
              <a:t>　</a:t>
            </a:r>
            <a:endParaRPr lang="zh-CN" altLang="en-US" sz="1500" dirty="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960" y="277947"/>
            <a:ext cx="2892084" cy="67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26608" y="375657"/>
            <a:ext cx="1843738" cy="461661"/>
          </a:xfrm>
          <a:prstGeom prst="rect">
            <a:avLst/>
          </a:prstGeom>
          <a:noFill/>
        </p:spPr>
        <p:txBody>
          <a:bodyPr wrap="none" lIns="91422" tIns="45718" rIns="91422" bIns="45718" rtlCol="0">
            <a:spAutoFit/>
          </a:bodyPr>
          <a:lstStyle/>
          <a:p>
            <a:pPr defTabSz="914173"/>
            <a:r>
              <a:rPr lang="en-US" altLang="ja-JP" sz="2400" dirty="0">
                <a:solidFill>
                  <a:srgbClr val="E0E0E0"/>
                </a:solidFill>
              </a:rPr>
              <a:t>2.2</a:t>
            </a:r>
            <a:r>
              <a:rPr lang="ja-JP" altLang="en-US" sz="2400" dirty="0">
                <a:solidFill>
                  <a:srgbClr val="E0E0E0"/>
                </a:solidFill>
              </a:rPr>
              <a:t>　描写性</a:t>
            </a:r>
            <a:endParaRPr lang="zh-CN" altLang="en-US" sz="2400" dirty="0">
              <a:solidFill>
                <a:srgbClr val="E0E0E0"/>
              </a:solidFill>
            </a:endParaRPr>
          </a:p>
        </p:txBody>
      </p:sp>
      <p:sp>
        <p:nvSpPr>
          <p:cNvPr id="9" name="TextBox 8"/>
          <p:cNvSpPr txBox="1"/>
          <p:nvPr/>
        </p:nvSpPr>
        <p:spPr>
          <a:xfrm>
            <a:off x="1485780" y="1334526"/>
            <a:ext cx="2463815" cy="384810"/>
          </a:xfrm>
          <a:prstGeom prst="rect">
            <a:avLst/>
          </a:prstGeom>
          <a:noFill/>
        </p:spPr>
        <p:txBody>
          <a:bodyPr wrap="none" lIns="91422" tIns="45718" rIns="91422" bIns="45718" rtlCol="0">
            <a:spAutoFit/>
          </a:bodyPr>
          <a:lstStyle/>
          <a:p>
            <a:pPr defTabSz="914173"/>
            <a:r>
              <a:rPr lang="zh-CN" altLang="en-US" sz="1900" dirty="0">
                <a:solidFill>
                  <a:prstClr val="black"/>
                </a:solidFill>
              </a:rPr>
              <a:t>兪稔生（</a:t>
            </a:r>
            <a:r>
              <a:rPr lang="en-US" altLang="zh-CN" sz="1900" dirty="0">
                <a:solidFill>
                  <a:prstClr val="black"/>
                </a:solidFill>
              </a:rPr>
              <a:t>2007</a:t>
            </a:r>
            <a:r>
              <a:rPr lang="zh-CN" altLang="en-US" sz="1900" dirty="0">
                <a:solidFill>
                  <a:prstClr val="black"/>
                </a:solidFill>
              </a:rPr>
              <a:t>：</a:t>
            </a:r>
            <a:r>
              <a:rPr lang="en-US" altLang="zh-CN" sz="1900" dirty="0">
                <a:solidFill>
                  <a:prstClr val="black"/>
                </a:solidFill>
              </a:rPr>
              <a:t>67</a:t>
            </a:r>
            <a:r>
              <a:rPr lang="zh-CN" altLang="en-US" sz="1900" dirty="0">
                <a:solidFill>
                  <a:prstClr val="black"/>
                </a:solidFill>
              </a:rPr>
              <a:t>）</a:t>
            </a:r>
          </a:p>
        </p:txBody>
      </p:sp>
      <p:sp>
        <p:nvSpPr>
          <p:cNvPr id="14" name="矩形 13"/>
          <p:cNvSpPr/>
          <p:nvPr/>
        </p:nvSpPr>
        <p:spPr>
          <a:xfrm>
            <a:off x="1888478" y="2028428"/>
            <a:ext cx="8547726" cy="677264"/>
          </a:xfrm>
          <a:prstGeom prst="rect">
            <a:avLst/>
          </a:prstGeom>
        </p:spPr>
        <p:txBody>
          <a:bodyPr wrap="square" lIns="91422" tIns="45718" rIns="91422" bIns="45718">
            <a:spAutoFit/>
          </a:bodyPr>
          <a:lstStyle/>
          <a:p>
            <a:pPr defTabSz="914173"/>
            <a:r>
              <a:rPr lang="ja-JP" altLang="en-US" sz="1900" b="1" dirty="0">
                <a:solidFill>
                  <a:prstClr val="black"/>
                </a:solidFill>
                <a:latin typeface="MS Mincho" panose="02020609040205080304" pitchFamily="49" charset="-128"/>
                <a:ea typeface="MS Mincho" panose="02020609040205080304" pitchFamily="49" charset="-128"/>
              </a:rPr>
              <a:t>中国語の描写性を豊かにする手段としての文法項目のなかで、形容詞の重ね型は描写性が高い</a:t>
            </a:r>
            <a:endParaRPr lang="zh-CN" altLang="en-US" sz="1900" b="1" dirty="0">
              <a:solidFill>
                <a:prstClr val="black"/>
              </a:solidFill>
              <a:latin typeface="MS Mincho" panose="02020609040205080304" pitchFamily="49" charset="-128"/>
              <a:ea typeface="MS Mincho" panose="02020609040205080304" pitchFamily="49" charset="-128"/>
            </a:endParaRPr>
          </a:p>
        </p:txBody>
      </p:sp>
      <p:sp>
        <p:nvSpPr>
          <p:cNvPr id="2" name="TextBox 1"/>
          <p:cNvSpPr txBox="1"/>
          <p:nvPr/>
        </p:nvSpPr>
        <p:spPr>
          <a:xfrm>
            <a:off x="1600885" y="2878778"/>
            <a:ext cx="3145004" cy="384810"/>
          </a:xfrm>
          <a:prstGeom prst="rect">
            <a:avLst/>
          </a:prstGeom>
          <a:noFill/>
        </p:spPr>
        <p:txBody>
          <a:bodyPr wrap="none" lIns="91422" tIns="45718" rIns="91422" bIns="45718" rtlCol="0">
            <a:spAutoFit/>
          </a:bodyPr>
          <a:lstStyle/>
          <a:p>
            <a:pPr defTabSz="914173"/>
            <a:r>
              <a:rPr lang="zh-CN" altLang="en-US" sz="1900" dirty="0">
                <a:solidFill>
                  <a:prstClr val="black"/>
                </a:solidFill>
              </a:rPr>
              <a:t>王力（</a:t>
            </a:r>
            <a:r>
              <a:rPr lang="en-US" altLang="zh-CN" sz="1900" dirty="0">
                <a:solidFill>
                  <a:prstClr val="black"/>
                </a:solidFill>
              </a:rPr>
              <a:t>1943</a:t>
            </a:r>
            <a:r>
              <a:rPr lang="zh-CN" altLang="en-US" sz="1900" dirty="0">
                <a:solidFill>
                  <a:prstClr val="black"/>
                </a:solidFill>
              </a:rPr>
              <a:t>／</a:t>
            </a:r>
            <a:r>
              <a:rPr lang="en-US" altLang="zh-CN" sz="1900" dirty="0">
                <a:solidFill>
                  <a:prstClr val="black"/>
                </a:solidFill>
              </a:rPr>
              <a:t>1985</a:t>
            </a:r>
            <a:r>
              <a:rPr lang="zh-CN" altLang="en-US" sz="1900" dirty="0">
                <a:solidFill>
                  <a:prstClr val="black"/>
                </a:solidFill>
              </a:rPr>
              <a:t>：</a:t>
            </a:r>
            <a:r>
              <a:rPr lang="en-US" altLang="zh-CN" sz="1900" dirty="0">
                <a:solidFill>
                  <a:prstClr val="black"/>
                </a:solidFill>
              </a:rPr>
              <a:t>298</a:t>
            </a:r>
            <a:r>
              <a:rPr lang="zh-CN" altLang="en-US" sz="1900" dirty="0">
                <a:solidFill>
                  <a:prstClr val="black"/>
                </a:solidFill>
              </a:rPr>
              <a:t>）</a:t>
            </a:r>
          </a:p>
        </p:txBody>
      </p:sp>
      <p:sp>
        <p:nvSpPr>
          <p:cNvPr id="3" name="矩形 2"/>
          <p:cNvSpPr/>
          <p:nvPr/>
        </p:nvSpPr>
        <p:spPr>
          <a:xfrm>
            <a:off x="1737491" y="3369144"/>
            <a:ext cx="4326264" cy="384810"/>
          </a:xfrm>
          <a:prstGeom prst="rect">
            <a:avLst/>
          </a:prstGeom>
        </p:spPr>
        <p:txBody>
          <a:bodyPr wrap="none" lIns="91422" tIns="45718" rIns="91422" bIns="45718">
            <a:spAutoFit/>
          </a:bodyPr>
          <a:lstStyle/>
          <a:p>
            <a:pPr defTabSz="914173"/>
            <a:r>
              <a:rPr lang="zh-TW" altLang="en-US" sz="1900" dirty="0">
                <a:solidFill>
                  <a:prstClr val="black"/>
                </a:solidFill>
              </a:rPr>
              <a:t>繪景法是要使所陳述的情景歷歷如繪。</a:t>
            </a:r>
            <a:endParaRPr lang="zh-CN" altLang="en-US" sz="1900" dirty="0">
              <a:solidFill>
                <a:prstClr val="black"/>
              </a:solidFill>
            </a:endParaRPr>
          </a:p>
        </p:txBody>
      </p:sp>
      <p:sp>
        <p:nvSpPr>
          <p:cNvPr id="6" name="矩形 5"/>
          <p:cNvSpPr/>
          <p:nvPr/>
        </p:nvSpPr>
        <p:spPr>
          <a:xfrm>
            <a:off x="1842051" y="4362219"/>
            <a:ext cx="8110655" cy="646331"/>
          </a:xfrm>
          <a:prstGeom prst="rect">
            <a:avLst/>
          </a:prstGeom>
        </p:spPr>
        <p:txBody>
          <a:bodyPr wrap="square">
            <a:spAutoFit/>
          </a:bodyPr>
          <a:lstStyle/>
          <a:p>
            <a:r>
              <a:rPr lang="ja-JP" altLang="en-US" dirty="0">
                <a:latin typeface="MS Mincho" panose="02020609040205080304" pitchFamily="49" charset="-128"/>
                <a:ea typeface="MS Mincho" panose="02020609040205080304" pitchFamily="49" charset="-128"/>
              </a:rPr>
              <a:t>李勁榮（</a:t>
            </a:r>
            <a:r>
              <a:rPr lang="en-US" altLang="ja-JP" dirty="0">
                <a:latin typeface="MS Mincho" panose="02020609040205080304" pitchFamily="49" charset="-128"/>
                <a:ea typeface="MS Mincho" panose="02020609040205080304" pitchFamily="49" charset="-128"/>
              </a:rPr>
              <a:t>2014:72</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88</a:t>
            </a:r>
            <a:r>
              <a:rPr lang="ja-JP" altLang="en-US" dirty="0">
                <a:latin typeface="MS Mincho" panose="02020609040205080304" pitchFamily="49" charset="-128"/>
                <a:ea typeface="MS Mincho" panose="02020609040205080304" pitchFamily="49" charset="-128"/>
              </a:rPr>
              <a:t>）は、描写性は、形容詞の重畳式の基本的な文法的意味であると指摘する。</a:t>
            </a:r>
            <a:endParaRPr lang="zh-CN" altLang="en-US" dirty="0">
              <a:latin typeface="MS Mincho" panose="02020609040205080304" pitchFamily="49" charset="-128"/>
              <a:ea typeface="MS Mincho" panose="02020609040205080304" pitchFamily="49" charset="-128"/>
            </a:endParaRPr>
          </a:p>
        </p:txBody>
      </p:sp>
      <p:sp>
        <p:nvSpPr>
          <p:cNvPr id="8" name="矩形 7"/>
          <p:cNvSpPr/>
          <p:nvPr/>
        </p:nvSpPr>
        <p:spPr>
          <a:xfrm>
            <a:off x="1318471" y="5620435"/>
            <a:ext cx="7944062" cy="369332"/>
          </a:xfrm>
          <a:prstGeom prst="rect">
            <a:avLst/>
          </a:prstGeom>
        </p:spPr>
        <p:txBody>
          <a:bodyPr wrap="square">
            <a:spAutoFit/>
          </a:bodyPr>
          <a:lstStyle/>
          <a:p>
            <a:r>
              <a:rPr lang="zh-TW" altLang="en-US" dirty="0"/>
              <a:t>（</a:t>
            </a:r>
            <a:r>
              <a:rPr lang="en-US" altLang="zh-TW" dirty="0"/>
              <a:t>2</a:t>
            </a:r>
            <a:r>
              <a:rPr lang="zh-TW" altLang="en-US" dirty="0"/>
              <a:t>）</a:t>
            </a:r>
            <a:r>
              <a:rPr lang="en-US" altLang="zh-TW" dirty="0"/>
              <a:t>…</a:t>
            </a:r>
            <a:r>
              <a:rPr lang="zh-TW" altLang="en-US" dirty="0"/>
              <a:t>並一大碗</a:t>
            </a:r>
            <a:r>
              <a:rPr lang="zh-TW" altLang="en-US" u="sng" dirty="0"/>
              <a:t>熱騰騰碧熒熒</a:t>
            </a:r>
            <a:r>
              <a:rPr lang="zh-TW" altLang="en-US" dirty="0"/>
              <a:t>蒸的綠畦香稻粳米飯。（第</a:t>
            </a:r>
            <a:r>
              <a:rPr lang="en-US" altLang="zh-TW" dirty="0"/>
              <a:t>62</a:t>
            </a:r>
            <a:r>
              <a:rPr lang="zh-TW" altLang="en-US" dirty="0"/>
              <a:t>回：ｐ</a:t>
            </a:r>
            <a:r>
              <a:rPr lang="en-US" altLang="zh-TW" dirty="0"/>
              <a:t>858</a:t>
            </a:r>
            <a:r>
              <a:rPr lang="zh-TW" altLang="en-US" dirty="0"/>
              <a:t>）</a:t>
            </a:r>
            <a:endParaRPr lang="zh-CN" altLang="en-US" dirty="0"/>
          </a:p>
        </p:txBody>
      </p:sp>
    </p:spTree>
    <p:extLst>
      <p:ext uri="{BB962C8B-B14F-4D97-AF65-F5344CB8AC3E}">
        <p14:creationId xmlns:p14="http://schemas.microsoft.com/office/powerpoint/2010/main" val="41806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Sing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childTnLst>
                          </p:cTn>
                        </p:par>
                        <p:par>
                          <p:cTn id="20" fill="hold">
                            <p:stCondLst>
                              <p:cond delay="900"/>
                            </p:stCondLst>
                            <p:childTnLst>
                              <p:par>
                                <p:cTn id="21" presetID="22" presetClass="entr" presetSubtype="8"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par>
                                <p:cTn id="24" presetID="22" presetClass="entr" presetSubtype="8" fill="hold" grpId="0" nodeType="withEffect">
                                  <p:stCondLst>
                                    <p:cond delay="20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52"/>
                                        </p:tgtEl>
                                        <p:attrNameLst>
                                          <p:attrName>style.visibility</p:attrName>
                                        </p:attrNameLst>
                                      </p:cBhvr>
                                      <p:to>
                                        <p:strVal val="visible"/>
                                      </p:to>
                                    </p:set>
                                    <p:animEffect transition="in" filter="wipe(left)">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inVertical)">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animBg="1"/>
      <p:bldP spid="43" grpId="0" animBg="1"/>
      <p:bldP spid="46" grpId="0" animBg="1"/>
      <p:bldP spid="49" grpId="0" animBg="1"/>
      <p:bldP spid="52" grpId="0" animBg="1"/>
      <p:bldP spid="55" grpId="0" animBg="1"/>
      <p:bldP spid="11" grpId="0"/>
      <p:bldP spid="7" grpId="0"/>
      <p:bldP spid="9" grpId="0"/>
      <p:bldP spid="14"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485946" y="287280"/>
            <a:ext cx="10584559" cy="803363"/>
            <a:chOff x="1037756" y="531073"/>
            <a:chExt cx="10584559" cy="803363"/>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合龙行书W" pitchFamily="18" charset="-122"/>
                <a:ea typeface="汉仪合龙行书W" pitchFamily="18" charset="-122"/>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latin typeface="汉仪合龙行书W" pitchFamily="18" charset="-122"/>
                <a:ea typeface="汉仪合龙行书W" pitchFamily="18" charset="-122"/>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037756" y="1118992"/>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latin typeface="汉仪合龙行书W" pitchFamily="18" charset="-122"/>
                <a:ea typeface="汉仪合龙行书W" pitchFamily="18" charset="-122"/>
                <a:cs typeface="+mn-ea"/>
                <a:sym typeface="+mn-lt"/>
              </a:endParaRPr>
            </a:p>
          </p:txBody>
        </p:sp>
      </p:grpSp>
      <p:pic>
        <p:nvPicPr>
          <p:cNvPr id="6" name="Picture 2" descr="https://timgsa.baidu.com/timg?image&amp;quality=80&amp;size=b9999_10000&amp;sec=1503468981233&amp;di=3955bb10cc1ff923939525b4e3c22ecf&amp;imgtype=0&amp;src=http%3A%2F%2Fimages.bookdao.com%2Fbk%2F111108%2F1%2Ffbde80d2-48cf-4cba-98a6-63452ef066fc.jpg">
            <a:extLst>
              <a:ext uri="{FF2B5EF4-FFF2-40B4-BE49-F238E27FC236}">
                <a16:creationId xmlns:a16="http://schemas.microsoft.com/office/drawing/2014/main" id="{969B9568-818A-42DA-923B-84A508F3229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846" y="2073275"/>
            <a:ext cx="3321050" cy="33210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4097896" y="1090643"/>
            <a:ext cx="6680171" cy="4247317"/>
          </a:xfrm>
          <a:prstGeom prst="rect">
            <a:avLst/>
          </a:prstGeom>
        </p:spPr>
        <p:txBody>
          <a:bodyPr wrap="square">
            <a:spAutoFit/>
          </a:bodyPr>
          <a:lstStyle/>
          <a:p>
            <a:r>
              <a:rPr lang="ja-JP" altLang="en-US" dirty="0">
                <a:latin typeface="MS Mincho" panose="02020609040205080304" pitchFamily="49" charset="-128"/>
                <a:ea typeface="MS Mincho" panose="02020609040205080304" pitchFamily="49" charset="-128"/>
              </a:rPr>
              <a:t>作風（</a:t>
            </a:r>
            <a:r>
              <a:rPr lang="en-US" altLang="ja-JP" dirty="0">
                <a:latin typeface="MS Mincho" panose="02020609040205080304" pitchFamily="49" charset="-128"/>
                <a:ea typeface="MS Mincho" panose="02020609040205080304" pitchFamily="49" charset="-128"/>
              </a:rPr>
              <a:t>style</a:t>
            </a:r>
            <a:r>
              <a:rPr lang="ja-JP" altLang="en-US" dirty="0">
                <a:latin typeface="MS Mincho" panose="02020609040205080304" pitchFamily="49" charset="-128"/>
                <a:ea typeface="MS Mincho" panose="02020609040205080304" pitchFamily="49" charset="-128"/>
              </a:rPr>
              <a:t>）について、南朝梁代の劉勰は、</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文心雕龍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（卷六</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体性第二十七）の中で、「若總其歸塗，則數窮八體。（もしすべてのスタイルのパータンをまとめれば、八体に分けることが尽きる。）」と指摘する。古代の中国語では、作風（</a:t>
            </a:r>
            <a:r>
              <a:rPr lang="en-US" altLang="ja-JP" dirty="0">
                <a:solidFill>
                  <a:srgbClr val="7030A0"/>
                </a:solidFill>
                <a:latin typeface="MS Mincho" panose="02020609040205080304" pitchFamily="49" charset="-128"/>
                <a:ea typeface="MS Mincho" panose="02020609040205080304" pitchFamily="49" charset="-128"/>
              </a:rPr>
              <a:t>style</a:t>
            </a:r>
            <a:r>
              <a:rPr lang="ja-JP" altLang="en-US" dirty="0">
                <a:solidFill>
                  <a:srgbClr val="7030A0"/>
                </a:solidFill>
                <a:latin typeface="MS Mincho" panose="02020609040205080304" pitchFamily="49" charset="-128"/>
                <a:ea typeface="MS Mincho" panose="02020609040205080304" pitchFamily="49" charset="-128"/>
              </a:rPr>
              <a:t>）は、「体」と呼ぶ</a:t>
            </a:r>
            <a:r>
              <a:rPr lang="ja-JP" altLang="en-US" dirty="0">
                <a:latin typeface="MS Mincho" panose="02020609040205080304" pitchFamily="49" charset="-128"/>
                <a:ea typeface="MS Mincho" panose="02020609040205080304" pitchFamily="49" charset="-128"/>
              </a:rPr>
              <a:t>。高明凱（</a:t>
            </a:r>
            <a:r>
              <a:rPr lang="en-US" altLang="ja-JP" dirty="0">
                <a:latin typeface="MS Mincho" panose="02020609040205080304" pitchFamily="49" charset="-128"/>
                <a:ea typeface="MS Mincho" panose="02020609040205080304" pitchFamily="49" charset="-128"/>
              </a:rPr>
              <a:t>1957</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320</a:t>
            </a:r>
            <a:r>
              <a:rPr lang="ja-JP" altLang="en-US" dirty="0">
                <a:latin typeface="MS Mincho" panose="02020609040205080304" pitchFamily="49" charset="-128"/>
                <a:ea typeface="MS Mincho" panose="02020609040205080304" pitchFamily="49" charset="-128"/>
              </a:rPr>
              <a:t>）は、中国語作風（風格）学の主唱者として、「言語を使う場合、環境によって、環境に適合する特殊な言語手段を選択して、特別な雰囲気や格調を形成する。このような特殊な言葉の雰囲気や格調は言語のスタイル現象であると指摘している。また、高氏（</a:t>
            </a:r>
            <a:r>
              <a:rPr lang="en-US" altLang="ja-JP" dirty="0">
                <a:latin typeface="MS Mincho" panose="02020609040205080304" pitchFamily="49" charset="-128"/>
                <a:ea typeface="MS Mincho" panose="02020609040205080304" pitchFamily="49" charset="-128"/>
              </a:rPr>
              <a:t>1963</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411-412</a:t>
            </a:r>
            <a:r>
              <a:rPr lang="ja-JP" altLang="en-US" dirty="0">
                <a:latin typeface="MS Mincho" panose="02020609040205080304" pitchFamily="49" charset="-128"/>
                <a:ea typeface="MS Mincho" panose="02020609040205080304" pitchFamily="49" charset="-128"/>
              </a:rPr>
              <a:t>）は、作風（風格）の定義について、さまざまなコミュニケーションの状況に適応し、特定のコミュニケーションの目的を達成するために、発生した雰囲気と言語のスタイルであると修正する。胡裕樹（</a:t>
            </a:r>
            <a:r>
              <a:rPr lang="en-US" altLang="ja-JP" dirty="0">
                <a:latin typeface="MS Mincho" panose="02020609040205080304" pitchFamily="49" charset="-128"/>
                <a:ea typeface="MS Mincho" panose="02020609040205080304" pitchFamily="49" charset="-128"/>
              </a:rPr>
              <a:t>2011</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504</a:t>
            </a:r>
            <a:r>
              <a:rPr lang="ja-JP" altLang="en-US" dirty="0">
                <a:latin typeface="MS Mincho" panose="02020609040205080304" pitchFamily="49" charset="-128"/>
                <a:ea typeface="MS Mincho" panose="02020609040205080304" pitchFamily="49" charset="-128"/>
              </a:rPr>
              <a:t>）は、高氏の定義を踏まえて、作風（風格）は、</a:t>
            </a:r>
            <a:r>
              <a:rPr lang="ja-JP" altLang="en-US" dirty="0">
                <a:solidFill>
                  <a:srgbClr val="7030A0"/>
                </a:solidFill>
                <a:latin typeface="MS Mincho" panose="02020609040205080304" pitchFamily="49" charset="-128"/>
                <a:ea typeface="MS Mincho" panose="02020609040205080304" pitchFamily="49" charset="-128"/>
              </a:rPr>
              <a:t>一種の言語的雰囲気と格調</a:t>
            </a:r>
            <a:r>
              <a:rPr lang="ja-JP" altLang="en-US" dirty="0">
                <a:latin typeface="MS Mincho" panose="02020609040205080304" pitchFamily="49" charset="-128"/>
                <a:ea typeface="MS Mincho" panose="02020609040205080304" pitchFamily="49" charset="-128"/>
              </a:rPr>
              <a:t>と見なす。</a:t>
            </a:r>
          </a:p>
        </p:txBody>
      </p:sp>
      <p:sp>
        <p:nvSpPr>
          <p:cNvPr id="3" name="矩形 2"/>
          <p:cNvSpPr/>
          <p:nvPr/>
        </p:nvSpPr>
        <p:spPr>
          <a:xfrm>
            <a:off x="938350" y="180677"/>
            <a:ext cx="4041684" cy="584775"/>
          </a:xfrm>
          <a:prstGeom prst="rect">
            <a:avLst/>
          </a:prstGeom>
        </p:spPr>
        <p:txBody>
          <a:bodyPr wrap="none">
            <a:spAutoFit/>
          </a:bodyPr>
          <a:lstStyle/>
          <a:p>
            <a:r>
              <a:rPr lang="en-US" altLang="ja-JP" sz="3200" dirty="0">
                <a:solidFill>
                  <a:srgbClr val="0070C0"/>
                </a:solidFill>
              </a:rPr>
              <a:t>3.</a:t>
            </a:r>
            <a:r>
              <a:rPr lang="ja-JP" altLang="en-US" sz="3200" dirty="0">
                <a:solidFill>
                  <a:srgbClr val="0070C0"/>
                </a:solidFill>
              </a:rPr>
              <a:t>作風（</a:t>
            </a:r>
            <a:r>
              <a:rPr lang="en-US" altLang="ja-JP" sz="3200" dirty="0">
                <a:solidFill>
                  <a:srgbClr val="0070C0"/>
                </a:solidFill>
              </a:rPr>
              <a:t>style</a:t>
            </a:r>
            <a:r>
              <a:rPr lang="ja-JP" altLang="en-US" sz="3200" dirty="0">
                <a:solidFill>
                  <a:srgbClr val="0070C0"/>
                </a:solidFill>
              </a:rPr>
              <a:t>）について</a:t>
            </a:r>
          </a:p>
        </p:txBody>
      </p:sp>
      <p:sp>
        <p:nvSpPr>
          <p:cNvPr id="4" name="矩形 3"/>
          <p:cNvSpPr/>
          <p:nvPr/>
        </p:nvSpPr>
        <p:spPr>
          <a:xfrm>
            <a:off x="1175530" y="929820"/>
            <a:ext cx="938077" cy="369332"/>
          </a:xfrm>
          <a:prstGeom prst="rect">
            <a:avLst/>
          </a:prstGeom>
        </p:spPr>
        <p:txBody>
          <a:bodyPr wrap="none">
            <a:spAutoFit/>
          </a:bodyPr>
          <a:lstStyle/>
          <a:p>
            <a:r>
              <a:rPr lang="en-US" altLang="zh-CN" dirty="0"/>
              <a:t>3.1</a:t>
            </a:r>
            <a:r>
              <a:rPr lang="zh-CN" altLang="en-US" dirty="0"/>
              <a:t>定義</a:t>
            </a:r>
          </a:p>
        </p:txBody>
      </p:sp>
    </p:spTree>
    <p:extLst>
      <p:ext uri="{BB962C8B-B14F-4D97-AF65-F5344CB8AC3E}">
        <p14:creationId xmlns:p14="http://schemas.microsoft.com/office/powerpoint/2010/main" val="178262081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公司\茶\印章.png">
            <a:extLst>
              <a:ext uri="{FF2B5EF4-FFF2-40B4-BE49-F238E27FC236}">
                <a16:creationId xmlns:a16="http://schemas.microsoft.com/office/drawing/2014/main" id="{79718C60-B209-4E06-B521-68741F24B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10613811" y="5482473"/>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43002" y="979777"/>
            <a:ext cx="9397997" cy="4801314"/>
          </a:xfrm>
          <a:prstGeom prst="rect">
            <a:avLst/>
          </a:prstGeom>
        </p:spPr>
        <p:txBody>
          <a:bodyPr wrap="square">
            <a:spAutoFit/>
          </a:bodyPr>
          <a:lstStyle/>
          <a:p>
            <a:r>
              <a:rPr lang="ja-JP" altLang="en-US" dirty="0">
                <a:latin typeface="MS Mincho" panose="02020609040205080304" pitchFamily="49" charset="-128"/>
                <a:ea typeface="MS Mincho" panose="02020609040205080304" pitchFamily="49" charset="-128"/>
              </a:rPr>
              <a:t>    南朝梁代の劉勰は、</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文心雕龍</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（卷六</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体性第二十七）の中で、「各師成心，其異各面（誰もが自分の「才」「氣」「學」「習」に従って、文章を書く。そして彼らの文章のスタイルは人の顔のように、異なる）」と指摘する。祝克懿（</a:t>
            </a:r>
            <a:r>
              <a:rPr lang="en-US" altLang="ja-JP" dirty="0">
                <a:latin typeface="MS Mincho" panose="02020609040205080304" pitchFamily="49" charset="-128"/>
                <a:ea typeface="MS Mincho" panose="02020609040205080304" pitchFamily="49" charset="-128"/>
              </a:rPr>
              <a:t>2021:64</a:t>
            </a:r>
            <a:r>
              <a:rPr lang="ja-JP" altLang="en-US" dirty="0">
                <a:latin typeface="MS Mincho" panose="02020609040205080304" pitchFamily="49" charset="-128"/>
                <a:ea typeface="MS Mincho" panose="02020609040205080304" pitchFamily="49" charset="-128"/>
              </a:rPr>
              <a:t>）は、スタイルは、作品の存在を客観的な基盤として、作者の主体性を通して、個体のスタイルが実現される主観的な要因である。「作品」は「文学作品」で、とくに代表的な文学作品と指すと指摘する。</a:t>
            </a:r>
            <a:r>
              <a:rPr lang="ja-JP" altLang="en-US" dirty="0">
                <a:solidFill>
                  <a:srgbClr val="7030A0"/>
                </a:solidFill>
                <a:latin typeface="MS Mincho" panose="02020609040205080304" pitchFamily="49" charset="-128"/>
                <a:ea typeface="MS Mincho" panose="02020609040205080304" pitchFamily="49" charset="-128"/>
              </a:rPr>
              <a:t>作者の主観的な要素、たとえば、自分の「才（才能）」、「氣（気質）」、「学（学問）」、「習（風習）」などが異れば、作品のスタイルも異なる。</a:t>
            </a:r>
            <a:r>
              <a:rPr lang="ja-JP" altLang="en-US" dirty="0">
                <a:latin typeface="MS Mincho" panose="02020609040205080304" pitchFamily="49" charset="-128"/>
                <a:ea typeface="MS Mincho" panose="02020609040205080304" pitchFamily="49" charset="-128"/>
              </a:rPr>
              <a:t>作品の中で、スタイルを表現する手段は言語である。葉蜚聲（</a:t>
            </a:r>
            <a:r>
              <a:rPr lang="en-US" altLang="ja-JP" dirty="0">
                <a:latin typeface="MS Mincho" panose="02020609040205080304" pitchFamily="49" charset="-128"/>
                <a:ea typeface="MS Mincho" panose="02020609040205080304" pitchFamily="49" charset="-128"/>
              </a:rPr>
              <a:t>1994</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20</a:t>
            </a:r>
            <a:r>
              <a:rPr lang="ja-JP" altLang="en-US" dirty="0">
                <a:latin typeface="MS Mincho" panose="02020609040205080304" pitchFamily="49" charset="-128"/>
                <a:ea typeface="MS Mincho" panose="02020609040205080304" pitchFamily="49" charset="-128"/>
              </a:rPr>
              <a:t>）は、スタイルは、言語によって提供される選択に行われる実際の選択であると指摘している。すなわち、</a:t>
            </a:r>
            <a:r>
              <a:rPr lang="ja-JP" altLang="en-US" dirty="0">
                <a:solidFill>
                  <a:srgbClr val="7030A0"/>
                </a:solidFill>
                <a:latin typeface="MS Mincho" panose="02020609040205080304" pitchFamily="49" charset="-128"/>
                <a:ea typeface="MS Mincho" panose="02020609040205080304" pitchFamily="49" charset="-128"/>
              </a:rPr>
              <a:t>作者は、異なる言語手段を選択することによって、個人の異なるスタイルを表現できる。</a:t>
            </a:r>
          </a:p>
          <a:p>
            <a:r>
              <a:rPr lang="ja-JP" altLang="en-US" dirty="0">
                <a:latin typeface="MS Mincho" panose="02020609040205080304" pitchFamily="49" charset="-128"/>
                <a:ea typeface="MS Mincho" panose="02020609040205080304" pitchFamily="49" charset="-128"/>
              </a:rPr>
              <a:t>    </a:t>
            </a:r>
            <a:r>
              <a:rPr lang="ja-JP" altLang="en-US" dirty="0">
                <a:solidFill>
                  <a:srgbClr val="7030A0"/>
                </a:solidFill>
                <a:latin typeface="MS Mincho" panose="02020609040205080304" pitchFamily="49" charset="-128"/>
                <a:ea typeface="MS Mincho" panose="02020609040205080304" pitchFamily="49" charset="-128"/>
              </a:rPr>
              <a:t>形容詞重畳式は、主観性と描写性を有する言語手段である。形容詞重畳式という言語手段の使用状況は、作者のスタイルを最も表現できる</a:t>
            </a:r>
            <a:r>
              <a:rPr lang="ja-JP" altLang="en-US" dirty="0">
                <a:latin typeface="MS Mincho" panose="02020609040205080304" pitchFamily="49" charset="-128"/>
                <a:ea typeface="MS Mincho" panose="02020609040205080304" pitchFamily="49" charset="-128"/>
              </a:rPr>
              <a:t>。胡裕樹（</a:t>
            </a:r>
            <a:r>
              <a:rPr lang="en-US" altLang="ja-JP" dirty="0">
                <a:latin typeface="MS Mincho" panose="02020609040205080304" pitchFamily="49" charset="-128"/>
                <a:ea typeface="MS Mincho" panose="02020609040205080304" pitchFamily="49" charset="-128"/>
              </a:rPr>
              <a:t>2011</a:t>
            </a:r>
            <a:r>
              <a:rPr lang="ja-JP" altLang="en-US" dirty="0">
                <a:latin typeface="MS Mincho" panose="02020609040205080304" pitchFamily="49" charset="-128"/>
                <a:ea typeface="MS Mincho" panose="02020609040205080304" pitchFamily="49" charset="-128"/>
              </a:rPr>
              <a:t>：</a:t>
            </a:r>
            <a:r>
              <a:rPr lang="en-US" altLang="ja-JP" dirty="0">
                <a:latin typeface="MS Mincho" panose="02020609040205080304" pitchFamily="49" charset="-128"/>
                <a:ea typeface="MS Mincho" panose="02020609040205080304" pitchFamily="49" charset="-128"/>
              </a:rPr>
              <a:t>505</a:t>
            </a:r>
            <a:r>
              <a:rPr lang="ja-JP" altLang="en-US" dirty="0">
                <a:latin typeface="MS Mincho" panose="02020609040205080304" pitchFamily="49" charset="-128"/>
                <a:ea typeface="MS Mincho" panose="02020609040205080304" pitchFamily="49" charset="-128"/>
              </a:rPr>
              <a:t>）は、畳語は異なる雰囲気と格調を表すと指摘している。胡氏は、朱自清の</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槳聲燈影裡的秦淮河</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の例文を挙げて、そのうちの「密密」「疏疏」「淡淡」「郁叢叢」「陰森森」などの形容詞重畳式は、「音楽性」と「形象性」を強めると指摘している。以下は、</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前八十回と後四十回における形容詞重畳式の使用状況を比較し、両者のスタイルの相違点を明にする。</a:t>
            </a:r>
          </a:p>
        </p:txBody>
      </p:sp>
      <p:sp>
        <p:nvSpPr>
          <p:cNvPr id="3" name="矩形 2"/>
          <p:cNvSpPr/>
          <p:nvPr/>
        </p:nvSpPr>
        <p:spPr>
          <a:xfrm>
            <a:off x="1346200" y="399534"/>
            <a:ext cx="3698448" cy="461665"/>
          </a:xfrm>
          <a:prstGeom prst="rect">
            <a:avLst/>
          </a:prstGeom>
        </p:spPr>
        <p:txBody>
          <a:bodyPr wrap="none">
            <a:spAutoFit/>
          </a:bodyPr>
          <a:lstStyle/>
          <a:p>
            <a:r>
              <a:rPr lang="en-US" altLang="ja-JP" sz="2400" dirty="0">
                <a:solidFill>
                  <a:srgbClr val="0070C0"/>
                </a:solidFill>
              </a:rPr>
              <a:t>3.2</a:t>
            </a:r>
            <a:r>
              <a:rPr lang="ja-JP" altLang="en-US" sz="2400" dirty="0">
                <a:solidFill>
                  <a:srgbClr val="0070C0"/>
                </a:solidFill>
              </a:rPr>
              <a:t>　作品のスタイルの表現</a:t>
            </a:r>
          </a:p>
        </p:txBody>
      </p:sp>
    </p:spTree>
    <p:extLst>
      <p:ext uri="{BB962C8B-B14F-4D97-AF65-F5344CB8AC3E}">
        <p14:creationId xmlns:p14="http://schemas.microsoft.com/office/powerpoint/2010/main" val="29203320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cs typeface="+mn-ea"/>
                <a:sym typeface="+mn-lt"/>
              </a:endParaRPr>
            </a:p>
          </p:txBody>
        </p:sp>
      </p:grpSp>
      <p:sp>
        <p:nvSpPr>
          <p:cNvPr id="2" name="矩形 1"/>
          <p:cNvSpPr/>
          <p:nvPr/>
        </p:nvSpPr>
        <p:spPr>
          <a:xfrm>
            <a:off x="1380067" y="1277204"/>
            <a:ext cx="8212667" cy="1477328"/>
          </a:xfrm>
          <a:prstGeom prst="rect">
            <a:avLst/>
          </a:prstGeom>
        </p:spPr>
        <p:txBody>
          <a:bodyPr wrap="square">
            <a:spAutoFit/>
          </a:bodyPr>
          <a:lstStyle/>
          <a:p>
            <a:r>
              <a:rPr lang="en-US" altLang="ja-JP" dirty="0">
                <a:solidFill>
                  <a:srgbClr val="7030A0"/>
                </a:solidFill>
              </a:rPr>
              <a:t>4.1</a:t>
            </a:r>
            <a:r>
              <a:rPr lang="ja-JP" altLang="en-US" dirty="0">
                <a:solidFill>
                  <a:srgbClr val="7030A0"/>
                </a:solidFill>
              </a:rPr>
              <a:t>　</a:t>
            </a:r>
            <a:r>
              <a:rPr lang="en-US" altLang="ja-JP" dirty="0">
                <a:solidFill>
                  <a:srgbClr val="7030A0"/>
                </a:solidFill>
              </a:rPr>
              <a:t>『</a:t>
            </a:r>
            <a:r>
              <a:rPr lang="ja-JP" altLang="en-US" dirty="0">
                <a:solidFill>
                  <a:srgbClr val="7030A0"/>
                </a:solidFill>
              </a:rPr>
              <a:t>紅楼夢</a:t>
            </a:r>
            <a:r>
              <a:rPr lang="en-US" altLang="ja-JP" dirty="0">
                <a:solidFill>
                  <a:srgbClr val="7030A0"/>
                </a:solidFill>
              </a:rPr>
              <a:t>』</a:t>
            </a:r>
            <a:r>
              <a:rPr lang="ja-JP" altLang="en-US" dirty="0">
                <a:solidFill>
                  <a:srgbClr val="7030A0"/>
                </a:solidFill>
              </a:rPr>
              <a:t>前八十回と後四十回の統計的データ</a:t>
            </a:r>
          </a:p>
          <a:p>
            <a:r>
              <a:rPr lang="ja-JP" altLang="en-US" dirty="0"/>
              <a:t>本稿の研究対象は、</a:t>
            </a:r>
            <a:r>
              <a:rPr lang="en-US" altLang="ja-JP" dirty="0"/>
              <a:t>『</a:t>
            </a:r>
            <a:r>
              <a:rPr lang="ja-JP" altLang="en-US" dirty="0"/>
              <a:t>紅楼夢</a:t>
            </a:r>
            <a:r>
              <a:rPr lang="en-US" altLang="ja-JP" dirty="0"/>
              <a:t>』</a:t>
            </a:r>
            <a:r>
              <a:rPr lang="ja-JP" altLang="en-US" dirty="0"/>
              <a:t>前八十回と後四十回における</a:t>
            </a:r>
            <a:r>
              <a:rPr lang="en-US" altLang="ja-JP" dirty="0"/>
              <a:t>AA</a:t>
            </a:r>
            <a:r>
              <a:rPr lang="ja-JP" altLang="en-US" dirty="0"/>
              <a:t>式、</a:t>
            </a:r>
            <a:r>
              <a:rPr lang="en-US" altLang="ja-JP" dirty="0"/>
              <a:t>ABB</a:t>
            </a:r>
            <a:r>
              <a:rPr lang="ja-JP" altLang="en-US" dirty="0"/>
              <a:t>式、</a:t>
            </a:r>
            <a:r>
              <a:rPr lang="en-US" altLang="ja-JP" dirty="0"/>
              <a:t>AABB</a:t>
            </a:r>
            <a:r>
              <a:rPr lang="ja-JP" altLang="en-US" dirty="0"/>
              <a:t>式であり、文成分と語義が形容詞に合致する重畳式である。オノマトペを除いて、</a:t>
            </a:r>
            <a:r>
              <a:rPr lang="en-US" altLang="ja-JP" dirty="0"/>
              <a:t>『</a:t>
            </a:r>
            <a:r>
              <a:rPr lang="ja-JP" altLang="en-US" dirty="0"/>
              <a:t>紅楼夢</a:t>
            </a:r>
            <a:r>
              <a:rPr lang="en-US" altLang="ja-JP" dirty="0"/>
              <a:t>』</a:t>
            </a:r>
            <a:r>
              <a:rPr lang="ja-JP" altLang="en-US" dirty="0"/>
              <a:t>前八十回と後四十回における各形容詞重畳式のパターンに応じて、用例数を調査した。表１は</a:t>
            </a:r>
            <a:r>
              <a:rPr lang="en-US" altLang="ja-JP" dirty="0"/>
              <a:t>『</a:t>
            </a:r>
            <a:r>
              <a:rPr lang="ja-JP" altLang="en-US" dirty="0"/>
              <a:t>紅楼夢</a:t>
            </a:r>
            <a:r>
              <a:rPr lang="en-US" altLang="ja-JP" dirty="0"/>
              <a:t>』</a:t>
            </a:r>
            <a:r>
              <a:rPr lang="ja-JP" altLang="en-US" dirty="0"/>
              <a:t>における形容詞重畳式の語数を示したものである。</a:t>
            </a:r>
          </a:p>
        </p:txBody>
      </p:sp>
      <p:sp>
        <p:nvSpPr>
          <p:cNvPr id="3" name="矩形 2"/>
          <p:cNvSpPr/>
          <p:nvPr/>
        </p:nvSpPr>
        <p:spPr>
          <a:xfrm>
            <a:off x="1532987" y="450297"/>
            <a:ext cx="1895071" cy="523220"/>
          </a:xfrm>
          <a:prstGeom prst="rect">
            <a:avLst/>
          </a:prstGeom>
        </p:spPr>
        <p:txBody>
          <a:bodyPr wrap="none">
            <a:spAutoFit/>
          </a:bodyPr>
          <a:lstStyle/>
          <a:p>
            <a:r>
              <a:rPr lang="en-US" altLang="zh-CN" sz="2800" dirty="0">
                <a:solidFill>
                  <a:srgbClr val="0070C0"/>
                </a:solidFill>
              </a:rPr>
              <a:t>4.</a:t>
            </a:r>
            <a:r>
              <a:rPr lang="zh-CN" altLang="en-US" sz="2800" dirty="0">
                <a:solidFill>
                  <a:srgbClr val="0070C0"/>
                </a:solidFill>
              </a:rPr>
              <a:t>比較研究</a:t>
            </a:r>
          </a:p>
        </p:txBody>
      </p:sp>
      <p:sp>
        <p:nvSpPr>
          <p:cNvPr id="16" name="矩形 15"/>
          <p:cNvSpPr/>
          <p:nvPr/>
        </p:nvSpPr>
        <p:spPr>
          <a:xfrm>
            <a:off x="2104705" y="2710766"/>
            <a:ext cx="6763390" cy="369332"/>
          </a:xfrm>
          <a:prstGeom prst="rect">
            <a:avLst/>
          </a:prstGeom>
        </p:spPr>
        <p:txBody>
          <a:bodyPr wrap="none">
            <a:spAutoFit/>
          </a:bodyPr>
          <a:lstStyle/>
          <a:p>
            <a:r>
              <a:rPr lang="ja-JP" altLang="en-US" dirty="0">
                <a:latin typeface="MS Mincho" panose="02020609040205080304" pitchFamily="49" charset="-128"/>
                <a:ea typeface="MS Mincho" panose="02020609040205080304" pitchFamily="49" charset="-128"/>
              </a:rPr>
              <a:t>表１</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紅楼夢</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前八十回</a:t>
            </a:r>
            <a:r>
              <a:rPr lang="en-US" altLang="ja-JP" dirty="0">
                <a:latin typeface="MS Mincho"/>
                <a:ea typeface="MS Mincho"/>
              </a:rPr>
              <a:t>·</a:t>
            </a:r>
            <a:r>
              <a:rPr lang="ja-JP" altLang="en-US" dirty="0">
                <a:latin typeface="MS Mincho"/>
                <a:ea typeface="MS Mincho"/>
              </a:rPr>
              <a:t>後四十回</a:t>
            </a:r>
            <a:r>
              <a:rPr lang="ja-JP" altLang="en-US" dirty="0">
                <a:latin typeface="MS Mincho" panose="02020609040205080304" pitchFamily="49" charset="-128"/>
                <a:ea typeface="MS Mincho" panose="02020609040205080304" pitchFamily="49" charset="-128"/>
              </a:rPr>
              <a:t>における形容詞重畳式の語数</a:t>
            </a:r>
            <a:endParaRPr lang="zh-CN" altLang="en-US" dirty="0">
              <a:latin typeface="MS Mincho" panose="02020609040205080304" pitchFamily="49" charset="-128"/>
              <a:ea typeface="MS Mincho" panose="02020609040205080304" pitchFamily="49"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751" y="3189151"/>
            <a:ext cx="5418137"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2080818" y="5306876"/>
            <a:ext cx="8290851" cy="1200329"/>
          </a:xfrm>
          <a:prstGeom prst="rect">
            <a:avLst/>
          </a:prstGeom>
        </p:spPr>
        <p:txBody>
          <a:bodyPr wrap="square">
            <a:spAutoFit/>
          </a:bodyPr>
          <a:lstStyle/>
          <a:p>
            <a:r>
              <a:rPr lang="ja-JP" altLang="en-US" dirty="0"/>
              <a:t>    以上のデータから、</a:t>
            </a:r>
            <a:r>
              <a:rPr lang="en-US" altLang="ja-JP" dirty="0"/>
              <a:t>『</a:t>
            </a:r>
            <a:r>
              <a:rPr lang="ja-JP" altLang="en-US" dirty="0"/>
              <a:t>紅楼夢</a:t>
            </a:r>
            <a:r>
              <a:rPr lang="en-US" altLang="ja-JP" dirty="0"/>
              <a:t>』</a:t>
            </a:r>
            <a:r>
              <a:rPr lang="ja-JP" altLang="en-US" dirty="0"/>
              <a:t>前八十回における</a:t>
            </a:r>
            <a:r>
              <a:rPr lang="en-US" altLang="ja-JP" dirty="0"/>
              <a:t>AA</a:t>
            </a:r>
            <a:r>
              <a:rPr lang="ja-JP" altLang="en-US" dirty="0"/>
              <a:t>式形容詞重畳式、</a:t>
            </a:r>
            <a:r>
              <a:rPr lang="en-US" altLang="ja-JP" dirty="0"/>
              <a:t>ABB</a:t>
            </a:r>
            <a:r>
              <a:rPr lang="ja-JP" altLang="en-US" dirty="0"/>
              <a:t>式形容詞重畳式、</a:t>
            </a:r>
            <a:r>
              <a:rPr lang="en-US" altLang="ja-JP" dirty="0"/>
              <a:t>AABB</a:t>
            </a:r>
            <a:r>
              <a:rPr lang="ja-JP" altLang="en-US" dirty="0"/>
              <a:t>式形容詞重畳式は後四十回より多いことがわかる。しかし、</a:t>
            </a:r>
            <a:r>
              <a:rPr lang="en-US" altLang="ja-JP" dirty="0"/>
              <a:t>『</a:t>
            </a:r>
            <a:r>
              <a:rPr lang="ja-JP" altLang="en-US" dirty="0"/>
              <a:t>紅楼夢</a:t>
            </a:r>
            <a:r>
              <a:rPr lang="en-US" altLang="ja-JP" dirty="0"/>
              <a:t>』</a:t>
            </a:r>
            <a:r>
              <a:rPr lang="ja-JP" altLang="en-US" dirty="0"/>
              <a:t>前八十回の字数 は概ね</a:t>
            </a:r>
            <a:r>
              <a:rPr lang="en-US" altLang="ja-JP" dirty="0"/>
              <a:t>58</a:t>
            </a:r>
            <a:r>
              <a:rPr lang="ja-JP" altLang="en-US" dirty="0"/>
              <a:t>万で、後四十回の字数は概ね</a:t>
            </a:r>
            <a:r>
              <a:rPr lang="en-US" altLang="ja-JP" dirty="0"/>
              <a:t>27</a:t>
            </a:r>
            <a:r>
              <a:rPr lang="ja-JP" altLang="en-US" dirty="0"/>
              <a:t>万であり、分布状況から見れば、前八十回における形容詞重畳式の語数は、後四十回より多いと言えない。</a:t>
            </a:r>
            <a:endParaRPr lang="zh-CN" altLang="en-US" dirty="0"/>
          </a:p>
        </p:txBody>
      </p:sp>
      <p:cxnSp>
        <p:nvCxnSpPr>
          <p:cNvPr id="6" name="直接连接符 5"/>
          <p:cNvCxnSpPr/>
          <p:nvPr/>
        </p:nvCxnSpPr>
        <p:spPr>
          <a:xfrm>
            <a:off x="5723467" y="3189151"/>
            <a:ext cx="16933" cy="188238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870620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941083" y="208856"/>
            <a:ext cx="10486052" cy="731167"/>
            <a:chOff x="1136263" y="531073"/>
            <a:chExt cx="10486052" cy="731167"/>
          </a:xfrm>
        </p:grpSpPr>
        <p:sp>
          <p:nvSpPr>
            <p:cNvPr id="11" name="矩形 10">
              <a:extLst>
                <a:ext uri="{FF2B5EF4-FFF2-40B4-BE49-F238E27FC236}">
                  <a16:creationId xmlns:a16="http://schemas.microsoft.com/office/drawing/2014/main" id="{84C0791A-6676-4043-BBF1-DD2993D19C98}"/>
                </a:ext>
              </a:extLst>
            </p:cNvPr>
            <p:cNvSpPr/>
            <p:nvPr/>
          </p:nvSpPr>
          <p:spPr>
            <a:xfrm flipV="1">
              <a:off x="4202899" y="934318"/>
              <a:ext cx="7419416" cy="45719"/>
            </a:xfrm>
            <a:prstGeom prst="rect">
              <a:avLst/>
            </a:prstGeom>
            <a:solidFill>
              <a:srgbClr val="785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50776" y="5310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dirty="0">
                <a:solidFill>
                  <a:srgbClr val="785848"/>
                </a:solidFill>
                <a:cs typeface="+mn-ea"/>
                <a:sym typeface="+mn-lt"/>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136263" y="1046796"/>
              <a:ext cx="325532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endParaRPr lang="zh-CN" altLang="en-US" sz="1400" dirty="0">
                <a:solidFill>
                  <a:schemeClr val="bg1">
                    <a:lumMod val="65000"/>
                  </a:schemeClr>
                </a:solidFill>
                <a:cs typeface="+mn-ea"/>
                <a:sym typeface="+mn-lt"/>
              </a:endParaRPr>
            </a:p>
          </p:txBody>
        </p:sp>
      </p:grpSp>
      <p:sp>
        <p:nvSpPr>
          <p:cNvPr id="2" name="矩形 1"/>
          <p:cNvSpPr/>
          <p:nvPr/>
        </p:nvSpPr>
        <p:spPr>
          <a:xfrm>
            <a:off x="941083" y="1633999"/>
            <a:ext cx="10659533" cy="3046988"/>
          </a:xfrm>
          <a:prstGeom prst="rect">
            <a:avLst/>
          </a:prstGeom>
        </p:spPr>
        <p:txBody>
          <a:bodyPr wrap="square">
            <a:spAutoFit/>
          </a:bodyPr>
          <a:lstStyle/>
          <a:p>
            <a:r>
              <a:rPr lang="ja-JP" altLang="en-US" dirty="0"/>
              <a:t>     </a:t>
            </a:r>
            <a:r>
              <a:rPr lang="ja-JP" altLang="en-US" sz="2400" dirty="0">
                <a:latin typeface="MS Mincho" panose="02020609040205080304" pitchFamily="49" charset="-128"/>
                <a:ea typeface="MS Mincho" panose="02020609040205080304" pitchFamily="49" charset="-128"/>
              </a:rPr>
              <a:t>また、前八十回と後四十回に出現する語例を比較してみると、</a:t>
            </a:r>
            <a:r>
              <a:rPr lang="en-US" altLang="ja-JP"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rPr>
              <a:t>紅楼夢</a:t>
            </a:r>
            <a:r>
              <a:rPr lang="en-US" altLang="ja-JP"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rPr>
              <a:t>前八十回だけに出現する</a:t>
            </a:r>
            <a:r>
              <a:rPr lang="en-US" altLang="ja-JP" sz="2400" dirty="0">
                <a:latin typeface="MS Mincho" panose="02020609040205080304" pitchFamily="49" charset="-128"/>
                <a:ea typeface="MS Mincho" panose="02020609040205080304" pitchFamily="49" charset="-128"/>
              </a:rPr>
              <a:t>AA</a:t>
            </a:r>
            <a:r>
              <a:rPr lang="ja-JP" altLang="en-US" sz="2400" dirty="0">
                <a:latin typeface="MS Mincho" panose="02020609040205080304" pitchFamily="49" charset="-128"/>
                <a:ea typeface="MS Mincho" panose="02020609040205080304" pitchFamily="49" charset="-128"/>
              </a:rPr>
              <a:t>式形容詞重畳式は</a:t>
            </a:r>
            <a:r>
              <a:rPr lang="en-US" altLang="ja-JP" sz="2400" dirty="0">
                <a:latin typeface="MS Mincho" panose="02020609040205080304" pitchFamily="49" charset="-128"/>
                <a:ea typeface="MS Mincho" panose="02020609040205080304" pitchFamily="49" charset="-128"/>
              </a:rPr>
              <a:t>84</a:t>
            </a:r>
            <a:r>
              <a:rPr lang="ja-JP" altLang="en-US" sz="2400" dirty="0">
                <a:latin typeface="MS Mincho" panose="02020609040205080304" pitchFamily="49" charset="-128"/>
                <a:ea typeface="MS Mincho" panose="02020609040205080304" pitchFamily="49" charset="-128"/>
              </a:rPr>
              <a:t>例で、後四十回だけに出現する</a:t>
            </a:r>
            <a:r>
              <a:rPr lang="en-US" altLang="ja-JP" sz="2400" dirty="0">
                <a:latin typeface="MS Mincho" panose="02020609040205080304" pitchFamily="49" charset="-128"/>
                <a:ea typeface="MS Mincho" panose="02020609040205080304" pitchFamily="49" charset="-128"/>
              </a:rPr>
              <a:t>AA</a:t>
            </a:r>
            <a:r>
              <a:rPr lang="ja-JP" altLang="en-US" sz="2400" dirty="0">
                <a:latin typeface="MS Mincho" panose="02020609040205080304" pitchFamily="49" charset="-128"/>
                <a:ea typeface="MS Mincho" panose="02020609040205080304" pitchFamily="49" charset="-128"/>
              </a:rPr>
              <a:t>式形容詞重畳式は</a:t>
            </a:r>
            <a:r>
              <a:rPr lang="en-US" altLang="ja-JP" sz="2400" dirty="0">
                <a:latin typeface="MS Mincho" panose="02020609040205080304" pitchFamily="49" charset="-128"/>
                <a:ea typeface="MS Mincho" panose="02020609040205080304" pitchFamily="49" charset="-128"/>
              </a:rPr>
              <a:t>23</a:t>
            </a:r>
            <a:r>
              <a:rPr lang="ja-JP" altLang="en-US" sz="2400" dirty="0">
                <a:latin typeface="MS Mincho" panose="02020609040205080304" pitchFamily="49" charset="-128"/>
                <a:ea typeface="MS Mincho" panose="02020609040205080304" pitchFamily="49" charset="-128"/>
              </a:rPr>
              <a:t>例で、両者の共用例は</a:t>
            </a:r>
            <a:r>
              <a:rPr lang="en-US" altLang="ja-JP" sz="2400" dirty="0">
                <a:latin typeface="MS Mincho" panose="02020609040205080304" pitchFamily="49" charset="-128"/>
                <a:ea typeface="MS Mincho" panose="02020609040205080304" pitchFamily="49" charset="-128"/>
              </a:rPr>
              <a:t>48</a:t>
            </a:r>
            <a:r>
              <a:rPr lang="ja-JP" altLang="en-US" sz="2400" dirty="0">
                <a:latin typeface="MS Mincho" panose="02020609040205080304" pitchFamily="49" charset="-128"/>
                <a:ea typeface="MS Mincho" panose="02020609040205080304" pitchFamily="49" charset="-128"/>
              </a:rPr>
              <a:t>例である。</a:t>
            </a:r>
            <a:r>
              <a:rPr lang="en-US" altLang="ja-JP"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rPr>
              <a:t>紅楼夢</a:t>
            </a:r>
            <a:r>
              <a:rPr lang="en-US" altLang="ja-JP"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rPr>
              <a:t>前八十回だけに出現する</a:t>
            </a:r>
            <a:r>
              <a:rPr lang="en-US" altLang="ja-JP" sz="2400" dirty="0">
                <a:latin typeface="MS Mincho" panose="02020609040205080304" pitchFamily="49" charset="-128"/>
                <a:ea typeface="MS Mincho" panose="02020609040205080304" pitchFamily="49" charset="-128"/>
              </a:rPr>
              <a:t>ABB</a:t>
            </a:r>
            <a:r>
              <a:rPr lang="ja-JP" altLang="en-US" sz="2400" dirty="0">
                <a:latin typeface="MS Mincho" panose="02020609040205080304" pitchFamily="49" charset="-128"/>
                <a:ea typeface="MS Mincho" panose="02020609040205080304" pitchFamily="49" charset="-128"/>
              </a:rPr>
              <a:t>式形容詞重畳式は</a:t>
            </a:r>
            <a:r>
              <a:rPr lang="en-US" altLang="ja-JP" sz="2400" dirty="0">
                <a:latin typeface="MS Mincho" panose="02020609040205080304" pitchFamily="49" charset="-128"/>
                <a:ea typeface="MS Mincho" panose="02020609040205080304" pitchFamily="49" charset="-128"/>
              </a:rPr>
              <a:t>50</a:t>
            </a:r>
            <a:r>
              <a:rPr lang="ja-JP" altLang="en-US" sz="2400" dirty="0">
                <a:latin typeface="MS Mincho" panose="02020609040205080304" pitchFamily="49" charset="-128"/>
                <a:ea typeface="MS Mincho" panose="02020609040205080304" pitchFamily="49" charset="-128"/>
              </a:rPr>
              <a:t>例で、後四十回だけに出現する</a:t>
            </a:r>
            <a:r>
              <a:rPr lang="en-US" altLang="ja-JP" sz="2400" dirty="0">
                <a:latin typeface="MS Mincho" panose="02020609040205080304" pitchFamily="49" charset="-128"/>
                <a:ea typeface="MS Mincho" panose="02020609040205080304" pitchFamily="49" charset="-128"/>
              </a:rPr>
              <a:t>ABB</a:t>
            </a:r>
            <a:r>
              <a:rPr lang="ja-JP" altLang="en-US" sz="2400" dirty="0">
                <a:latin typeface="MS Mincho" panose="02020609040205080304" pitchFamily="49" charset="-128"/>
                <a:ea typeface="MS Mincho" panose="02020609040205080304" pitchFamily="49" charset="-128"/>
              </a:rPr>
              <a:t>式形容詞重畳式は</a:t>
            </a:r>
            <a:r>
              <a:rPr lang="en-US" altLang="ja-JP" sz="2400" dirty="0">
                <a:latin typeface="MS Mincho" panose="02020609040205080304" pitchFamily="49" charset="-128"/>
                <a:ea typeface="MS Mincho" panose="02020609040205080304" pitchFamily="49" charset="-128"/>
              </a:rPr>
              <a:t>18</a:t>
            </a:r>
            <a:r>
              <a:rPr lang="ja-JP" altLang="en-US" sz="2400" dirty="0">
                <a:latin typeface="MS Mincho" panose="02020609040205080304" pitchFamily="49" charset="-128"/>
                <a:ea typeface="MS Mincho" panose="02020609040205080304" pitchFamily="49" charset="-128"/>
              </a:rPr>
              <a:t>例で、両者の共用例は</a:t>
            </a:r>
            <a:r>
              <a:rPr lang="en-US" altLang="ja-JP" sz="2400" dirty="0">
                <a:latin typeface="MS Mincho" panose="02020609040205080304" pitchFamily="49" charset="-128"/>
                <a:ea typeface="MS Mincho" panose="02020609040205080304" pitchFamily="49" charset="-128"/>
              </a:rPr>
              <a:t>14</a:t>
            </a:r>
            <a:r>
              <a:rPr lang="ja-JP" altLang="en-US" sz="2400" dirty="0">
                <a:latin typeface="MS Mincho" panose="02020609040205080304" pitchFamily="49" charset="-128"/>
                <a:ea typeface="MS Mincho" panose="02020609040205080304" pitchFamily="49" charset="-128"/>
              </a:rPr>
              <a:t>例である。</a:t>
            </a:r>
            <a:r>
              <a:rPr lang="en-US" altLang="ja-JP"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rPr>
              <a:t>紅楼夢</a:t>
            </a:r>
            <a:r>
              <a:rPr lang="en-US" altLang="ja-JP"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rPr>
              <a:t>前八十回だけに出現する</a:t>
            </a:r>
            <a:r>
              <a:rPr lang="en-US" altLang="ja-JP" sz="2400" dirty="0">
                <a:latin typeface="MS Mincho" panose="02020609040205080304" pitchFamily="49" charset="-128"/>
                <a:ea typeface="MS Mincho" panose="02020609040205080304" pitchFamily="49" charset="-128"/>
              </a:rPr>
              <a:t>AABB</a:t>
            </a:r>
            <a:r>
              <a:rPr lang="ja-JP" altLang="en-US" sz="2400" dirty="0">
                <a:latin typeface="MS Mincho" panose="02020609040205080304" pitchFamily="49" charset="-128"/>
                <a:ea typeface="MS Mincho" panose="02020609040205080304" pitchFamily="49" charset="-128"/>
              </a:rPr>
              <a:t>式形容詞重畳式は</a:t>
            </a:r>
            <a:r>
              <a:rPr lang="en-US" altLang="ja-JP" sz="2400" dirty="0">
                <a:latin typeface="MS Mincho" panose="02020609040205080304" pitchFamily="49" charset="-128"/>
                <a:ea typeface="MS Mincho" panose="02020609040205080304" pitchFamily="49" charset="-128"/>
              </a:rPr>
              <a:t>67</a:t>
            </a:r>
            <a:r>
              <a:rPr lang="ja-JP" altLang="en-US" sz="2400" dirty="0">
                <a:latin typeface="MS Mincho" panose="02020609040205080304" pitchFamily="49" charset="-128"/>
                <a:ea typeface="MS Mincho" panose="02020609040205080304" pitchFamily="49" charset="-128"/>
              </a:rPr>
              <a:t>例で、後四十回だけに出現する</a:t>
            </a:r>
            <a:r>
              <a:rPr lang="en-US" altLang="ja-JP" sz="2400" dirty="0">
                <a:latin typeface="MS Mincho" panose="02020609040205080304" pitchFamily="49" charset="-128"/>
                <a:ea typeface="MS Mincho" panose="02020609040205080304" pitchFamily="49" charset="-128"/>
              </a:rPr>
              <a:t>AABB</a:t>
            </a:r>
            <a:r>
              <a:rPr lang="ja-JP" altLang="en-US" sz="2400" dirty="0">
                <a:latin typeface="MS Mincho" panose="02020609040205080304" pitchFamily="49" charset="-128"/>
                <a:ea typeface="MS Mincho" panose="02020609040205080304" pitchFamily="49" charset="-128"/>
              </a:rPr>
              <a:t>式形容詞重畳式は</a:t>
            </a:r>
            <a:r>
              <a:rPr lang="en-US" altLang="ja-JP" sz="2400" dirty="0">
                <a:latin typeface="MS Mincho" panose="02020609040205080304" pitchFamily="49" charset="-128"/>
                <a:ea typeface="MS Mincho" panose="02020609040205080304" pitchFamily="49" charset="-128"/>
              </a:rPr>
              <a:t>45</a:t>
            </a:r>
            <a:r>
              <a:rPr lang="ja-JP" altLang="en-US" sz="2400" dirty="0">
                <a:latin typeface="MS Mincho" panose="02020609040205080304" pitchFamily="49" charset="-128"/>
                <a:ea typeface="MS Mincho" panose="02020609040205080304" pitchFamily="49" charset="-128"/>
              </a:rPr>
              <a:t>例で、両者の共用例は</a:t>
            </a:r>
            <a:r>
              <a:rPr lang="en-US" altLang="ja-JP" sz="2400" dirty="0">
                <a:latin typeface="MS Mincho" panose="02020609040205080304" pitchFamily="49" charset="-128"/>
                <a:ea typeface="MS Mincho" panose="02020609040205080304" pitchFamily="49" charset="-128"/>
              </a:rPr>
              <a:t>24</a:t>
            </a:r>
            <a:r>
              <a:rPr lang="ja-JP" altLang="en-US" sz="2400" dirty="0">
                <a:latin typeface="MS Mincho" panose="02020609040205080304" pitchFamily="49" charset="-128"/>
                <a:ea typeface="MS Mincho" panose="02020609040205080304" pitchFamily="49" charset="-128"/>
              </a:rPr>
              <a:t>例である。具体的な語例は以下の</a:t>
            </a:r>
            <a:r>
              <a:rPr lang="ja-JP" altLang="en-US" sz="2400" dirty="0">
                <a:latin typeface="MS Mincho" panose="02020609040205080304" pitchFamily="49" charset="-128"/>
                <a:ea typeface="MS Mincho" panose="02020609040205080304" pitchFamily="49" charset="-128"/>
                <a:hlinkClick r:id="rId3" action="ppaction://hlinkfile"/>
              </a:rPr>
              <a:t>表２</a:t>
            </a:r>
            <a:r>
              <a:rPr lang="ja-JP" altLang="en-US"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hlinkClick r:id="rId4" action="ppaction://hlinkfile"/>
              </a:rPr>
              <a:t>表３</a:t>
            </a:r>
            <a:r>
              <a:rPr lang="ja-JP" altLang="en-US" sz="2400" dirty="0">
                <a:latin typeface="MS Mincho" panose="02020609040205080304" pitchFamily="49" charset="-128"/>
                <a:ea typeface="MS Mincho" panose="02020609040205080304" pitchFamily="49" charset="-128"/>
              </a:rPr>
              <a:t>、</a:t>
            </a:r>
            <a:r>
              <a:rPr lang="ja-JP" altLang="en-US" sz="2400" dirty="0">
                <a:latin typeface="MS Mincho" panose="02020609040205080304" pitchFamily="49" charset="-128"/>
                <a:ea typeface="MS Mincho" panose="02020609040205080304" pitchFamily="49" charset="-128"/>
                <a:hlinkClick r:id="rId5" action="ppaction://hlinkfile"/>
              </a:rPr>
              <a:t>表４</a:t>
            </a:r>
            <a:r>
              <a:rPr lang="ja-JP" altLang="en-US" sz="2400" dirty="0">
                <a:latin typeface="MS Mincho" panose="02020609040205080304" pitchFamily="49" charset="-128"/>
                <a:ea typeface="MS Mincho" panose="02020609040205080304" pitchFamily="49" charset="-128"/>
              </a:rPr>
              <a:t>で示したものである。</a:t>
            </a:r>
            <a:endParaRPr lang="zh-CN" altLang="en-US" sz="2400" dirty="0">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36260707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人教版九年级语文课件范本PPT-香菱学诗"/>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9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汉仪意宋W"/>
        <a:ea typeface="楷体"/>
        <a:cs typeface=""/>
      </a:majorFont>
      <a:minorFont>
        <a:latin typeface="汉仪意宋W"/>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iqeydu0">
      <a:majorFont>
        <a:latin typeface="Arial" panose="020F0302020204030204"/>
        <a:ea typeface="字体视界-NEW魏碑体"/>
        <a:cs typeface=""/>
      </a:majorFont>
      <a:minorFont>
        <a:latin typeface="Arial" panose="020F0502020204030204"/>
        <a:ea typeface="字体视界-NEW魏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5587</TotalTime>
  <Words>6270</Words>
  <Application>Microsoft Office PowerPoint</Application>
  <PresentationFormat>ユーザー設定</PresentationFormat>
  <Paragraphs>170</Paragraphs>
  <Slides>26</Slides>
  <Notes>21</Notes>
  <HiddenSlides>0</HiddenSlides>
  <MMClips>0</MMClips>
  <ScaleCrop>false</ScaleCrop>
  <HeadingPairs>
    <vt:vector size="6" baseType="variant">
      <vt:variant>
        <vt:lpstr>使用されているフォント</vt:lpstr>
      </vt:variant>
      <vt:variant>
        <vt:i4>15</vt:i4>
      </vt:variant>
      <vt:variant>
        <vt:lpstr>テーマ</vt:lpstr>
      </vt:variant>
      <vt:variant>
        <vt:i4>13</vt:i4>
      </vt:variant>
      <vt:variant>
        <vt:lpstr>スライド タイトル</vt:lpstr>
      </vt:variant>
      <vt:variant>
        <vt:i4>26</vt:i4>
      </vt:variant>
    </vt:vector>
  </HeadingPairs>
  <TitlesOfParts>
    <vt:vector size="54" baseType="lpstr">
      <vt:lpstr>等线</vt:lpstr>
      <vt:lpstr>等线 Light</vt:lpstr>
      <vt:lpstr>ITC Avant Garde Std Bk</vt:lpstr>
      <vt:lpstr>LiHei Pro</vt:lpstr>
      <vt:lpstr>微软雅黑</vt:lpstr>
      <vt:lpstr>MS Mincho</vt:lpstr>
      <vt:lpstr>Signika</vt:lpstr>
      <vt:lpstr>迷你简汉真广标</vt:lpstr>
      <vt:lpstr>汉仪意宋W</vt:lpstr>
      <vt:lpstr>汉仪行楷简</vt:lpstr>
      <vt:lpstr>汉仪合龙行书W</vt:lpstr>
      <vt:lpstr>Agency FB</vt:lpstr>
      <vt:lpstr>Arial</vt:lpstr>
      <vt:lpstr>Calibri</vt:lpstr>
      <vt:lpstr>Impact</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1_Office 主题​​</vt:lpstr>
      <vt:lpstr>2_Office 主题​​</vt:lpstr>
      <vt:lpstr>5_Office 主题​​</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panda office</dc:title>
  <dc:creator>panda</dc:creator>
  <cp:lastModifiedBy>zf184 </cp:lastModifiedBy>
  <cp:revision>52</cp:revision>
  <dcterms:created xsi:type="dcterms:W3CDTF">2015-12-01T09:06:39Z</dcterms:created>
  <dcterms:modified xsi:type="dcterms:W3CDTF">2021-11-17T04:57:46Z</dcterms:modified>
</cp:coreProperties>
</file>