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01" r:id="rId5"/>
    <p:sldId id="259" r:id="rId6"/>
    <p:sldId id="260" r:id="rId7"/>
    <p:sldId id="300" r:id="rId8"/>
    <p:sldId id="261" r:id="rId9"/>
    <p:sldId id="296" r:id="rId10"/>
    <p:sldId id="262" r:id="rId11"/>
    <p:sldId id="263" r:id="rId12"/>
    <p:sldId id="264" r:id="rId13"/>
    <p:sldId id="265" r:id="rId14"/>
    <p:sldId id="266" r:id="rId15"/>
    <p:sldId id="298" r:id="rId16"/>
    <p:sldId id="267" r:id="rId17"/>
    <p:sldId id="273" r:id="rId18"/>
    <p:sldId id="268" r:id="rId19"/>
    <p:sldId id="270" r:id="rId20"/>
    <p:sldId id="269" r:id="rId21"/>
    <p:sldId id="274" r:id="rId22"/>
    <p:sldId id="276" r:id="rId23"/>
    <p:sldId id="277" r:id="rId24"/>
    <p:sldId id="275" r:id="rId25"/>
    <p:sldId id="279" r:id="rId26"/>
    <p:sldId id="280" r:id="rId27"/>
    <p:sldId id="282" r:id="rId28"/>
    <p:sldId id="283" r:id="rId29"/>
    <p:sldId id="284" r:id="rId30"/>
    <p:sldId id="285" r:id="rId31"/>
    <p:sldId id="287" r:id="rId32"/>
    <p:sldId id="281" r:id="rId33"/>
    <p:sldId id="289" r:id="rId34"/>
    <p:sldId id="290" r:id="rId35"/>
    <p:sldId id="288" r:id="rId36"/>
    <p:sldId id="292" r:id="rId37"/>
    <p:sldId id="293" r:id="rId38"/>
    <p:sldId id="294" r:id="rId39"/>
    <p:sldId id="291" r:id="rId40"/>
    <p:sldId id="295" r:id="rId41"/>
    <p:sldId id="271" r:id="rId42"/>
    <p:sldId id="272" r:id="rId43"/>
    <p:sldId id="299" r:id="rId44"/>
    <p:sldId id="302" r:id="rId45"/>
  </p:sldIdLst>
  <p:sldSz cx="12192000" cy="6858000"/>
  <p:notesSz cx="6858000" cy="9144000"/>
  <p:defaultTextStyle>
    <a:defPPr>
      <a:defRPr lang="ja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imSun" panose="02010600030101010101" pitchFamily="2" charset="-122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imSun" panose="02010600030101010101" pitchFamily="2" charset="-122"/>
              </a:defRPr>
            </a:lvl1pPr>
          </a:lstStyle>
          <a:p>
            <a:fld id="{78512561-3212-3546-9741-A67C57BA32C2}" type="datetimeFigureOut">
              <a:rPr kumimoji="1" lang="ja-JP" altLang="en-US" smtClean="0"/>
              <a:pPr/>
              <a:t>2024/11/22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imSun" panose="02010600030101010101" pitchFamily="2" charset="-122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imSun" panose="02010600030101010101" pitchFamily="2" charset="-122"/>
              </a:defRPr>
            </a:lvl1pPr>
          </a:lstStyle>
          <a:p>
            <a:fld id="{1FAF866F-D91A-1242-9055-1551D9240C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7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5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73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69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CDFDE-9BF9-406F-8C48-D40CDAB87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4F9E11-B0A2-1E18-0353-DCFDC8465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48ABEB-0575-60FB-1A2B-AA54B2CCF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7C7A0E-AC2F-EE49-70A5-9A672A225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16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F5B2C-0EB8-437B-A3DB-E8B381D4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7588E8-90D4-360C-A9AF-A9BA8BF12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7D3425-7EDB-6292-B110-F8A3179A3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F8541E-80D1-6430-2758-41D7DD170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26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61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CC12F-5C54-C7C8-19AE-A80B5ABD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A71B92-08A3-C1AC-C603-C152EA192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91EB2F-2027-C78F-6F7C-D208670E8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D13189-9C88-A9D4-77F6-693A7E11C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07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75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F866F-D91A-1242-9055-1551D9240CCD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5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B6D081-8274-CF4A-CFE3-253B7EE64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1F6C73-B662-25B6-58C9-BA224D720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099EAA-6D39-9504-8FB3-163806D2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A147-CE65-6442-8F42-5D4B82CED3EE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1B4ACF-E618-2FF1-BF31-6953E7F9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7E6BE2-3E8F-7B5A-0683-9E9F2AB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72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2A13A-6A52-00D3-5609-792FA375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E9DF7F-96F0-1125-A785-47E64EFBD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8A9740-AB8E-2FFA-3F8C-E1E1E3A0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F42-B847-F643-8547-71951DEF657C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26275A-EC57-0BE1-AAE5-FE54B6DC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D579FD-CA90-F47C-DEAC-D109795B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45E2B5C-A921-42AE-9037-A10074FAF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E0E162-2F84-959A-B99D-C3B3B23D5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3E12E1-763D-0C04-409C-0EE1B5F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9A5D-0D76-2947-97B7-67BD3D12CBDA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C1707-BC69-712C-39B1-2F398D70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6C9BB6-9E8F-251E-5933-8129C7CA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485E2-F2D8-AC8A-15DF-58F27EF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2FB178-B670-3CE5-D02C-958B63AAC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1DACC0-F3DF-32CF-67CE-91B84CD3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A537-5FDC-3343-B611-AD718EF12B56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110624-C4EB-5896-AF52-644982EC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234443-6701-0D8D-E907-B6E99D7B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FB3115D-6902-914F-BFDA-8E2475746D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05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94375-B172-14C0-7344-25E03DA8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4B31ED-8A49-9C93-1109-03987922B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897FF-4BF6-CEEE-4CAF-A08A96B1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3D8F-E450-604F-B567-A00ED72DDF97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C30903-6420-E669-0ECB-7D9CA998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A56AAA-FF02-0452-9C76-EB0DD8F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5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6AD53-94E7-809F-90CA-061F01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ED95A0-6388-1E7A-7386-80A5D5492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E4CD51-1269-50EE-34D9-5630465D2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2DBB54-965E-427C-230F-2B66B49E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25BF-576E-1545-BD3E-4106E22354AA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314FB9-09E2-4C12-E8CF-A1AE0AF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541E21-CC6C-B169-37F7-91C4B06E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E84AA-C30E-80E0-B543-33A30597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FB7AD1-229E-A87E-4A7D-AE3627ED1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65F31B-D66A-6C42-72D2-A9A347C5E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59287E7-C44C-5F0E-A470-1B2ADEAF7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C23992-7252-7210-8F60-163E69583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E0B924-2F31-4B1C-6DA4-6D43F5B8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2FD4-EAED-A748-8BDE-E2D7C54040AA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115E4C-DD53-3266-F09B-C4B9E651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329919-0BD7-2B6E-B3EF-37110ED4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1F995B-E3B5-CB5B-C49C-DE679868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04BCDE-7B33-79A4-3B37-C5A92F7F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511C-E8AB-D24A-8621-6009F65123EF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31FA4C-C36D-6819-3185-A681D377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A8BD38-63DD-91D4-05CC-EA4E3F80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7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D2CCA2-2A8D-8A58-FA1F-DEBE2DA6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DF6D-B2DC-0F40-9790-0E5E9A1B92FA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AF6F9E-1708-17C3-57FC-AA39FDB2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77407-452B-A5E0-BC14-952AC9FC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14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54B70-F1B1-AF73-CA74-72A44D54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A3F21E-E8FD-F13B-3A01-F500090F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732D7A-E380-4D52-A1CF-3A5A258C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EEE46F-DB9F-79FB-E074-9078AFA0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6CC-DB7E-4D42-A75F-8BE1DC66BBF1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6480A9-FB8F-750F-3470-E69A9D50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B95F8F-47F5-7807-C685-88394896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65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82926E-877F-9FEF-0EAC-D9EAB6F5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0FAE5DC-9D54-20FE-D595-EE77DBC98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92E7FB-E3D0-626A-665C-1EA3AF369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00741A-1227-5054-16D1-AD838784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B78-D755-D34B-98DC-1B788F384C42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B9688A-C41C-9709-44FD-AA0655E3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8903FB-F473-12B8-18B9-1E2539D3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51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B2D333-21B4-FDDC-6F39-3A7F00BF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632F5F-D91E-8F06-E699-1C9B163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6B9F9-9667-8FB0-9EC8-3B8951ABD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SimSun" panose="02010600030101010101" pitchFamily="2" charset="-122"/>
              </a:defRPr>
            </a:lvl1pPr>
          </a:lstStyle>
          <a:p>
            <a:fld id="{B7CF0B8D-C4D6-7E4C-8045-CA0F13FEBE7F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A4D90E-7C1F-E588-402A-C289B6226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SimSun" panose="02010600030101010101" pitchFamily="2" charset="-122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9CE98-7A10-F93C-F0FD-4B82B3076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SimSun" panose="02010600030101010101" pitchFamily="2" charset="-122"/>
              </a:defRPr>
            </a:lvl1pPr>
          </a:lstStyle>
          <a:p>
            <a:fld id="{2FB3115D-6902-914F-BFDA-8E2475746D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8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imSun" panose="02010600030101010101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imSun" panose="02010600030101010101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imSun" panose="0201060003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imSun" panose="0201060003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imSun" panose="0201060003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imSun" panose="02010600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FE8711-1C07-ABF7-9D4C-ADDDF2F28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山东半岛东部四区市</a:t>
            </a:r>
            <a:br>
              <a:rPr kumimoji="1" lang="en-US" altLang="ja-JP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kumimoji="1"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非特指问考察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512B88-DD03-7F6C-DE89-32D1B8CCF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CN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トウ　ショウテイ</a:t>
            </a:r>
            <a:endParaRPr kumimoji="1" lang="en-US" altLang="ja-CN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kumimoji="1" lang="ja-CN" altLang="en-US" dirty="0">
                <a:ea typeface="SimSun" panose="02010600030101010101" pitchFamily="2" charset="-122"/>
              </a:rPr>
              <a:t>滕</a:t>
            </a:r>
            <a:r>
              <a:rPr kumimoji="1" lang="ja-JP" altLang="en-US" dirty="0">
                <a:ea typeface="SimSun" panose="02010600030101010101" pitchFamily="2" charset="-122"/>
              </a:rPr>
              <a:t>　</a:t>
            </a:r>
            <a:r>
              <a:rPr kumimoji="1" lang="ja-CN" altLang="en-US" dirty="0">
                <a:ea typeface="SimSun" panose="02010600030101010101" pitchFamily="2" charset="-122"/>
              </a:rPr>
              <a:t>晓程</a:t>
            </a:r>
            <a:endParaRPr kumimoji="1" lang="en-US" altLang="ja-CN" dirty="0">
              <a:ea typeface="SimSun" panose="02010600030101010101" pitchFamily="2" charset="-122"/>
            </a:endParaRPr>
          </a:p>
          <a:p>
            <a:r>
              <a:rPr kumimoji="1" lang="ja-CN" altLang="en-US" dirty="0">
                <a:ea typeface="SimSun" panose="02010600030101010101" pitchFamily="2" charset="-122"/>
              </a:rPr>
              <a:t>大東文化大学</a:t>
            </a:r>
            <a:r>
              <a:rPr kumimoji="1" lang="ja-JP" altLang="en-US" dirty="0">
                <a:ea typeface="SimSun" panose="02010600030101010101" pitchFamily="2" charset="-122"/>
              </a:rPr>
              <a:t>　</a:t>
            </a:r>
            <a:r>
              <a:rPr kumimoji="1" lang="zh-CN" altLang="en-US" dirty="0">
                <a:ea typeface="SimSun" panose="02010600030101010101" pitchFamily="2" charset="-122"/>
              </a:rPr>
              <a:t>大学院</a:t>
            </a:r>
            <a:r>
              <a:rPr kumimoji="1" lang="ja-CN" altLang="en-US" dirty="0">
                <a:ea typeface="SimSun" panose="02010600030101010101" pitchFamily="2" charset="-122"/>
              </a:rPr>
              <a:t>　外国語学研究科</a:t>
            </a:r>
            <a:endParaRPr kumimoji="1" lang="en-US" altLang="ja-CN" dirty="0">
              <a:ea typeface="SimSun" panose="02010600030101010101" pitchFamily="2" charset="-122"/>
            </a:endParaRPr>
          </a:p>
          <a:p>
            <a:r>
              <a:rPr kumimoji="1" lang="ja-CN" altLang="en-US" dirty="0">
                <a:ea typeface="SimSun" panose="02010600030101010101" pitchFamily="2" charset="-122"/>
              </a:rPr>
              <a:t>中国言語文化学専攻　博士課程後期課程</a:t>
            </a:r>
            <a:r>
              <a:rPr kumimoji="1" lang="ja-JP" altLang="en-US">
                <a:ea typeface="SimSun" panose="02010600030101010101" pitchFamily="2" charset="-122"/>
              </a:rPr>
              <a:t>　</a:t>
            </a:r>
            <a:r>
              <a:rPr kumimoji="1" lang="zh-CN" altLang="en-US" dirty="0">
                <a:ea typeface="SimSun" panose="02010600030101010101" pitchFamily="2" charset="-122"/>
              </a:rPr>
              <a:t>一年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542C58-099B-E0DF-5FAF-0B112B02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1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E3DF77-0873-273E-10BF-FBA7B7C7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A09D17-A29A-129C-E975-2E0B02BDF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调查合作人的筛选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田野调查设计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调查成果概况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资料整理方法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600197-2E97-2982-145D-07D1A671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0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499F6-B93D-014E-52C8-A43E68A7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8C0233-4656-2D63-49FE-DE8137C2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调查合作人的筛选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年龄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岁以上（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年之前出生）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当地出生的本地居民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近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年无长期外地旅居史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无高等教育经历（高中学历及以下）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F5CE3-6FF7-571C-1EE3-E7551AC9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60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6637E-10D9-5FEF-C4F8-D7B6DC52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332D07-53A7-5FD7-9040-74E7C5A4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田野调查设计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P1: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引导问卷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A:________________?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B: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来，明天就来。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D1FAF3-B287-F4E4-7C7B-403460E7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6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316DD-B2B3-5B1F-EDCF-57F8F4FC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463FF3-F8E0-F584-0619-C00C7203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田野调查设计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P2: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猜谜游戏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C35C7C-CF27-0DA9-1908-C6DF69649815}"/>
              </a:ext>
            </a:extLst>
          </p:cNvPr>
          <p:cNvSpPr/>
          <p:nvPr/>
        </p:nvSpPr>
        <p:spPr>
          <a:xfrm>
            <a:off x="1436914" y="3752603"/>
            <a:ext cx="3550722" cy="2339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SimSun" panose="02010600030101010101" pitchFamily="2" charset="-122"/>
                <a:ea typeface="SimSun" panose="02010600030101010101" pitchFamily="2" charset="-122"/>
              </a:rPr>
              <a:t>一种水果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DD4B17-80E9-6CE2-72E2-5971EC1AAE52}"/>
              </a:ext>
            </a:extLst>
          </p:cNvPr>
          <p:cNvSpPr/>
          <p:nvPr/>
        </p:nvSpPr>
        <p:spPr>
          <a:xfrm>
            <a:off x="6096000" y="3752602"/>
            <a:ext cx="3550722" cy="2339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SimSun" panose="02010600030101010101" pitchFamily="2" charset="-122"/>
                <a:ea typeface="SimSun" panose="02010600030101010101" pitchFamily="2" charset="-122"/>
              </a:rPr>
              <a:t>火龙果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F4001C-A686-88B0-CE2F-408806A3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63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9AC788-2149-62E6-754F-6451CB60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1DB69E-0AC5-503D-9696-C841B70B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田野调查设计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3: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自由对话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两人一组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话题由调查助手提供</a:t>
            </a:r>
            <a:endParaRPr kumimoji="1" lang="en-US" altLang="ja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引导提问欲望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B957F3-7DC9-A4B9-AA9C-4DC64929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66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6507-2583-A42C-CABE-4C66B89E6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DD749-7E23-164A-0D90-0B86C47F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38691-681D-D9B1-CC8D-9E9C4A6F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田野调查设计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助手选择：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当地出生、成年前无长期外地旅居史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会说方言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有语言学学习或研究背景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助手角色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1" lang="en-US" altLang="ja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协助调查现场工作</a:t>
            </a:r>
            <a:endParaRPr kumimoji="1" lang="en-US" altLang="ja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协助调查记录</a:t>
            </a:r>
            <a:endParaRPr kumimoji="1" lang="en-US" altLang="ja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协助确认语料可用性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协助转写语料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96469F-FE42-BC36-093F-84C1D44A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84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9C9AB-AEA1-D35F-B8AE-1BE348B2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  <a:cs typeface="Times New Roman" panose="02020603050405020304" pitchFamily="18" charset="0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DFC923-75E2-A63D-41CD-9AA4CCEB2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调查成果概况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C54792F-16AC-924C-9BB8-937E9548B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843"/>
              </p:ext>
            </p:extLst>
          </p:nvPr>
        </p:nvGraphicFramePr>
        <p:xfrm>
          <a:off x="838200" y="2461894"/>
          <a:ext cx="9493333" cy="3715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882">
                  <a:extLst>
                    <a:ext uri="{9D8B030D-6E8A-4147-A177-3AD203B41FA5}">
                      <a16:colId xmlns:a16="http://schemas.microsoft.com/office/drawing/2014/main" val="650514036"/>
                    </a:ext>
                  </a:extLst>
                </a:gridCol>
                <a:gridCol w="1699712">
                  <a:extLst>
                    <a:ext uri="{9D8B030D-6E8A-4147-A177-3AD203B41FA5}">
                      <a16:colId xmlns:a16="http://schemas.microsoft.com/office/drawing/2014/main" val="765185117"/>
                    </a:ext>
                  </a:extLst>
                </a:gridCol>
                <a:gridCol w="2234454">
                  <a:extLst>
                    <a:ext uri="{9D8B030D-6E8A-4147-A177-3AD203B41FA5}">
                      <a16:colId xmlns:a16="http://schemas.microsoft.com/office/drawing/2014/main" val="3141242"/>
                    </a:ext>
                  </a:extLst>
                </a:gridCol>
                <a:gridCol w="1718810">
                  <a:extLst>
                    <a:ext uri="{9D8B030D-6E8A-4147-A177-3AD203B41FA5}">
                      <a16:colId xmlns:a16="http://schemas.microsoft.com/office/drawing/2014/main" val="3454665090"/>
                    </a:ext>
                  </a:extLst>
                </a:gridCol>
                <a:gridCol w="2920475">
                  <a:extLst>
                    <a:ext uri="{9D8B030D-6E8A-4147-A177-3AD203B41FA5}">
                      <a16:colId xmlns:a16="http://schemas.microsoft.com/office/drawing/2014/main" val="666522333"/>
                    </a:ext>
                  </a:extLst>
                </a:gridCol>
              </a:tblGrid>
              <a:tr h="27678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地区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调查时间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调查人数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有效结果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103534"/>
                  </a:ext>
                </a:extLst>
              </a:tr>
              <a:tr h="859571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威海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08.19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08.22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中一人认知能力不足，一人普通话痕迹严重。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38788"/>
                  </a:ext>
                </a:extLst>
              </a:tr>
              <a:tr h="859571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龙口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08.27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08.30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中一人普通话痕迹严重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671265"/>
                  </a:ext>
                </a:extLst>
              </a:tr>
              <a:tr h="859571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福山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09.01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09.03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alt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中一人认知能力不足。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中一人为外来人口。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139330"/>
                  </a:ext>
                </a:extLst>
              </a:tr>
              <a:tr h="859571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栖霞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09.04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09.07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16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中各有一人认知能力不足。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中一人普通话痕迹严重</a:t>
                      </a:r>
                      <a:endParaRPr lang="ja-CN" sz="16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132793"/>
                  </a:ext>
                </a:extLst>
              </a:tr>
            </a:tbl>
          </a:graphicData>
        </a:graphic>
      </p:graphicFrame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5876139-2938-5720-D68A-1E37FC47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98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57955-29BE-790A-1527-72732209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3BE5E7-C86D-2159-5D2A-607CA7B1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调查成果概况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ja-CN" sz="2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有效数据的总录音时长如下表所示（单位：时</a:t>
            </a:r>
            <a:r>
              <a:rPr kumimoji="0" lang="ja-CN" altLang="zh-CN" sz="2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kumimoji="0" lang="zh-CN" altLang="ja-CN" sz="2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kumimoji="0" lang="ja-CN" altLang="zh-CN" sz="2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kumimoji="0" lang="zh-CN" altLang="ja-CN" sz="2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秒）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44E11321-3FCC-84B1-A5D8-987A8D6C4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90857"/>
              </p:ext>
            </p:extLst>
          </p:nvPr>
        </p:nvGraphicFramePr>
        <p:xfrm>
          <a:off x="2759075" y="2959067"/>
          <a:ext cx="6673850" cy="3352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0410">
                  <a:extLst>
                    <a:ext uri="{9D8B030D-6E8A-4147-A177-3AD203B41FA5}">
                      <a16:colId xmlns:a16="http://schemas.microsoft.com/office/drawing/2014/main" val="2816695040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3011391027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3384178023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274307283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1667486313"/>
                    </a:ext>
                  </a:extLst>
                </a:gridCol>
              </a:tblGrid>
              <a:tr h="970773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地区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时长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形式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P1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P2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P3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总计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095549"/>
                  </a:ext>
                </a:extLst>
              </a:tr>
              <a:tr h="47641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威海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1:08:47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2:48:09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1:46:07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5:43:03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397403"/>
                  </a:ext>
                </a:extLst>
              </a:tr>
              <a:tr h="47641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栖霞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0:53:15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2:09:25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5:50:53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8:53:33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720467"/>
                  </a:ext>
                </a:extLst>
              </a:tr>
              <a:tr h="47641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福山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0:19:59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1:14:25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1:50:13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3:24:37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622056"/>
                  </a:ext>
                </a:extLst>
              </a:tr>
              <a:tr h="47641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龙口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1:00:27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2:05:23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1:28:06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4:33:56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608841"/>
                  </a:ext>
                </a:extLst>
              </a:tr>
              <a:tr h="47641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总计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3:22:28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8:17:22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10:55:19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0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22:35:09</a:t>
                      </a:r>
                      <a:endParaRPr lang="ja-CN" sz="20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706586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65C168-3F7E-49DE-ED83-FC0ACBF9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29C703-5175-68CD-44F0-52E1B74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三</a:t>
            </a:r>
            <a:r>
              <a:rPr kumimoji="1" lang="zh-CN" altLang="en-US" dirty="0">
                <a:ea typeface="SimSun" panose="02010600030101010101" pitchFamily="2" charset="-122"/>
              </a:rPr>
              <a:t>、田野调查设计与实施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B5150-EF9A-86FB-B683-CC983BE3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资料整理方法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语料来源：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威海：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F4</a:t>
            </a: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龙口：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M9</a:t>
            </a: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福山：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M10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M11</a:t>
            </a: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栖霞：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可用问句筛选机制：全文转写，根据上下文确认是否是疑问句。主要需要排除反问句和祈使句（包括征询和推荐等等）。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6D7BF8-AEBE-5590-0BFD-59DCF22E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19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CB78D-6BCC-FFA1-BCCE-434ED904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1D1B13-EAE1-A405-237F-C73DC9F3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谓语前插入操作的疑问方式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“是不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可不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是没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谓语”式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“不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谓语”式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“实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谓语”式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4.2.6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“么”“啊”“哈”“吧”“吗”“没有”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反复结构的疑问方式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威海地区和龙口地区的反复结构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栖霞地区和福山地区的反复结构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选择结构的疑问方式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无标记式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，是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，还是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4.5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无标疑问方式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4.6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结果与讨论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4.6.1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结果一览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4.6.2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讨论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8FAE3-1844-A050-0BA3-4F3E1FC9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52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48B8C9-291D-A571-2A65-D2F891A1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大纲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87C001-7D26-A91D-F7AD-D245D457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>
                <a:ea typeface="SimSun" panose="02010600030101010101" pitchFamily="2" charset="-122"/>
              </a:rPr>
              <a:t>一</a:t>
            </a:r>
            <a:r>
              <a:rPr kumimoji="1" lang="zh-CN" altLang="en-US" dirty="0">
                <a:ea typeface="SimSun" panose="02010600030101010101" pitchFamily="2" charset="-122"/>
              </a:rPr>
              <a:t>、引言</a:t>
            </a:r>
            <a:r>
              <a:rPr kumimoji="1" lang="en-US" altLang="zh-CN" dirty="0">
                <a:ea typeface="SimSun" panose="02010600030101010101" pitchFamily="2" charset="-122"/>
              </a:rPr>
              <a:t>——</a:t>
            </a:r>
            <a:r>
              <a:rPr kumimoji="1" lang="zh-CN" altLang="en-US" dirty="0">
                <a:ea typeface="SimSun" panose="02010600030101010101" pitchFamily="2" charset="-122"/>
              </a:rPr>
              <a:t>解题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二、研究背景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三、田野调查方法与实施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四、调查结果与讨论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五、展望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EC7CC-932D-063A-CD87-5B836054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9886-559A-D84E-BCC4-73D506C9B1F4}" type="slidenum">
              <a:rPr kumimoji="1" lang="ja-JP" altLang="en-US" smtClean="0"/>
              <a:t>2</a:t>
            </a:fld>
            <a:fld id="{2EFF61D5-BB56-9643-88CC-67E202ECE8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0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2A6E8-F82A-0257-E233-CC7C02A7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</a:t>
            </a:r>
            <a:r>
              <a:rPr kumimoji="1" lang="ja-JP" altLang="en-US">
                <a:ea typeface="SimSun" panose="02010600030101010101" pitchFamily="2" charset="-122"/>
              </a:rPr>
              <a:t>调查结果与讨论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6BDE82-343D-8668-FFF0-19156D3C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例句示范：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二嫂儿，俺哥</a:t>
            </a:r>
            <a:r>
              <a:rPr kumimoji="1" lang="zh-CN" altLang="en-US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在家里？</a:t>
            </a:r>
            <a:r>
              <a:rPr kumimoji="1"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二嫂儿，我哥哥在不在家？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）（*）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下划线表示未正字   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（地区 ， 性别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编号）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与普通话差距较大的句子采用全句翻译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最后的括号内为额外补充的信息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338EFE-5184-1BAD-955D-5803A3CF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21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0CFDD-778C-EE1B-C686-06379D58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44DCE6-31CC-733E-2187-5D0E805A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谓语前插入操作的疑问方式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“是不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可不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是没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谓语”式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）你是不买这个电视？（威海，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）我是不能说话？（威海，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）车跑得是不快？（威海，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）某某是不在家里？（威海，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）威海这个地方可不热？（威海，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）是没有水果家里？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家里有没有水果？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）你是没看见某某同学？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你看没看见某某同学？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）小王，你看我这手机声音是不太小了？（栖霞，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4F2798-F88F-8262-B78D-80DACBA6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6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4B752-AB18-19B1-E71E-DFBB3362E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CF777-070C-BDC4-E8E0-27F95ECF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  <a:cs typeface="Times New Roman" panose="02020603050405020304" pitchFamily="18" charset="0"/>
              </a:rPr>
              <a:t>、调查结果与讨论</a:t>
            </a:r>
            <a:endParaRPr kumimoji="1" lang="ja-JP" altLang="en-US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2EA63B-E08C-E831-5C69-6DFCBDDC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谓语前插入操作的疑问方式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“不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谓语”式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）这样的不对？也不对。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这样的对不对？也不对。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）这么恁的任务就完了，不萨？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你们的任务就完成了，是不是？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）不是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鸦雀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是不是喜鹊？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）不是咱种的桃子，梨？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是不是咱们种的桃子，梨？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85BA091-012F-9623-681C-0C5ED185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41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A5429-00B4-045E-2117-8A28D2B5B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CCD7D2-5EC6-9219-611C-80148F90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873EFE-4BE7-D168-4667-CD12D29D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谓语前插入操作的疑问方式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4.1.3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“实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谓语”式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）二嫂儿啊，街上有卖苹果的，你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买？（龙口，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）小王明天得过生日，你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能过去？（龙口，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）二嫂儿，恁家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有苹果？（龙口，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）大嫂儿，俺哥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在家里？（龙口，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）前面有个小狗儿，你看它跑得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快？（龙口，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）（两个包子）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实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够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咯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BF3739-6EBD-3A59-3854-FBCFA01D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8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AE8A4-0543-32DF-A3A9-57F38E22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E2D201-6702-E735-7756-86BF1E3DD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句末“么”式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）你在乜洗澡么？（威海，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）运动员在乜跑么？（威海，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）某某在乜洗澡么？（威海，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）你能听懂么？（威海，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）你昨天看电视了么？（栖霞，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）想吃苹果么？（栖霞，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731B55-089A-53A7-8D57-E8DB95EE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07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99DBB-39A0-E8E6-7808-4C0D55C22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04239-77F7-79E8-D157-D5D6511A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4A8E6F-F580-205A-CD2E-242978AD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句末“么”式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）你会打麻将么？（栖霞，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）你家下来跟这上农村这场儿调查么？（福山，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）恁还早了回来么？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你们还需要很久才能回来吗？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）水果，（它）是长在树上的么？（福山，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）春节晚会儿他演过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来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么？（福山，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EA9245-B053-0D07-5DCA-9E4F2CFA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2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6066-55EF-5941-DDCE-995347858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0A9C9E-FFC8-8639-4BF5-5A8B81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A8C9A3-0675-BCE9-9E60-88FF3737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句末“啊”式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它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是八条腿啊？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它（焦点）有八条腿吗？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）（询问蜘蛛八条腿的真实性）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）哦，你家养儿个么儿宠物狗啊？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哦，是让我说你们家养了个什么宠物狗啊？</a:t>
            </a:r>
            <a:endParaRPr lang="en-US" altLang="zh-CN" sz="1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r">
              <a:lnSpc>
                <a:spcPct val="107000"/>
              </a:lnSpc>
              <a:buNone/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）（询问引用说法是否正确）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）乜是做错了事儿啊？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那是做错事儿了吗？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）（询问情景是否正确）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）好，（拉倒了）行啊？</a:t>
            </a:r>
            <a:r>
              <a:rPr lang="zh-CN" altLang="en-US" sz="1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好，放弃了没问题吗？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）（询问是否可以放弃某个问题）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）告诉小王儿我养儿条蛇啊？（威海，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）（询问引用问题是否正确）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）啊，停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蒙杆儿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不行啊？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啊，停一会儿不行吗？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）（询问是否允许暂停）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3426EA-5B3C-2F31-3BB8-F4FBC0B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85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F3CAF-D714-43E7-7C1B-D49203CF6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FF1CE-B729-7187-156E-C36AC535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FCDC43-F181-1B90-2C68-638545DC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876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句末“啊”式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）那么以前没录过的也行啊？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以前没录过的是不是也行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）（询问引用目标是否可行）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）二姐，你待乜洗澡啊？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二姐，你在洗澡吗？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）外面有打仗的，你不去看啊？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外面有打仗的，你不去看啊？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）她挺出名的啊？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她是不是挺出名的？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）你看昨天晚上那个小品啦？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你看昨天晚上那个小品了吧？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r">
              <a:lnSpc>
                <a:spcPct val="107000"/>
              </a:lnSpc>
              <a:buNone/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（“啦”暂时认定为“了啊”合音）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）你昨天上北京去</a:t>
            </a:r>
            <a:r>
              <a:rPr lang="zh-CN" altLang="ja-CN" sz="1800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了啊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你昨天去北京了是吧？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）（“了啊”疑似合音为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ja-CN" sz="1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lja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E73858-03E1-9285-3313-44425FEE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745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9662C-0D8A-6AF3-D7CD-3FB9F576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F2944-73A3-85C2-011C-C730D2A6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4A0FFA-8A67-A372-C200-958F7701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句末“哈”式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）明儿就得叫他去哈？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需要让他明天去，对不对？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）这个又是这样的哈？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这个又是这样的，是不是？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）今儿凉儿热儿合适哈？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今天温度很合适，对不对？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）你是石梁乜边儿的哈？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你是石梁那边的，对吧？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）也挺累的哈？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（你这样听我们说话）也挺累的，是吧？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）你听完会的你就来，哈？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你听完你的会就来，好不好？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D3FCEA-9BDE-F1ED-C355-3C8A18A5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46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E456-87D9-8053-6307-FF6FD0ABF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321700-06B5-32E1-6E74-9B64059F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62F75-ADEF-634A-EAC3-A433B43A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句末“吧”式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）你乜边儿温度挺高的吧？（栖霞，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）圆的？小的？大枣儿吧？（栖霞，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808CD1-3CDC-6DAE-EEE4-90970E2A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5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C6ACD4C3-02E0-14A9-1468-2B9F1F9B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0" y="1576013"/>
            <a:ext cx="3361266" cy="2675008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C41350D-A63E-3511-4804-647541E09F70}"/>
              </a:ext>
            </a:extLst>
          </p:cNvPr>
          <p:cNvCxnSpPr/>
          <p:nvPr/>
        </p:nvCxnSpPr>
        <p:spPr>
          <a:xfrm>
            <a:off x="3491345" y="3087584"/>
            <a:ext cx="809348" cy="368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65E106-2EF8-05EE-2D97-EA2AC00F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一</a:t>
            </a:r>
            <a:r>
              <a:rPr kumimoji="1" lang="zh-CN" altLang="en-US" dirty="0">
                <a:ea typeface="SimSun" panose="02010600030101010101" pitchFamily="2" charset="-122"/>
              </a:rPr>
              <a:t>、引言</a:t>
            </a:r>
            <a:r>
              <a:rPr kumimoji="1" lang="en-US" altLang="zh-CN" dirty="0">
                <a:ea typeface="SimSun" panose="02010600030101010101" pitchFamily="2" charset="-122"/>
              </a:rPr>
              <a:t>——</a:t>
            </a:r>
            <a:r>
              <a:rPr kumimoji="1" lang="zh-CN" altLang="en-US" dirty="0">
                <a:ea typeface="SimSun" panose="02010600030101010101" pitchFamily="2" charset="-122"/>
              </a:rPr>
              <a:t>解题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B4D6CC-743B-0F9A-B60B-07657F86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47248"/>
            <a:ext cx="3282538" cy="561315"/>
          </a:xfrm>
        </p:spPr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山东半岛东部地区</a:t>
            </a: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4C8E0918-EE06-5BBB-9498-1BA2EC9C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48" t="9641" r="3332" b="36077"/>
          <a:stretch/>
        </p:blipFill>
        <p:spPr>
          <a:xfrm>
            <a:off x="4843203" y="1469133"/>
            <a:ext cx="6262733" cy="4945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316492-549C-44AA-EF84-0C75DA6C9D46}"/>
              </a:ext>
            </a:extLst>
          </p:cNvPr>
          <p:cNvSpPr/>
          <p:nvPr/>
        </p:nvSpPr>
        <p:spPr>
          <a:xfrm>
            <a:off x="3028208" y="2778826"/>
            <a:ext cx="463137" cy="30875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626A2A3-270B-3C85-8A21-4E9DCC9C3093}"/>
              </a:ext>
            </a:extLst>
          </p:cNvPr>
          <p:cNvCxnSpPr/>
          <p:nvPr/>
        </p:nvCxnSpPr>
        <p:spPr>
          <a:xfrm flipH="1">
            <a:off x="593767" y="2778826"/>
            <a:ext cx="2434441" cy="1376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43219C9-D681-8C7E-1005-8B083CE23736}"/>
              </a:ext>
            </a:extLst>
          </p:cNvPr>
          <p:cNvCxnSpPr/>
          <p:nvPr/>
        </p:nvCxnSpPr>
        <p:spPr>
          <a:xfrm flipH="1">
            <a:off x="603687" y="3087584"/>
            <a:ext cx="2424521" cy="3640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E666870-D0ED-9F0A-2FA4-32153C29EBBF}"/>
              </a:ext>
            </a:extLst>
          </p:cNvPr>
          <p:cNvCxnSpPr/>
          <p:nvPr/>
        </p:nvCxnSpPr>
        <p:spPr>
          <a:xfrm>
            <a:off x="3491345" y="2778826"/>
            <a:ext cx="809348" cy="1376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図 7" descr="マップ&#10;&#10;自動的に生成された説明">
            <a:extLst>
              <a:ext uri="{FF2B5EF4-FFF2-40B4-BE49-F238E27FC236}">
                <a16:creationId xmlns:a16="http://schemas.microsoft.com/office/drawing/2014/main" id="{69BC72E4-6FB3-49F8-FF11-D602565C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7" y="4155221"/>
            <a:ext cx="3717733" cy="26133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1C7CEF-786A-E695-03D6-190C99896773}"/>
              </a:ext>
            </a:extLst>
          </p:cNvPr>
          <p:cNvSpPr/>
          <p:nvPr/>
        </p:nvSpPr>
        <p:spPr>
          <a:xfrm>
            <a:off x="2430685" y="4368449"/>
            <a:ext cx="1770598" cy="14864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曲線コネクタ 19">
            <a:extLst>
              <a:ext uri="{FF2B5EF4-FFF2-40B4-BE49-F238E27FC236}">
                <a16:creationId xmlns:a16="http://schemas.microsoft.com/office/drawing/2014/main" id="{CE03BE60-74A1-073C-AE53-C9CDE9B326F3}"/>
              </a:ext>
            </a:extLst>
          </p:cNvPr>
          <p:cNvCxnSpPr>
            <a:cxnSpLocks/>
          </p:cNvCxnSpPr>
          <p:nvPr/>
        </p:nvCxnSpPr>
        <p:spPr>
          <a:xfrm flipV="1">
            <a:off x="4201282" y="4662152"/>
            <a:ext cx="631114" cy="56070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E8941F83-BE5E-9E8A-DC70-B2FCAC30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45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EC80E-481E-3599-BD0E-840315816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C855D-5DBC-5C16-BC4A-B0792AA8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8C1FA-7E4A-0F87-7FA4-ED61D792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4.2.5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句末“吗”式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）你有水果吃吗？（栖霞，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）你弟弟在家吗？（栖霞，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）你家有够吗？（福山，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）你看，你想要真的。要假的吗？（福山，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C01CDD-E74C-3709-AB8E-22B97E30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80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2FBC0-E6FA-80E5-1F15-15A36EE0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F86D-6870-D9EE-3CFF-B13118A6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CF9791-4FA2-60E4-D956-E0A53A6F8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句末操作的疑问方式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4.2.6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句末“没有”式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）你看到小王刚才来了没有？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你看没看到小王刚才来了？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5DB35C-ADD2-B270-7C18-64326AE8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06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5319A-1825-9A52-DE9A-630788FA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  <a:cs typeface="Times New Roman" panose="02020603050405020304" pitchFamily="18" charset="0"/>
              </a:rPr>
              <a:t>、调查结果与讨论</a:t>
            </a:r>
            <a:endParaRPr kumimoji="1" lang="ja-JP" altLang="en-US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6084F9-1B06-D615-8EFB-C1E9C729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反复结构的疑问方式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威海地区和龙口地区的反复结构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）这个衣裳你要不要？（威海，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）你吃不吃水果？（威海，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）我是说恁看看恁这个人够不够？（龙口，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）这个市面上多不多？（龙口，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759BF8-17F8-58D1-5D2A-984A5D60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37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3D0C6-57E5-C347-A376-9F43E1BE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09F6E3-4487-A9C6-9223-1F216FC9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A14B0-6657-D35F-4D17-E8A72B3B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反复结构的疑问方式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栖霞地区和福山地区的反复结构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）那个朋友他来没来？（栖霞，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）今天下不下雨？（栖霞，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）小王，小李是不是在洗澡？（栖霞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）水果酸不酸？（栖霞，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）这电影好看不好看？（栖霞，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）今天这个韭菜挺便宜的，要不要你买点？（栖霞，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）蚊子咬不咬你？（福山，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E52873-9C13-F16F-B0C9-A543E864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97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E4C1F-CBD2-0246-300C-CD74E47D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EEDA3-828D-CE2E-4E60-CA7FDFC3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963992-D458-E242-C46B-F1D3C7903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反复结构的疑问方式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4.3.2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栖霞地区和福山地区的反复结构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）你是不是在家洗澡？（福山，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）是不是妹妹也跟你去洗澡了？（福山，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）你说这个事儿，你是不是做错了？（福山，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）品牌的衣服是不是很好，想不想买？（福山，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）我说的话算不算普通话？（福山，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）（动物）会不会飞？（福山，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CDF930-432A-A3D6-1A13-CF34F683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91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AA3B87-C32D-E24E-122F-F9869E33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四、调查结果与讨论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021BE0-E0C6-7DEF-3CE8-9A045CC5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选择结构的疑问方式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，是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）这不是说乜俩人高多少？是高一点？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刚才不是说那两个人高多少？还是高一点来着？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）（明星）是拍电影是个唱歌的？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（明星）是拍电影的还是唱歌的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）以前的明星是现在的明星？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以前的明星还是现在的明星？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）他说喜剧啊是什么是……？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他说喜剧的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还是什么还是……？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）是女的么是男的？（福山，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D2912-DB91-DD47-1F50-8D660FCA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888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A9AA6-27CB-AA4C-AF9E-84EE4331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307E5-96BB-AF63-9D9A-C4D5919C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四、调查结果与讨论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C79C97-5495-9486-34D2-029B508E1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选择结构的疑问方式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，是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）唱歌的是演电视的是演电影的？（威海，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）在中央当主持人是在省里的？（威海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）红的是青的？（栖霞，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）说快板么是说什么？（栖霞，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）长毛是不长毛？（栖霞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1603FA-D962-040A-06E4-A741B700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954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CA924-DC2B-ADD6-0DF1-9FAC46865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10C9A-A3C3-00BC-1502-49A554EB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四、调查结果与讨论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C8516-CBE9-544F-A06C-53DA0488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选择结构的疑问方式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4.4.2</a:t>
            </a:r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无标记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82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）什么味儿？酸的甜的？（栖霞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）是乜个长把儿的短把儿的？（福山，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）长长儿么团团儿？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长长的还是圆圆的？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85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）咬人么不咬人？（栖霞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6608FA-4EDC-6E11-CC6C-E46D837B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752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0F8D-D245-98C5-C85E-2767DFA7C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91683-6D2E-86C9-740F-36B99E9C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四、调查结果与讨论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F5685-1F59-DE78-B42C-47F64BE6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选择结构的疑问方式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4.4.1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，还是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”式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）动物？野生动物还是家里养的动物？（龙口，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87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）是蔡明？还是那个叫什么的，和赵本山演一块儿的那个？（福山，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22369-2909-9A01-4A0F-74208B1F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722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C1EC0-9D6E-4B97-10C5-F20C0533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CFD99C-BAE3-1622-35C5-B46119A7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4.5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无标记式问句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88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）八条腿？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八条腿那么多？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）我告诉小王我养儿条蛇？（威海，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M3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89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）动物哈，一般在森林里？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动物对吗？一般在森林里活动的动物吗？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（龙口，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F14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）你去金山赶集了？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你刚才去金山赶集了吗？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（栖霞，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M16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79400">
              <a:lnSpc>
                <a:spcPct val="107000"/>
              </a:lnSpc>
            </a:pP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）随便写？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名字</a:t>
            </a:r>
            <a:r>
              <a:rPr lang="zh-CN" altLang="en-US" sz="1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随便写吗</a:t>
            </a:r>
            <a:r>
              <a:rPr lang="zh-CN" altLang="ja-C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（福山，</a:t>
            </a:r>
            <a:r>
              <a:rPr lang="en-US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F24</a:t>
            </a:r>
            <a:r>
              <a:rPr lang="zh-CN" altLang="ja-CN" sz="1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ja-CN" altLang="ja-CN" sz="1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0FBF42-CE7B-662A-5574-3CB20A9A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1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9BC35-C066-D54F-C192-25376DFF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一</a:t>
            </a:r>
            <a:r>
              <a:rPr kumimoji="1" lang="zh-CN" altLang="en-US" dirty="0">
                <a:ea typeface="SimSun" panose="02010600030101010101" pitchFamily="2" charset="-122"/>
              </a:rPr>
              <a:t>、引言</a:t>
            </a:r>
            <a:r>
              <a:rPr kumimoji="1" lang="en-US" altLang="zh-CN" dirty="0">
                <a:ea typeface="SimSun" panose="02010600030101010101" pitchFamily="2" charset="-122"/>
              </a:rPr>
              <a:t>——</a:t>
            </a:r>
            <a:r>
              <a:rPr kumimoji="1" lang="zh-CN" altLang="en-US" dirty="0">
                <a:ea typeface="SimSun" panose="02010600030101010101" pitchFamily="2" charset="-122"/>
              </a:rPr>
              <a:t>解题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BCA5AB-8674-2D36-6F80-62CF12CD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非特指问</a:t>
            </a:r>
            <a:endParaRPr kumimoji="1" lang="en-US" altLang="ja-JP" dirty="0">
              <a:ea typeface="SimSun" panose="02010600030101010101" pitchFamily="2" charset="-122"/>
            </a:endParaRPr>
          </a:p>
          <a:p>
            <a:endParaRPr kumimoji="1" lang="en-US" altLang="ja-JP" dirty="0">
              <a:ea typeface="SimSun" panose="02010600030101010101" pitchFamily="2" charset="-122"/>
            </a:endParaRPr>
          </a:p>
          <a:p>
            <a:endParaRPr kumimoji="1" lang="en-US" altLang="ja-JP" dirty="0">
              <a:ea typeface="SimSun" panose="02010600030101010101" pitchFamily="2" charset="-122"/>
            </a:endParaRPr>
          </a:p>
          <a:p>
            <a:r>
              <a:rPr kumimoji="1" lang="ja-JP" altLang="en-US">
                <a:ea typeface="SimSun" panose="02010600030101010101" pitchFamily="2" charset="-122"/>
              </a:rPr>
              <a:t>疑问句</a:t>
            </a:r>
            <a:r>
              <a:rPr kumimoji="1" lang="zh-CN" altLang="en-US" dirty="0">
                <a:ea typeface="SimSun" panose="02010600030101010101" pitchFamily="2" charset="-122"/>
              </a:rPr>
              <a:t> </a:t>
            </a:r>
            <a:r>
              <a:rPr kumimoji="1" lang="en-US" altLang="zh-CN" dirty="0">
                <a:ea typeface="SimSun" panose="02010600030101010101" pitchFamily="2" charset="-122"/>
              </a:rPr>
              <a:t>-</a:t>
            </a:r>
            <a:r>
              <a:rPr kumimoji="1" lang="zh-CN" altLang="en-US" dirty="0">
                <a:ea typeface="SimSun" panose="02010600030101010101" pitchFamily="2" charset="-122"/>
              </a:rPr>
              <a:t> 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226AF-2529-1B2B-CC5C-BEAD991D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34EBB5CA-6183-12AB-2AC6-3F2BEF114F38}"/>
              </a:ext>
            </a:extLst>
          </p:cNvPr>
          <p:cNvSpPr/>
          <p:nvPr/>
        </p:nvSpPr>
        <p:spPr>
          <a:xfrm>
            <a:off x="2730321" y="2614412"/>
            <a:ext cx="321972" cy="197046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A5F47B-F647-B9BE-43C5-B904FB785BE6}"/>
              </a:ext>
            </a:extLst>
          </p:cNvPr>
          <p:cNvSpPr txBox="1"/>
          <p:nvPr/>
        </p:nvSpPr>
        <p:spPr>
          <a:xfrm>
            <a:off x="3232597" y="2614412"/>
            <a:ext cx="1687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特指问</a:t>
            </a:r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1" lang="ja-JP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非特指问</a:t>
            </a: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F2415B8D-5B6D-85CA-48E1-73BA31D36226}"/>
              </a:ext>
            </a:extLst>
          </p:cNvPr>
          <p:cNvSpPr/>
          <p:nvPr/>
        </p:nvSpPr>
        <p:spPr>
          <a:xfrm>
            <a:off x="4672347" y="3342431"/>
            <a:ext cx="321972" cy="197046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98C063-51D1-6A0E-19BC-CE3A670B15B6}"/>
              </a:ext>
            </a:extLst>
          </p:cNvPr>
          <p:cNvSpPr txBox="1"/>
          <p:nvPr/>
        </p:nvSpPr>
        <p:spPr>
          <a:xfrm>
            <a:off x="5174623" y="3342431"/>
            <a:ext cx="4033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极性问</a:t>
            </a:r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1" lang="ja-JP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选择问</a:t>
            </a:r>
          </a:p>
          <a:p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1" lang="ja-JP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包含其他语用功能的疑问问</a:t>
            </a:r>
            <a:endParaRPr kumimoji="1" lang="en-US" altLang="ja-JP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537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7BDDB-A5AB-08C1-833A-B48ECA53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、调查结果与讨论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3CCCE1-8F34-9FB5-C02E-31AB8A2EA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4.6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结果一览与讨论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句末“吧”和句末“吗”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已然与未然不对称的情况</a:t>
            </a:r>
            <a:endParaRPr kumimoji="1" lang="en-US" altLang="ja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VVP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”式不见踪迹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D959F0-D48E-3687-5641-B2555FA5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026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D44603-C290-5371-3A23-5806BB49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</a:t>
            </a:r>
            <a:r>
              <a:rPr kumimoji="1" lang="zh-CN" altLang="en-US" dirty="0">
                <a:ea typeface="SimSun" panose="02010600030101010101" pitchFamily="2" charset="-122"/>
              </a:rPr>
              <a:t>、</a:t>
            </a:r>
            <a:r>
              <a:rPr kumimoji="1" lang="ja-JP" altLang="en-US">
                <a:ea typeface="SimSun" panose="02010600030101010101" pitchFamily="2" charset="-122"/>
              </a:rPr>
              <a:t>调查结果与讨论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709B25-06CC-2332-A4A4-9FFE5A98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1939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4.6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结果一览与讨论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15CE1B0-AC77-32FF-9CF3-3E9C8E121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49999"/>
              </p:ext>
            </p:extLst>
          </p:nvPr>
        </p:nvGraphicFramePr>
        <p:xfrm>
          <a:off x="838200" y="2462501"/>
          <a:ext cx="10035926" cy="275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90">
                  <a:extLst>
                    <a:ext uri="{9D8B030D-6E8A-4147-A177-3AD203B41FA5}">
                      <a16:colId xmlns:a16="http://schemas.microsoft.com/office/drawing/2014/main" val="3042834381"/>
                    </a:ext>
                  </a:extLst>
                </a:gridCol>
                <a:gridCol w="1306986">
                  <a:extLst>
                    <a:ext uri="{9D8B030D-6E8A-4147-A177-3AD203B41FA5}">
                      <a16:colId xmlns:a16="http://schemas.microsoft.com/office/drawing/2014/main" val="1612425430"/>
                    </a:ext>
                  </a:extLst>
                </a:gridCol>
                <a:gridCol w="903020">
                  <a:extLst>
                    <a:ext uri="{9D8B030D-6E8A-4147-A177-3AD203B41FA5}">
                      <a16:colId xmlns:a16="http://schemas.microsoft.com/office/drawing/2014/main" val="4170115641"/>
                    </a:ext>
                  </a:extLst>
                </a:gridCol>
                <a:gridCol w="961064">
                  <a:extLst>
                    <a:ext uri="{9D8B030D-6E8A-4147-A177-3AD203B41FA5}">
                      <a16:colId xmlns:a16="http://schemas.microsoft.com/office/drawing/2014/main" val="1876175983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4047213406"/>
                    </a:ext>
                  </a:extLst>
                </a:gridCol>
                <a:gridCol w="940225">
                  <a:extLst>
                    <a:ext uri="{9D8B030D-6E8A-4147-A177-3AD203B41FA5}">
                      <a16:colId xmlns:a16="http://schemas.microsoft.com/office/drawing/2014/main" val="4097287454"/>
                    </a:ext>
                  </a:extLst>
                </a:gridCol>
                <a:gridCol w="940225">
                  <a:extLst>
                    <a:ext uri="{9D8B030D-6E8A-4147-A177-3AD203B41FA5}">
                      <a16:colId xmlns:a16="http://schemas.microsoft.com/office/drawing/2014/main" val="4267677758"/>
                    </a:ext>
                  </a:extLst>
                </a:gridCol>
                <a:gridCol w="1145493">
                  <a:extLst>
                    <a:ext uri="{9D8B030D-6E8A-4147-A177-3AD203B41FA5}">
                      <a16:colId xmlns:a16="http://schemas.microsoft.com/office/drawing/2014/main" val="259255098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997288719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44938451"/>
                    </a:ext>
                  </a:extLst>
                </a:gridCol>
              </a:tblGrid>
              <a:tr h="945717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地区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句式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“是不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是没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可不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谓语”式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“实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谓语”式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“不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谓语”式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句末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“么”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句末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“啊”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句末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“哈”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句末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“没有”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反复结构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选择结构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（“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，是</a:t>
                      </a:r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1" lang="zh-CN" altLang="en-US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”式）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912344"/>
                  </a:ext>
                </a:extLst>
              </a:tr>
              <a:tr h="451842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威海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28122"/>
                  </a:ext>
                </a:extLst>
              </a:tr>
              <a:tr h="451842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福山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76373"/>
                  </a:ext>
                </a:extLst>
              </a:tr>
              <a:tr h="451842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栖霞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78594"/>
                  </a:ext>
                </a:extLst>
              </a:tr>
              <a:tr h="451842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龙口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CN" b="0" i="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++</a:t>
                      </a:r>
                      <a:endParaRPr kumimoji="1" lang="ja-JP" altLang="en-US" b="0" i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9024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D558E8-FEA0-5830-D8F9-88D189CC09AE}"/>
              </a:ext>
            </a:extLst>
          </p:cNvPr>
          <p:cNvSpPr txBox="1"/>
          <p:nvPr/>
        </p:nvSpPr>
        <p:spPr>
          <a:xfrm>
            <a:off x="312667" y="5558553"/>
            <a:ext cx="1172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注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1" lang="ja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表中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++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”表示数量多；“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+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”表示数量不多；“？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+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”表示少量发现但判断为不自然的问句；“</a:t>
            </a:r>
            <a:r>
              <a:rPr kumimoji="1"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kumimoji="1"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”表示未发现。</a:t>
            </a:r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A9F3A4-CACA-E48D-5620-905C54EF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651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42AA0-1D26-FCCD-7C8D-2F1DC7A6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五</a:t>
            </a:r>
            <a:r>
              <a:rPr kumimoji="1" lang="zh-CN" altLang="en-US" dirty="0">
                <a:ea typeface="SimSun" panose="02010600030101010101" pitchFamily="2" charset="-122"/>
              </a:rPr>
              <a:t>、今后课题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123FF6-E741-32A7-5870-C2C310F2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优化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调查实施方法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合作人筛选机制优化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语料筛选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效率提升办法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课题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扩大调查范围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摸清疑问系统脉络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B94671-86FB-3791-B527-13945F44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73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4883E-6DB5-BCE8-FFCC-CE39B3FE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参考文献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2D26E-9F16-5D56-D1F4-F47C59AD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房小倩</a:t>
            </a:r>
            <a:r>
              <a:rPr lang="en-U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2015</a:t>
            </a:r>
            <a:r>
              <a:rPr lang="en-U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荣成方言的反复问句研究》，《科技风》第七期：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213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ja-CN" altLang="ja-CN" sz="1800" dirty="0"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66700" indent="-266700"/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罗福腾</a:t>
            </a:r>
            <a:r>
              <a:rPr lang="en-US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1981</a:t>
            </a:r>
            <a:r>
              <a:rPr lang="en-US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牟平方言的比较句和反复问句》，《方言》第四期：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284-286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ja-CN" sz="1800" dirty="0">
                <a:effectLst/>
                <a:latin typeface="SimSun" panose="02010600030101010101" pitchFamily="2" charset="-122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endParaRPr lang="ja-CN" altLang="ja-CN" sz="1800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66700" indent="-266700"/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罗福腾</a:t>
            </a:r>
            <a:r>
              <a:rPr lang="en-US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1996</a:t>
            </a:r>
            <a:r>
              <a:rPr lang="en-US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山东方言里的反复问句》，《方言》第三期：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69-74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ja-CN" altLang="ja-CN" sz="1800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齐</a:t>
            </a:r>
            <a:r>
              <a:rPr lang="es-E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静</a:t>
            </a:r>
            <a:r>
              <a:rPr lang="es-E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2018</a:t>
            </a:r>
            <a:r>
              <a:rPr lang="en-U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福山方言语法表现及其特点研究，鲁东大学博士学位论文。</a:t>
            </a:r>
            <a:r>
              <a:rPr lang="zh-CN" altLang="ja-CN" sz="1800" dirty="0"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endParaRPr lang="ja-CN" altLang="ja-CN" sz="1800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钱曾怡</a:t>
            </a:r>
            <a:r>
              <a:rPr lang="en-US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2001</a:t>
            </a:r>
            <a:r>
              <a:rPr lang="en-US" altLang="ja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《山东方言研究》，齐鲁书社。</a:t>
            </a:r>
            <a:endParaRPr lang="en-US" altLang="zh-CN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ja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姜</a:t>
            </a:r>
            <a:r>
              <a:rPr lang="zh-CN" altLang="en-US" sz="1800" dirty="0"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ja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岚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</a:t>
            </a:r>
            <a:r>
              <a:rPr lang="en-US" altLang="zh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《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威海方言总揽</a:t>
            </a:r>
            <a:r>
              <a:rPr lang="en-US" altLang="zh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》</a:t>
            </a:r>
            <a:r>
              <a:rPr lang="zh-CN" altLang="en-US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，中央编译出版社。</a:t>
            </a:r>
            <a:endParaRPr lang="en-US" altLang="zh-CN" sz="1800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lang="zh-CN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张</a:t>
            </a:r>
            <a:r>
              <a:rPr lang="en-U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敏</a:t>
            </a:r>
            <a:r>
              <a:rPr lang="en-U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1990</a:t>
            </a:r>
            <a:r>
              <a:rPr lang="en-US" altLang="ja-CN" sz="1800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汉语方言反复问句的类型学研究</a:t>
            </a:r>
            <a:r>
              <a:rPr lang="en-US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:</a:t>
            </a:r>
            <a:r>
              <a:rPr lang="zh-CN" altLang="ja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共时分布及其历时蕴含，北京大学博士学位论文。</a:t>
            </a:r>
            <a:endParaRPr lang="ja-CN" altLang="ja-CN" sz="1800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A9B901-8921-9391-749D-1DA2D8BC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952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DF5A5A-8E4C-86E8-5FE4-7378ACBD2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3621"/>
            <a:ext cx="10515600" cy="1110758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CN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ご清聴ありがとうございました</a:t>
            </a:r>
            <a:endParaRPr kumimoji="1" lang="en-US" altLang="ja-CN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kumimoji="1" lang="ja-JP" altLang="en-US">
                <a:ea typeface="SimSun" panose="02010600030101010101" pitchFamily="2" charset="-122"/>
              </a:rPr>
              <a:t>感谢聆听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ECE580-3462-CBC1-F88A-3BA4C008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38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9FBAE4-9D49-B6DB-C888-D42A34A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一</a:t>
            </a:r>
            <a:r>
              <a:rPr kumimoji="1" lang="zh-CN" altLang="en-US" dirty="0">
                <a:ea typeface="SimSun" panose="02010600030101010101" pitchFamily="2" charset="-122"/>
              </a:rPr>
              <a:t>、引言</a:t>
            </a:r>
            <a:r>
              <a:rPr kumimoji="1" lang="en-US" altLang="zh-CN" dirty="0">
                <a:ea typeface="SimSun" panose="02010600030101010101" pitchFamily="2" charset="-122"/>
              </a:rPr>
              <a:t>——</a:t>
            </a:r>
            <a:r>
              <a:rPr kumimoji="1" lang="zh-CN" altLang="en-US" dirty="0">
                <a:ea typeface="SimSun" panose="02010600030101010101" pitchFamily="2" charset="-122"/>
              </a:rPr>
              <a:t>解题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79D271-40AF-6CB1-6334-2644611F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山东半岛东部地区的极性问句</a:t>
            </a:r>
            <a:endParaRPr kumimoji="1" lang="en-US" altLang="ja-JP" dirty="0">
              <a:ea typeface="SimSun" panose="02010600030101010101" pitchFamily="2" charset="-122"/>
            </a:endParaRPr>
          </a:p>
          <a:p>
            <a:endParaRPr kumimoji="1" lang="en-US" altLang="ja-JP" dirty="0">
              <a:ea typeface="SimSun" panose="02010600030101010101" pitchFamily="2" charset="-122"/>
            </a:endParaRPr>
          </a:p>
          <a:p>
            <a:r>
              <a:rPr kumimoji="1" lang="en-US" altLang="zh-CN" dirty="0">
                <a:ea typeface="SimSun" panose="02010600030101010101" pitchFamily="2" charset="-122"/>
              </a:rPr>
              <a:t>“</a:t>
            </a:r>
            <a:r>
              <a:rPr kumimoji="1" lang="zh-CN" altLang="en-US" dirty="0">
                <a:ea typeface="SimSun" panose="02010600030101010101" pitchFamily="2" charset="-122"/>
              </a:rPr>
              <a:t>是</a:t>
            </a:r>
            <a:r>
              <a:rPr kumimoji="1" lang="en-US" altLang="zh-CN" dirty="0">
                <a:ea typeface="SimSun" panose="02010600030101010101" pitchFamily="2" charset="-122"/>
              </a:rPr>
              <a:t>/</a:t>
            </a:r>
            <a:r>
              <a:rPr kumimoji="1" lang="zh-CN" altLang="en-US" dirty="0">
                <a:ea typeface="SimSun" panose="02010600030101010101" pitchFamily="2" charset="-122"/>
              </a:rPr>
              <a:t>可</a:t>
            </a:r>
            <a:r>
              <a:rPr kumimoji="1" lang="en-US" altLang="zh-CN" dirty="0">
                <a:ea typeface="SimSun" panose="02010600030101010101" pitchFamily="2" charset="-122"/>
              </a:rPr>
              <a:t>+</a:t>
            </a:r>
            <a:r>
              <a:rPr kumimoji="1" lang="zh-CN" altLang="en-US" dirty="0">
                <a:ea typeface="SimSun" panose="02010600030101010101" pitchFamily="2" charset="-122"/>
              </a:rPr>
              <a:t>不</a:t>
            </a:r>
            <a:r>
              <a:rPr kumimoji="1" lang="en-US" altLang="zh-CN" dirty="0">
                <a:ea typeface="SimSun" panose="02010600030101010101" pitchFamily="2" charset="-122"/>
              </a:rPr>
              <a:t>/</a:t>
            </a:r>
            <a:r>
              <a:rPr kumimoji="1" lang="zh-CN" altLang="en-US" dirty="0">
                <a:ea typeface="SimSun" panose="02010600030101010101" pitchFamily="2" charset="-122"/>
              </a:rPr>
              <a:t>没</a:t>
            </a:r>
            <a:r>
              <a:rPr kumimoji="1" lang="en-US" altLang="zh-CN" dirty="0">
                <a:ea typeface="SimSun" panose="02010600030101010101" pitchFamily="2" charset="-122"/>
              </a:rPr>
              <a:t>+</a:t>
            </a:r>
            <a:r>
              <a:rPr kumimoji="1" lang="zh-CN" altLang="en-US" dirty="0">
                <a:ea typeface="SimSun" panose="02010600030101010101" pitchFamily="2" charset="-122"/>
              </a:rPr>
              <a:t>谓语</a:t>
            </a:r>
            <a:r>
              <a:rPr kumimoji="1" lang="en-US" altLang="zh-CN" dirty="0">
                <a:ea typeface="SimSun" panose="02010600030101010101" pitchFamily="2" charset="-122"/>
              </a:rPr>
              <a:t>”</a:t>
            </a:r>
            <a:r>
              <a:rPr kumimoji="1" lang="zh-CN" altLang="en-US" dirty="0">
                <a:ea typeface="SimSun" panose="02010600030101010101" pitchFamily="2" charset="-122"/>
              </a:rPr>
              <a:t>式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“实</a:t>
            </a:r>
            <a:r>
              <a:rPr kumimoji="1" lang="en-US" altLang="zh-CN" dirty="0">
                <a:ea typeface="SimSun" panose="02010600030101010101" pitchFamily="2" charset="-122"/>
              </a:rPr>
              <a:t>+</a:t>
            </a:r>
            <a:r>
              <a:rPr kumimoji="1" lang="zh-CN" altLang="en-US" dirty="0">
                <a:ea typeface="SimSun" panose="02010600030101010101" pitchFamily="2" charset="-122"/>
              </a:rPr>
              <a:t>谓语”式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句末“吗”式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句末“么”式</a:t>
            </a:r>
            <a:endParaRPr kumimoji="1" lang="en-US" altLang="zh-CN" dirty="0">
              <a:ea typeface="SimSun" panose="02010600030101010101" pitchFamily="2" charset="-122"/>
            </a:endParaRPr>
          </a:p>
          <a:p>
            <a:r>
              <a:rPr kumimoji="1" lang="zh-CN" altLang="en-US" dirty="0">
                <a:ea typeface="SimSun" panose="02010600030101010101" pitchFamily="2" charset="-122"/>
              </a:rPr>
              <a:t>反复式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8A77B3-650D-54E6-CE08-0B66FB86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52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80F66A-62BA-E719-DFE8-13335D0D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一、引言</a:t>
            </a:r>
            <a:r>
              <a:rPr kumimoji="1" lang="en-US" altLang="zh-CN" dirty="0">
                <a:ea typeface="SimSun" panose="02010600030101010101" pitchFamily="2" charset="-122"/>
              </a:rPr>
              <a:t>——</a:t>
            </a:r>
            <a:r>
              <a:rPr kumimoji="1" lang="zh-CN" altLang="en-US" dirty="0">
                <a:ea typeface="SimSun" panose="02010600030101010101" pitchFamily="2" charset="-122"/>
              </a:rPr>
              <a:t>解题</a:t>
            </a:r>
            <a:endParaRPr kumimoji="1" lang="ja-JP" altLang="en-US">
              <a:ea typeface="SimSun" panose="02010600030101010101" pitchFamily="2" charset="-122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E33A17-9C4D-03FA-AAF8-03FDA7C5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四区市的选择</a:t>
            </a:r>
            <a:endParaRPr kumimoji="1" lang="en-US" altLang="ja-JP" dirty="0">
              <a:ea typeface="SimSun" panose="02010600030101010101" pitchFamily="2" charset="-122"/>
            </a:endParaRPr>
          </a:p>
          <a:p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55C5B58-E440-3EBA-1B74-CE9492FB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26988"/>
              </p:ext>
            </p:extLst>
          </p:nvPr>
        </p:nvGraphicFramePr>
        <p:xfrm>
          <a:off x="5635547" y="1362577"/>
          <a:ext cx="5950106" cy="413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251">
                  <a:extLst>
                    <a:ext uri="{9D8B030D-6E8A-4147-A177-3AD203B41FA5}">
                      <a16:colId xmlns:a16="http://schemas.microsoft.com/office/drawing/2014/main" val="1870807500"/>
                    </a:ext>
                  </a:extLst>
                </a:gridCol>
                <a:gridCol w="2037049">
                  <a:extLst>
                    <a:ext uri="{9D8B030D-6E8A-4147-A177-3AD203B41FA5}">
                      <a16:colId xmlns:a16="http://schemas.microsoft.com/office/drawing/2014/main" val="817767688"/>
                    </a:ext>
                  </a:extLst>
                </a:gridCol>
                <a:gridCol w="1874806">
                  <a:extLst>
                    <a:ext uri="{9D8B030D-6E8A-4147-A177-3AD203B41FA5}">
                      <a16:colId xmlns:a16="http://schemas.microsoft.com/office/drawing/2014/main" val="1578798951"/>
                    </a:ext>
                  </a:extLst>
                </a:gridCol>
              </a:tblGrid>
              <a:tr h="393528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地区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形式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来源文献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extLst>
                  <a:ext uri="{0D108BD9-81ED-4DB2-BD59-A6C34878D82A}">
                    <a16:rowId xmlns:a16="http://schemas.microsoft.com/office/drawing/2014/main" val="3205309430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威海市环翠区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姜岚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extLst>
                  <a:ext uri="{0D108BD9-81ED-4DB2-BD59-A6C34878D82A}">
                    <a16:rowId xmlns:a16="http://schemas.microsoft.com/office/drawing/2014/main" val="4132378454"/>
                  </a:ext>
                </a:extLst>
              </a:tr>
              <a:tr h="1000897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烟台市牟平区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罗福腾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1996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extLst>
                  <a:ext uri="{0D108BD9-81ED-4DB2-BD59-A6C34878D82A}">
                    <a16:rowId xmlns:a16="http://schemas.microsoft.com/office/drawing/2014/main" val="1346445646"/>
                  </a:ext>
                </a:extLst>
              </a:tr>
              <a:tr h="988424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烟台市芝罘区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VP+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吗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VP+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么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钱曾怡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1982</a:t>
                      </a:r>
                      <a:r>
                        <a:rPr lang="zh-CN" alt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钱曾怡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2001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extLst>
                  <a:ext uri="{0D108BD9-81ED-4DB2-BD59-A6C34878D82A}">
                    <a16:rowId xmlns:a16="http://schemas.microsoft.com/office/drawing/2014/main" val="24117150"/>
                  </a:ext>
                </a:extLst>
              </a:tr>
              <a:tr h="66703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烟台市福山区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79400">
                        <a:lnSpc>
                          <a:spcPct val="107000"/>
                        </a:lnSpc>
                      </a:pP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齐静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extLst>
                  <a:ext uri="{0D108BD9-81ED-4DB2-BD59-A6C34878D82A}">
                    <a16:rowId xmlns:a16="http://schemas.microsoft.com/office/drawing/2014/main" val="3293211040"/>
                  </a:ext>
                </a:extLst>
              </a:tr>
              <a:tr h="679621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烟台市龙口市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+VP</a:t>
                      </a:r>
                      <a:endParaRPr lang="ja-CN" sz="21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VVP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</a:pPr>
                      <a:r>
                        <a:rPr lang="zh-CN" sz="2100" b="0" i="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钱曾怡</a:t>
                      </a:r>
                      <a:r>
                        <a:rPr lang="en-US" sz="21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2001</a:t>
                      </a:r>
                      <a:endParaRPr lang="ja-CN" sz="2100" b="0" i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9794" marR="129794" marT="0" marB="0"/>
                </a:tc>
                <a:extLst>
                  <a:ext uri="{0D108BD9-81ED-4DB2-BD59-A6C34878D82A}">
                    <a16:rowId xmlns:a16="http://schemas.microsoft.com/office/drawing/2014/main" val="929745086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B9F87E-6E9A-B77B-7C3F-FCACE7DF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 descr="マップ&#10;&#10;自動的に生成された説明">
            <a:extLst>
              <a:ext uri="{FF2B5EF4-FFF2-40B4-BE49-F238E27FC236}">
                <a16:creationId xmlns:a16="http://schemas.microsoft.com/office/drawing/2014/main" id="{6B9B0F84-BE65-19B8-018D-D6DE8A1B7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9" y="2795526"/>
            <a:ext cx="4683827" cy="2936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08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892B6-EC3F-F338-3D00-A4D10A76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一、引言</a:t>
            </a:r>
            <a:r>
              <a:rPr kumimoji="1" lang="en-US" altLang="zh-CN" dirty="0">
                <a:ea typeface="SimSun" panose="02010600030101010101" pitchFamily="2" charset="-122"/>
              </a:rPr>
              <a:t>——</a:t>
            </a:r>
            <a:r>
              <a:rPr kumimoji="1" lang="zh-CN" altLang="en-US" dirty="0">
                <a:ea typeface="SimSun" panose="02010600030101010101" pitchFamily="2" charset="-122"/>
              </a:rPr>
              <a:t>解题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24CF52-5C22-0A60-2CE6-B54478B1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四区市的选择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加上牟平之后从地理上连续。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四区市能包含所有之前文献中提到过的所有特殊疑问形式。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牟平疑问句与环翠类似，且目前语料以及理论都相对完备。</a:t>
            </a:r>
            <a:endParaRPr kumimoji="1" lang="ja-JP" alt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498B9-7804-A146-DABE-6019AFA0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74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1F194-45C1-8CEE-FF1D-12D92F67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二、研究背景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E40D4-A80D-172F-5402-90BDB752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2.1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现行研究与学术缺口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当前研究对山东方言的语法研究涉及较少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语法特征的分布和音系分布是不相通的</a:t>
            </a:r>
          </a:p>
          <a:p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山东半岛东部方言疑问句具有特殊性但研究成果较少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D3971-A84A-53B9-7D39-64A5D778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14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CB1C6-D9B9-60A1-2FF8-2F35C642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ea typeface="SimSun" panose="02010600030101010101" pitchFamily="2" charset="-122"/>
              </a:rPr>
              <a:t>二</a:t>
            </a:r>
            <a:r>
              <a:rPr kumimoji="1" lang="zh-CN" altLang="en-US" dirty="0">
                <a:ea typeface="SimSun" panose="02010600030101010101" pitchFamily="2" charset="-122"/>
              </a:rPr>
              <a:t>、</a:t>
            </a:r>
            <a:r>
              <a:rPr kumimoji="1" lang="ja-JP" altLang="en-US">
                <a:ea typeface="SimSun" panose="02010600030101010101" pitchFamily="2" charset="-122"/>
              </a:rPr>
              <a:t>研究背景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53C199-8FA8-1763-BDBF-3E39B582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2.2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研究目的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初步考察山东半岛东部地区非特指问的形式及其分布。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检验田野调查设计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、执行的合理性</a:t>
            </a:r>
            <a:endParaRPr kumimoji="1"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为后续研究积累经验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，并</a:t>
            </a:r>
            <a:r>
              <a:rPr kumimoji="1" lang="ja-JP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作方法</a:t>
            </a:r>
            <a:r>
              <a:rPr kumimoji="1"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、理论上的铺垫。</a:t>
            </a:r>
            <a:endParaRPr kumimoji="1" lang="en-US" altLang="ja-JP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20EB9D-28A9-33AE-3394-6F356297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115D-6902-914F-BFDA-8E2475746D3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32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2754</Words>
  <Application>Microsoft Office PowerPoint</Application>
  <PresentationFormat>ワイド画面</PresentationFormat>
  <Paragraphs>538</Paragraphs>
  <Slides>44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0" baseType="lpstr">
      <vt:lpstr>MS Mincho</vt:lpstr>
      <vt:lpstr>SimSun</vt:lpstr>
      <vt:lpstr>Aptos</vt:lpstr>
      <vt:lpstr>Arial</vt:lpstr>
      <vt:lpstr>Times New Roman</vt:lpstr>
      <vt:lpstr>Office テーマ</vt:lpstr>
      <vt:lpstr>山东半岛东部四区市 非特指问考察</vt:lpstr>
      <vt:lpstr>大纲</vt:lpstr>
      <vt:lpstr>一、引言——解题</vt:lpstr>
      <vt:lpstr>一、引言——解题</vt:lpstr>
      <vt:lpstr>一、引言——解题</vt:lpstr>
      <vt:lpstr>一、引言——解题</vt:lpstr>
      <vt:lpstr>一、引言——解题</vt:lpstr>
      <vt:lpstr>二、研究背景</vt:lpstr>
      <vt:lpstr>二、研究背景</vt:lpstr>
      <vt:lpstr>三、田野调查设计与实施</vt:lpstr>
      <vt:lpstr>三、田野调查设计与实施</vt:lpstr>
      <vt:lpstr>三、田野调查设计与实施</vt:lpstr>
      <vt:lpstr>三、田野调查设计与实施</vt:lpstr>
      <vt:lpstr>三、田野调查设计与实施</vt:lpstr>
      <vt:lpstr>三、田野调查设计与实施</vt:lpstr>
      <vt:lpstr>三、田野调查设计与实施</vt:lpstr>
      <vt:lpstr>三、田野调查设计与实施</vt:lpstr>
      <vt:lpstr>三、田野调查设计与实施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四、调查结果与讨论</vt:lpstr>
      <vt:lpstr>五、今后课题</vt:lpstr>
      <vt:lpstr>参考文献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山东半岛东部四区市 非特指问考察</dc:title>
  <dc:creator>晓程 滕</dc:creator>
  <cp:lastModifiedBy>大島 吉郎</cp:lastModifiedBy>
  <cp:revision>7</cp:revision>
  <cp:lastPrinted>2024-11-21T04:58:26Z</cp:lastPrinted>
  <dcterms:created xsi:type="dcterms:W3CDTF">2024-11-19T07:58:27Z</dcterms:created>
  <dcterms:modified xsi:type="dcterms:W3CDTF">2024-11-22T11:58:23Z</dcterms:modified>
</cp:coreProperties>
</file>